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8"/>
  </p:notes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1" r:id="rId16"/>
    <p:sldId id="268" r:id="rId17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661C3-C66E-4441-9117-FF6534FE5AB4}" type="datetimeFigureOut">
              <a:rPr lang="pt-PT" smtClean="0"/>
              <a:t>23-10-2014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7EE47-AE4F-4B23-A83D-75B82DF4804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2989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A1236-EFB8-4A10-9F45-7E1E961F9F21}" type="datetime1">
              <a:rPr lang="pt-PT" smtClean="0"/>
              <a:t>23-10-2014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0B4A5-45ED-4D7B-A70E-77EF6AFC4780}" type="datetime1">
              <a:rPr lang="pt-PT" smtClean="0"/>
              <a:t>23-10-2014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54B7-F3BE-45E2-A7F5-D30BE8E7586B}" type="datetime1">
              <a:rPr lang="pt-PT" smtClean="0"/>
              <a:t>23-10-2014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174AE-696A-404B-B229-AF507767633A}" type="datetime1">
              <a:rPr lang="pt-PT" smtClean="0"/>
              <a:t>23-10-2014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B269-CAEF-4F7B-8CDF-8054B340632A}" type="datetime1">
              <a:rPr lang="pt-PT" smtClean="0"/>
              <a:t>23-10-2014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40BA-B863-43FD-96BC-45F0F7431740}" type="datetime1">
              <a:rPr lang="pt-PT" smtClean="0"/>
              <a:t>23-10-2014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ED69-D889-43A7-8E6B-CD7F7AE501E2}" type="datetime1">
              <a:rPr lang="pt-PT" smtClean="0"/>
              <a:t>23-10-2014</a:t>
            </a:fld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C76B-A80B-4FAA-9042-C5CA1319F1B5}" type="datetime1">
              <a:rPr lang="pt-PT" smtClean="0"/>
              <a:t>23-10-2014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9459-1656-4619-8FAB-0C6A943B2E55}" type="datetime1">
              <a:rPr lang="pt-PT" smtClean="0"/>
              <a:t>23-10-2014</a:t>
            </a:fld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69E02-A684-4823-91BE-F4085D051356}" type="datetime1">
              <a:rPr lang="pt-PT" smtClean="0"/>
              <a:t>23-10-2014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E8232-BD40-45BB-9C42-6EAE6423A433}" type="datetime1">
              <a:rPr lang="pt-PT" smtClean="0"/>
              <a:t>23-10-2014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B3C9CE0-98F5-45C3-89DA-526DA09E1ED4}" type="datetime1">
              <a:rPr lang="pt-PT" smtClean="0"/>
              <a:t>23-10-2014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z62t-q_KEc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slide" Target="slide6.xml"/><Relationship Id="rId7" Type="http://schemas.openxmlformats.org/officeDocument/2006/relationships/slide" Target="slide1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9.xml"/><Relationship Id="rId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i.isep.ipp.pt/~nsilva/ensino/ti/ti1998-1999/arquitectura/arquitecturaebarramento.htm#Barramento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b="1" dirty="0"/>
              <a:t>Componentes básicos de um computador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8062664" cy="1752600"/>
          </a:xfrm>
        </p:spPr>
        <p:txBody>
          <a:bodyPr/>
          <a:lstStyle/>
          <a:p>
            <a:r>
              <a:rPr lang="pt-PT" dirty="0" smtClean="0"/>
              <a:t>Processador – Memória – </a:t>
            </a:r>
            <a:r>
              <a:rPr lang="pt-PT" b="1" u="sng" dirty="0" smtClean="0"/>
              <a:t>Bus/Barramento</a:t>
            </a:r>
            <a:r>
              <a:rPr lang="pt-PT" dirty="0" smtClean="0"/>
              <a:t> – Periféricos </a:t>
            </a:r>
            <a:endParaRPr lang="pt-P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581128"/>
            <a:ext cx="5359400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5029200" y="0"/>
            <a:ext cx="4114800" cy="329184"/>
          </a:xfrm>
        </p:spPr>
        <p:txBody>
          <a:bodyPr/>
          <a:lstStyle/>
          <a:p>
            <a:pPr algn="r"/>
            <a:r>
              <a:rPr lang="pt-PT" b="1" dirty="0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130049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ângulo 18"/>
          <p:cNvSpPr/>
          <p:nvPr/>
        </p:nvSpPr>
        <p:spPr>
          <a:xfrm>
            <a:off x="4405404" y="5373213"/>
            <a:ext cx="3983020" cy="1440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8" name="Rectângulo 17"/>
          <p:cNvSpPr/>
          <p:nvPr/>
        </p:nvSpPr>
        <p:spPr>
          <a:xfrm>
            <a:off x="4387149" y="2938669"/>
            <a:ext cx="4001275" cy="1302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Esquema de barramento local, interno e externo</a:t>
            </a:r>
          </a:p>
        </p:txBody>
      </p:sp>
      <p:sp>
        <p:nvSpPr>
          <p:cNvPr id="5" name="Rectângulo 4"/>
          <p:cNvSpPr/>
          <p:nvPr/>
        </p:nvSpPr>
        <p:spPr>
          <a:xfrm>
            <a:off x="1238963" y="3988546"/>
            <a:ext cx="201622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Barramento local</a:t>
            </a:r>
            <a:endParaRPr lang="pt-PT" dirty="0"/>
          </a:p>
        </p:txBody>
      </p:sp>
      <p:sp>
        <p:nvSpPr>
          <p:cNvPr id="8" name="Cubo 7"/>
          <p:cNvSpPr/>
          <p:nvPr/>
        </p:nvSpPr>
        <p:spPr>
          <a:xfrm rot="16200000">
            <a:off x="4171125" y="5229200"/>
            <a:ext cx="1872208" cy="57606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T&lt;Teclado</a:t>
            </a:r>
            <a:endParaRPr lang="pt-PT" dirty="0"/>
          </a:p>
        </p:txBody>
      </p:sp>
      <p:sp>
        <p:nvSpPr>
          <p:cNvPr id="9" name="Cubo 8"/>
          <p:cNvSpPr/>
          <p:nvPr/>
        </p:nvSpPr>
        <p:spPr>
          <a:xfrm rot="16200000">
            <a:off x="5006621" y="5229200"/>
            <a:ext cx="1872208" cy="57606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Porta série</a:t>
            </a:r>
            <a:endParaRPr lang="pt-PT" dirty="0"/>
          </a:p>
        </p:txBody>
      </p:sp>
      <p:sp>
        <p:nvSpPr>
          <p:cNvPr id="10" name="Cubo 9"/>
          <p:cNvSpPr/>
          <p:nvPr/>
        </p:nvSpPr>
        <p:spPr>
          <a:xfrm rot="16200000">
            <a:off x="5899317" y="5229200"/>
            <a:ext cx="1872208" cy="57606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Porta paralela</a:t>
            </a:r>
            <a:endParaRPr lang="pt-PT" dirty="0"/>
          </a:p>
        </p:txBody>
      </p:sp>
      <p:sp>
        <p:nvSpPr>
          <p:cNvPr id="11" name="Cubo 10"/>
          <p:cNvSpPr/>
          <p:nvPr/>
        </p:nvSpPr>
        <p:spPr>
          <a:xfrm rot="16200000">
            <a:off x="6835421" y="5229200"/>
            <a:ext cx="1872208" cy="57606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dirty="0" smtClean="0"/>
              <a:t>Drives (CD;DVD)</a:t>
            </a:r>
            <a:endParaRPr lang="pt-PT" sz="1600" dirty="0"/>
          </a:p>
        </p:txBody>
      </p:sp>
      <p:sp>
        <p:nvSpPr>
          <p:cNvPr id="12" name="Forma L 11"/>
          <p:cNvSpPr/>
          <p:nvPr/>
        </p:nvSpPr>
        <p:spPr>
          <a:xfrm rot="10800000">
            <a:off x="3960037" y="4077070"/>
            <a:ext cx="499120" cy="1440160"/>
          </a:xfrm>
          <a:prstGeom prst="corner">
            <a:avLst>
              <a:gd name="adj1" fmla="val 21109"/>
              <a:gd name="adj2" fmla="val 247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3" name="Cubo 12"/>
          <p:cNvSpPr/>
          <p:nvPr/>
        </p:nvSpPr>
        <p:spPr>
          <a:xfrm rot="16200000">
            <a:off x="4099117" y="2924944"/>
            <a:ext cx="1872208" cy="57606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4" name="Cubo 13"/>
          <p:cNvSpPr/>
          <p:nvPr/>
        </p:nvSpPr>
        <p:spPr>
          <a:xfrm rot="16200000">
            <a:off x="4934613" y="2924944"/>
            <a:ext cx="1872208" cy="57606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5" name="Cubo 14"/>
          <p:cNvSpPr/>
          <p:nvPr/>
        </p:nvSpPr>
        <p:spPr>
          <a:xfrm rot="16200000">
            <a:off x="5827309" y="2924944"/>
            <a:ext cx="1872208" cy="57606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6" name="Cubo 15"/>
          <p:cNvSpPr/>
          <p:nvPr/>
        </p:nvSpPr>
        <p:spPr>
          <a:xfrm rot="16200000">
            <a:off x="6763413" y="2924944"/>
            <a:ext cx="1872208" cy="57606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7" name="Forma L 16"/>
          <p:cNvSpPr/>
          <p:nvPr/>
        </p:nvSpPr>
        <p:spPr>
          <a:xfrm rot="16200000">
            <a:off x="3586239" y="3368655"/>
            <a:ext cx="1246718" cy="499120"/>
          </a:xfrm>
          <a:prstGeom prst="corner">
            <a:avLst>
              <a:gd name="adj1" fmla="val 21109"/>
              <a:gd name="adj2" fmla="val 247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0" name="CaixaDeTexto 19"/>
          <p:cNvSpPr txBox="1"/>
          <p:nvPr/>
        </p:nvSpPr>
        <p:spPr>
          <a:xfrm rot="16200000">
            <a:off x="7450102" y="2823229"/>
            <a:ext cx="2249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Barramento Externo</a:t>
            </a:r>
            <a:endParaRPr lang="pt-PT" dirty="0"/>
          </a:p>
        </p:txBody>
      </p:sp>
      <p:sp>
        <p:nvSpPr>
          <p:cNvPr id="21" name="CaixaDeTexto 20"/>
          <p:cNvSpPr txBox="1"/>
          <p:nvPr/>
        </p:nvSpPr>
        <p:spPr>
          <a:xfrm rot="16200000">
            <a:off x="7488575" y="5260555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Barramento Interno</a:t>
            </a:r>
            <a:endParaRPr lang="pt-P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6" y="3558850"/>
            <a:ext cx="1174667" cy="117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988363" y="3796653"/>
            <a:ext cx="32385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CaixaDeTexto 21"/>
          <p:cNvSpPr txBox="1"/>
          <p:nvPr/>
        </p:nvSpPr>
        <p:spPr>
          <a:xfrm rot="3654760">
            <a:off x="3145073" y="4000565"/>
            <a:ext cx="925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1" dirty="0" smtClean="0">
                <a:solidFill>
                  <a:schemeClr val="bg1"/>
                </a:solidFill>
              </a:rPr>
              <a:t>Memória</a:t>
            </a:r>
            <a:endParaRPr lang="pt-PT" sz="1200" b="1" dirty="0">
              <a:solidFill>
                <a:schemeClr val="bg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118743" y="2810190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Dispositivos externos</a:t>
            </a:r>
            <a:endParaRPr lang="pt-PT" dirty="0"/>
          </a:p>
        </p:txBody>
      </p:sp>
      <p:sp>
        <p:nvSpPr>
          <p:cNvPr id="24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2948464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/>
              <a:t>Pedidos de Interrupção</a:t>
            </a:r>
            <a:br>
              <a:rPr lang="pt-PT" b="1" dirty="0"/>
            </a:br>
            <a:r>
              <a:rPr lang="pt-PT" dirty="0"/>
              <a:t>IRQ - </a:t>
            </a:r>
            <a:r>
              <a:rPr lang="pt-PT" b="1" dirty="0"/>
              <a:t>interrupt request</a:t>
            </a:r>
            <a:r>
              <a:rPr lang="pt-PT" dirty="0"/>
              <a:t> 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853136"/>
          </a:xfrm>
        </p:spPr>
        <p:txBody>
          <a:bodyPr>
            <a:normAutofit fontScale="92500"/>
          </a:bodyPr>
          <a:lstStyle/>
          <a:p>
            <a:pPr algn="just"/>
            <a:r>
              <a:rPr lang="pt-PT" dirty="0" smtClean="0"/>
              <a:t>Os </a:t>
            </a:r>
            <a:r>
              <a:rPr lang="pt-PT" dirty="0"/>
              <a:t>pedidos de interrupção (</a:t>
            </a:r>
            <a:r>
              <a:rPr lang="pt-PT" dirty="0" smtClean="0"/>
              <a:t>IRQ - </a:t>
            </a:r>
            <a:r>
              <a:rPr lang="pt-PT" b="1" dirty="0"/>
              <a:t>interrupt request</a:t>
            </a:r>
            <a:r>
              <a:rPr lang="pt-PT" dirty="0"/>
              <a:t> </a:t>
            </a:r>
            <a:r>
              <a:rPr lang="pt-PT" dirty="0" smtClean="0"/>
              <a:t>) </a:t>
            </a:r>
            <a:r>
              <a:rPr lang="pt-PT" dirty="0"/>
              <a:t>servem para o CPU coordenar as </a:t>
            </a:r>
            <a:r>
              <a:rPr lang="pt-PT" dirty="0" smtClean="0"/>
              <a:t>transações </a:t>
            </a:r>
            <a:r>
              <a:rPr lang="pt-PT" dirty="0"/>
              <a:t>entre os diversos componentes do sistema no acesso a memória e barramento. </a:t>
            </a:r>
            <a:r>
              <a:rPr lang="pt-PT" dirty="0" smtClean="0"/>
              <a:t>	</a:t>
            </a:r>
            <a:r>
              <a:rPr lang="pt-PT" sz="1900" dirty="0" smtClean="0"/>
              <a:t>Este </a:t>
            </a:r>
            <a:r>
              <a:rPr lang="pt-PT" sz="1900" dirty="0"/>
              <a:t>funcionamento é necessário pois apenas um dispositivo pode aceder ao barramento e memória num dado momento. Se mais do que um dispositivo aceder em simultâneo a comunicação é impossível.</a:t>
            </a:r>
            <a:br>
              <a:rPr lang="pt-PT" sz="1900" dirty="0"/>
            </a:br>
            <a:endParaRPr lang="pt-PT" sz="1900" dirty="0" smtClean="0"/>
          </a:p>
          <a:p>
            <a:pPr algn="just"/>
            <a:r>
              <a:rPr lang="pt-PT" dirty="0" smtClean="0"/>
              <a:t>Para </a:t>
            </a:r>
            <a:r>
              <a:rPr lang="pt-PT" dirty="0"/>
              <a:t>isso, cada dispositivo tem associado um IRQ (numérico) único no sistema, que o identifica e lhe confere diferentes prioridades.</a:t>
            </a:r>
          </a:p>
          <a:p>
            <a:pPr algn="just"/>
            <a:r>
              <a:rPr lang="pt-PT" dirty="0"/>
              <a:t>Por norma, um computador pessoal dispõe de vários IRQ’s, que são distribuídos pelos dispositivos no arranque. Cada dispositivo deverá requisitar um IRQ que ainda não tenha sido requisitado, o que a acontecer provocará conflitos de comunicação graves.</a:t>
            </a:r>
          </a:p>
          <a:p>
            <a:pPr algn="just"/>
            <a:endParaRPr lang="pt-PT" dirty="0"/>
          </a:p>
        </p:txBody>
      </p:sp>
      <p:sp>
        <p:nvSpPr>
          <p:cNvPr id="5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1523856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pt-PT" u="sng" dirty="0"/>
              <a:t>IRQ</a:t>
            </a:r>
            <a:r>
              <a:rPr lang="pt-PT" dirty="0"/>
              <a:t> - </a:t>
            </a:r>
            <a:r>
              <a:rPr lang="pt-PT" b="1" dirty="0"/>
              <a:t>interrupt </a:t>
            </a:r>
            <a:r>
              <a:rPr lang="pt-PT" b="1" dirty="0" smtClean="0"/>
              <a:t>request - Pedidos </a:t>
            </a:r>
            <a:r>
              <a:rPr lang="pt-PT" b="1" dirty="0"/>
              <a:t>de Interrupção</a:t>
            </a:r>
            <a:br>
              <a:rPr lang="pt-PT" b="1" dirty="0"/>
            </a:br>
            <a:endParaRPr lang="pt-PT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" t="4213" r="24011" b="28857"/>
          <a:stretch/>
        </p:blipFill>
        <p:spPr bwMode="auto">
          <a:xfrm>
            <a:off x="1331640" y="1639009"/>
            <a:ext cx="7056784" cy="5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1150647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pt-PT" b="1" dirty="0"/>
              <a:t>Acesso Direto a </a:t>
            </a:r>
            <a:r>
              <a:rPr lang="pt-PT" b="1" dirty="0" smtClean="0"/>
              <a:t>Memória</a:t>
            </a:r>
            <a:br>
              <a:rPr lang="pt-PT" b="1" dirty="0" smtClean="0"/>
            </a:br>
            <a:r>
              <a:rPr lang="pt-PT" dirty="0"/>
              <a:t>(</a:t>
            </a:r>
            <a:r>
              <a:rPr lang="pt-PT" i="1" dirty="0"/>
              <a:t>Direct Memory Access</a:t>
            </a:r>
            <a:r>
              <a:rPr lang="pt-PT" dirty="0"/>
              <a:t> - DMA)</a:t>
            </a:r>
            <a:r>
              <a:rPr lang="pt-PT" b="1" dirty="0"/>
              <a:t/>
            </a:r>
            <a:br>
              <a:rPr lang="pt-PT" b="1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528" y="1556792"/>
            <a:ext cx="8507288" cy="4824536"/>
          </a:xfrm>
        </p:spPr>
        <p:txBody>
          <a:bodyPr>
            <a:normAutofit/>
          </a:bodyPr>
          <a:lstStyle/>
          <a:p>
            <a:pPr algn="just"/>
            <a:r>
              <a:rPr lang="pt-PT" dirty="0" smtClean="0">
                <a:solidFill>
                  <a:srgbClr val="FF0000"/>
                </a:solidFill>
              </a:rPr>
              <a:t>Problema</a:t>
            </a:r>
            <a:r>
              <a:rPr lang="pt-PT" dirty="0" smtClean="0"/>
              <a:t> - O </a:t>
            </a:r>
            <a:r>
              <a:rPr lang="pt-PT" dirty="0"/>
              <a:t>CPU é responsável pela </a:t>
            </a:r>
            <a:r>
              <a:rPr lang="pt-PT" dirty="0" smtClean="0"/>
              <a:t>transações </a:t>
            </a:r>
            <a:r>
              <a:rPr lang="pt-PT" dirty="0"/>
              <a:t>entre periféricos e memória, o que quer dizer que o CPU está completamente dedicado à comunicação enquanto </a:t>
            </a:r>
            <a:r>
              <a:rPr lang="pt-PT" sz="1900" dirty="0"/>
              <a:t>esta se realiza. Se está dedicado a tarefas de comunicação então não realiza o processamento das </a:t>
            </a:r>
            <a:r>
              <a:rPr lang="pt-PT" sz="1900" dirty="0" smtClean="0"/>
              <a:t>instruções </a:t>
            </a:r>
            <a:r>
              <a:rPr lang="pt-PT" sz="1900" dirty="0"/>
              <a:t>propriamente ditas, o que faz diminuir o desempenho geral do sistema.</a:t>
            </a:r>
          </a:p>
          <a:p>
            <a:pPr algn="just"/>
            <a:r>
              <a:rPr lang="pt-PT" dirty="0" smtClean="0">
                <a:solidFill>
                  <a:srgbClr val="FF0000"/>
                </a:solidFill>
              </a:rPr>
              <a:t>Solução do problema </a:t>
            </a:r>
            <a:r>
              <a:rPr lang="pt-PT" dirty="0" smtClean="0"/>
              <a:t>- a </a:t>
            </a:r>
            <a:r>
              <a:rPr lang="pt-PT" dirty="0"/>
              <a:t>solução encontrada foi implementar fora do CPU a capacidade de gerir o acesso à memória e barramento. </a:t>
            </a:r>
            <a:r>
              <a:rPr lang="pt-PT" b="1" u="sng" dirty="0"/>
              <a:t>Esta capacidade denomina-se Acesso </a:t>
            </a:r>
            <a:r>
              <a:rPr lang="pt-PT" b="1" u="sng" dirty="0" smtClean="0"/>
              <a:t>Direto </a:t>
            </a:r>
            <a:r>
              <a:rPr lang="pt-PT" b="1" u="sng" dirty="0"/>
              <a:t>a Memória (</a:t>
            </a:r>
            <a:r>
              <a:rPr lang="pt-PT" b="1" i="1" u="sng" dirty="0"/>
              <a:t>Direct Memory Access</a:t>
            </a:r>
            <a:r>
              <a:rPr lang="pt-PT" b="1" u="sng" dirty="0"/>
              <a:t> - DMA) </a:t>
            </a:r>
            <a:r>
              <a:rPr lang="pt-PT" dirty="0"/>
              <a:t>e está implementado exteriormente ao barramento e </a:t>
            </a:r>
            <a:r>
              <a:rPr lang="pt-PT" dirty="0" smtClean="0"/>
              <a:t>aos </a:t>
            </a:r>
            <a:r>
              <a:rPr lang="pt-PT" dirty="0"/>
              <a:t>dispositivos, ou seja, é implementado como um novo componente da </a:t>
            </a:r>
            <a:r>
              <a:rPr lang="pt-PT" dirty="0" smtClean="0"/>
              <a:t>arquitetura (PC).</a:t>
            </a:r>
            <a:endParaRPr lang="pt-PT" dirty="0"/>
          </a:p>
        </p:txBody>
      </p:sp>
      <p:sp>
        <p:nvSpPr>
          <p:cNvPr id="5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56779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Esquema DMA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876800"/>
          </a:xfrm>
        </p:spPr>
        <p:txBody>
          <a:bodyPr/>
          <a:lstStyle/>
          <a:p>
            <a:pPr algn="just"/>
            <a:r>
              <a:rPr lang="pt-PT" dirty="0">
                <a:solidFill>
                  <a:srgbClr val="FF0000"/>
                </a:solidFill>
              </a:rPr>
              <a:t>Conclusão</a:t>
            </a:r>
            <a:r>
              <a:rPr lang="pt-PT" dirty="0"/>
              <a:t> - Cada dispositivo dispõe </a:t>
            </a:r>
            <a:r>
              <a:rPr lang="pt-PT" dirty="0" smtClean="0"/>
              <a:t>de um </a:t>
            </a:r>
            <a:r>
              <a:rPr lang="pt-PT" dirty="0"/>
              <a:t>canal de DMA que utiliza para informar o controlador de DMA do pedido de transferência de dados. </a:t>
            </a:r>
            <a:r>
              <a:rPr lang="pt-PT" b="1" dirty="0"/>
              <a:t>O </a:t>
            </a:r>
            <a:r>
              <a:rPr lang="pt-PT" b="1" dirty="0" smtClean="0">
                <a:solidFill>
                  <a:srgbClr val="FF0000"/>
                </a:solidFill>
              </a:rPr>
              <a:t>controlador DMA </a:t>
            </a:r>
            <a:r>
              <a:rPr lang="pt-PT" b="1" dirty="0"/>
              <a:t>por sua vez, realiza as tarefas de comunicação sem a participação do CPU que continuará a realizar as suas instruções.</a:t>
            </a:r>
            <a:r>
              <a:rPr lang="pt-PT" dirty="0"/>
              <a:t> </a:t>
            </a:r>
          </a:p>
          <a:p>
            <a:pPr algn="just"/>
            <a:endParaRPr lang="pt-PT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628800"/>
            <a:ext cx="3987872" cy="4773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831514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Evolução </a:t>
            </a:r>
            <a:r>
              <a:rPr lang="pt-PT" dirty="0" smtClean="0"/>
              <a:t>histórica do BUS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PT" b="1" dirty="0" smtClean="0"/>
              <a:t>Barramentos da placa mãe (Internos)</a:t>
            </a:r>
          </a:p>
          <a:p>
            <a:r>
              <a:rPr lang="pt-PT" sz="2200" dirty="0" smtClean="0"/>
              <a:t>Barramentos</a:t>
            </a:r>
            <a:r>
              <a:rPr lang="pt-PT" sz="2200" dirty="0"/>
              <a:t>: ISA, AGP, PCI, PCI Express, AMR e </a:t>
            </a:r>
            <a:r>
              <a:rPr lang="pt-PT" sz="2200" dirty="0" smtClean="0"/>
              <a:t>outros</a:t>
            </a:r>
          </a:p>
          <a:p>
            <a:r>
              <a:rPr lang="pt-PT" sz="2200" dirty="0"/>
              <a:t>Barramento ISA (</a:t>
            </a:r>
            <a:r>
              <a:rPr lang="pt-PT" sz="2200" dirty="0" err="1"/>
              <a:t>Industry</a:t>
            </a:r>
            <a:r>
              <a:rPr lang="pt-PT" sz="2200" dirty="0"/>
              <a:t> Standard </a:t>
            </a:r>
            <a:r>
              <a:rPr lang="pt-PT" sz="2200" dirty="0" err="1"/>
              <a:t>Architecture</a:t>
            </a:r>
            <a:r>
              <a:rPr lang="pt-PT" sz="2200" dirty="0" smtClean="0"/>
              <a:t>)</a:t>
            </a:r>
          </a:p>
          <a:p>
            <a:r>
              <a:rPr lang="it-IT" sz="2200" dirty="0"/>
              <a:t>Barramento PCI (Peripheral Component Interconnect)</a:t>
            </a:r>
          </a:p>
          <a:p>
            <a:r>
              <a:rPr lang="pt-PT" sz="2200" dirty="0"/>
              <a:t>Barramento PCI-X (</a:t>
            </a:r>
            <a:r>
              <a:rPr lang="pt-PT" sz="2200" dirty="0" err="1"/>
              <a:t>Peripheral</a:t>
            </a:r>
            <a:r>
              <a:rPr lang="pt-PT" sz="2200" dirty="0"/>
              <a:t> </a:t>
            </a:r>
            <a:r>
              <a:rPr lang="pt-PT" sz="2200" dirty="0" err="1"/>
              <a:t>Component</a:t>
            </a:r>
            <a:r>
              <a:rPr lang="pt-PT" sz="2200" dirty="0"/>
              <a:t> </a:t>
            </a:r>
            <a:r>
              <a:rPr lang="pt-PT" sz="2200" dirty="0" err="1"/>
              <a:t>Interconnect</a:t>
            </a:r>
            <a:r>
              <a:rPr lang="pt-PT" sz="2200" dirty="0"/>
              <a:t> </a:t>
            </a:r>
            <a:r>
              <a:rPr lang="pt-PT" sz="2200" dirty="0" err="1"/>
              <a:t>Extended</a:t>
            </a:r>
            <a:r>
              <a:rPr lang="pt-PT" sz="2200" dirty="0" smtClean="0"/>
              <a:t>)</a:t>
            </a:r>
          </a:p>
          <a:p>
            <a:r>
              <a:rPr lang="pt-PT" sz="2200" dirty="0"/>
              <a:t>Barramento AGP (</a:t>
            </a:r>
            <a:r>
              <a:rPr lang="pt-PT" sz="2200" dirty="0" err="1"/>
              <a:t>Accelerated</a:t>
            </a:r>
            <a:r>
              <a:rPr lang="pt-PT" sz="2200" dirty="0"/>
              <a:t> </a:t>
            </a:r>
            <a:r>
              <a:rPr lang="pt-PT" sz="2200" dirty="0" err="1"/>
              <a:t>Graphics</a:t>
            </a:r>
            <a:r>
              <a:rPr lang="pt-PT" sz="2200" dirty="0"/>
              <a:t> </a:t>
            </a:r>
            <a:r>
              <a:rPr lang="pt-PT" sz="2200" dirty="0" err="1"/>
              <a:t>Port</a:t>
            </a:r>
            <a:r>
              <a:rPr lang="pt-PT" sz="2200" dirty="0"/>
              <a:t>)</a:t>
            </a:r>
          </a:p>
          <a:p>
            <a:r>
              <a:rPr lang="pt-PT" sz="2200" dirty="0"/>
              <a:t>Barramento PCI Express</a:t>
            </a:r>
          </a:p>
          <a:p>
            <a:r>
              <a:rPr lang="pt-PT" sz="2200" dirty="0"/>
              <a:t>Barramentos AMR, CNR e </a:t>
            </a:r>
            <a:r>
              <a:rPr lang="pt-PT" sz="2200" dirty="0" smtClean="0"/>
              <a:t>ACR</a:t>
            </a:r>
          </a:p>
          <a:p>
            <a:pPr marL="0" indent="0">
              <a:buNone/>
            </a:pPr>
            <a:r>
              <a:rPr lang="pt-PT" b="1" dirty="0"/>
              <a:t>Barramentos </a:t>
            </a:r>
            <a:r>
              <a:rPr lang="pt-PT" b="1" dirty="0" smtClean="0"/>
              <a:t>fora da </a:t>
            </a:r>
            <a:r>
              <a:rPr lang="pt-PT" b="1" dirty="0"/>
              <a:t>placa mãe </a:t>
            </a:r>
            <a:r>
              <a:rPr lang="pt-PT" b="1" dirty="0" smtClean="0"/>
              <a:t>(externos)</a:t>
            </a:r>
            <a:endParaRPr lang="pt-PT" b="1" dirty="0"/>
          </a:p>
          <a:p>
            <a:r>
              <a:rPr lang="en-US" sz="2200" dirty="0" err="1" smtClean="0"/>
              <a:t>Barramento</a:t>
            </a:r>
            <a:r>
              <a:rPr lang="en-US" sz="2200" dirty="0" smtClean="0"/>
              <a:t> </a:t>
            </a:r>
            <a:r>
              <a:rPr lang="en-US" sz="2200" dirty="0"/>
              <a:t>SATA (Serial Advanced Technology Attachment</a:t>
            </a:r>
            <a:r>
              <a:rPr lang="en-US" sz="2200" dirty="0" smtClean="0"/>
              <a:t>)</a:t>
            </a:r>
          </a:p>
          <a:p>
            <a:r>
              <a:rPr lang="en-US" sz="2200" dirty="0" err="1" smtClean="0"/>
              <a:t>Tecnologia</a:t>
            </a:r>
            <a:r>
              <a:rPr lang="en-US" sz="2200" dirty="0" smtClean="0"/>
              <a:t> </a:t>
            </a:r>
            <a:r>
              <a:rPr lang="en-US" sz="2200" dirty="0"/>
              <a:t>USB (Universal Serial </a:t>
            </a:r>
            <a:r>
              <a:rPr lang="en-US" sz="2200" dirty="0" smtClean="0"/>
              <a:t>Bus)</a:t>
            </a:r>
          </a:p>
          <a:p>
            <a:r>
              <a:rPr lang="pt-PT" sz="2200" dirty="0"/>
              <a:t>Tecnologia </a:t>
            </a:r>
            <a:r>
              <a:rPr lang="pt-PT" sz="2200" dirty="0" err="1"/>
              <a:t>FireWire</a:t>
            </a:r>
            <a:r>
              <a:rPr lang="pt-PT" sz="2200" dirty="0"/>
              <a:t> (IEEE 1394)</a:t>
            </a:r>
          </a:p>
        </p:txBody>
      </p:sp>
      <p:sp>
        <p:nvSpPr>
          <p:cNvPr id="5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2440214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dirty="0"/>
              <a:t>MOSFET = </a:t>
            </a:r>
            <a:r>
              <a:rPr lang="pt-PT" dirty="0" smtClean="0"/>
              <a:t>transístor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pPr marL="0" indent="0">
              <a:buNone/>
            </a:pPr>
            <a:endParaRPr lang="pt-P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438586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ângulo 4"/>
          <p:cNvSpPr/>
          <p:nvPr/>
        </p:nvSpPr>
        <p:spPr>
          <a:xfrm>
            <a:off x="611560" y="2060848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hlinkClick r:id="rId3"/>
              </a:rPr>
              <a:t>http://</a:t>
            </a:r>
            <a:r>
              <a:rPr lang="pt-PT" dirty="0" smtClean="0">
                <a:hlinkClick r:id="rId3"/>
              </a:rPr>
              <a:t>www.youtube.com/watch?v=tz62t-q_KEc</a:t>
            </a:r>
            <a:endParaRPr lang="pt-PT" dirty="0" smtClean="0"/>
          </a:p>
          <a:p>
            <a:pPr algn="ctr"/>
            <a:endParaRPr lang="pt-PT" dirty="0"/>
          </a:p>
        </p:txBody>
      </p:sp>
      <p:sp>
        <p:nvSpPr>
          <p:cNvPr id="7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2794778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 smtClean="0"/>
              <a:t>Esquema básico</a:t>
            </a:r>
            <a:endParaRPr lang="pt-PT" dirty="0"/>
          </a:p>
        </p:txBody>
      </p:sp>
      <p:pic>
        <p:nvPicPr>
          <p:cNvPr id="1028" name="Picture 4" descr="https://encrypted-tbn0.gstatic.com/images?q=tbn:ANd9GcSoPfZZGfv9Ogv6xdWupE7Cmodjezawg8bMZumfTrk6VNZc923JK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503" y="188594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59652">
            <a:off x="174855" y="2724147"/>
            <a:ext cx="32385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165" y="1885949"/>
            <a:ext cx="24003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869" y="5013176"/>
            <a:ext cx="5356395" cy="1269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xão em ângulos rectos 7"/>
          <p:cNvCxnSpPr>
            <a:stCxn id="1031" idx="2"/>
            <a:endCxn id="1032" idx="3"/>
          </p:cNvCxnSpPr>
          <p:nvPr/>
        </p:nvCxnSpPr>
        <p:spPr>
          <a:xfrm rot="5400000">
            <a:off x="6211918" y="4527296"/>
            <a:ext cx="1856744" cy="384051"/>
          </a:xfrm>
          <a:prstGeom prst="bentConnector2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xão em ângulos rectos 14"/>
          <p:cNvCxnSpPr>
            <a:stCxn id="1028" idx="2"/>
            <a:endCxn id="1032" idx="0"/>
          </p:cNvCxnSpPr>
          <p:nvPr/>
        </p:nvCxnSpPr>
        <p:spPr>
          <a:xfrm rot="16200000" flipH="1">
            <a:off x="3778015" y="4521123"/>
            <a:ext cx="984103" cy="1"/>
          </a:xfrm>
          <a:prstGeom prst="bentConnector3">
            <a:avLst>
              <a:gd name="adj1" fmla="val 50000"/>
            </a:avLst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xão em ângulos rectos 17"/>
          <p:cNvCxnSpPr>
            <a:stCxn id="1030" idx="1"/>
            <a:endCxn id="1032" idx="1"/>
          </p:cNvCxnSpPr>
          <p:nvPr/>
        </p:nvCxnSpPr>
        <p:spPr>
          <a:xfrm rot="10800000" flipH="1" flipV="1">
            <a:off x="629427" y="4201515"/>
            <a:ext cx="962441" cy="1446178"/>
          </a:xfrm>
          <a:prstGeom prst="bentConnector3">
            <a:avLst>
              <a:gd name="adj1" fmla="val -1230"/>
            </a:avLst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/>
          <p:cNvSpPr txBox="1"/>
          <p:nvPr/>
        </p:nvSpPr>
        <p:spPr>
          <a:xfrm>
            <a:off x="2987824" y="6281485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Bus ou Barramento</a:t>
            </a:r>
            <a:endParaRPr lang="pt-PT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7596336" y="3659741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Periféricos</a:t>
            </a:r>
            <a:endParaRPr lang="pt-PT" dirty="0"/>
          </a:p>
        </p:txBody>
      </p:sp>
      <p:sp>
        <p:nvSpPr>
          <p:cNvPr id="38" name="CaixaDeTexto 37"/>
          <p:cNvSpPr txBox="1"/>
          <p:nvPr/>
        </p:nvSpPr>
        <p:spPr>
          <a:xfrm>
            <a:off x="3419872" y="3606283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Processador</a:t>
            </a:r>
            <a:endParaRPr lang="pt-PT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747579" y="2245514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Memória</a:t>
            </a:r>
            <a:endParaRPr lang="pt-PT" dirty="0"/>
          </a:p>
        </p:txBody>
      </p:sp>
      <p:sp>
        <p:nvSpPr>
          <p:cNvPr id="16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5029200" y="0"/>
            <a:ext cx="4114800" cy="329184"/>
          </a:xfrm>
        </p:spPr>
        <p:txBody>
          <a:bodyPr/>
          <a:lstStyle/>
          <a:p>
            <a:pPr algn="r"/>
            <a:r>
              <a:rPr lang="pt-PT" b="1" dirty="0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294591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Os principais elementos do computador </a:t>
            </a:r>
          </a:p>
        </p:txBody>
      </p:sp>
      <p:sp>
        <p:nvSpPr>
          <p:cNvPr id="4" name="Rectângulo 3"/>
          <p:cNvSpPr/>
          <p:nvPr/>
        </p:nvSpPr>
        <p:spPr>
          <a:xfrm>
            <a:off x="990490" y="2033409"/>
            <a:ext cx="78488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 smtClean="0"/>
              <a:t>O </a:t>
            </a:r>
            <a:r>
              <a:rPr lang="pt-PT" b="1" u="sng" dirty="0"/>
              <a:t>processador</a:t>
            </a:r>
            <a:r>
              <a:rPr lang="pt-PT" b="1" dirty="0"/>
              <a:t> </a:t>
            </a:r>
            <a:r>
              <a:rPr lang="pt-PT" dirty="0"/>
              <a:t>(ou microprocessador) é responsável pelo tratamento </a:t>
            </a:r>
            <a:r>
              <a:rPr lang="pt-PT" dirty="0" smtClean="0"/>
              <a:t>de informações </a:t>
            </a:r>
            <a:r>
              <a:rPr lang="pt-PT" dirty="0"/>
              <a:t>armazenadas </a:t>
            </a:r>
            <a:r>
              <a:rPr lang="pt-PT" dirty="0" smtClean="0"/>
              <a:t>na memória </a:t>
            </a:r>
            <a:r>
              <a:rPr lang="pt-PT" dirty="0"/>
              <a:t>(programas em código </a:t>
            </a:r>
            <a:r>
              <a:rPr lang="pt-PT" dirty="0" smtClean="0"/>
              <a:t>máquina </a:t>
            </a:r>
            <a:r>
              <a:rPr lang="pt-PT" dirty="0"/>
              <a:t>e </a:t>
            </a:r>
            <a:r>
              <a:rPr lang="pt-PT" dirty="0" smtClean="0"/>
              <a:t>dados).</a:t>
            </a:r>
          </a:p>
          <a:p>
            <a:pPr algn="just"/>
            <a:endParaRPr lang="pt-PT" dirty="0"/>
          </a:p>
          <a:p>
            <a:pPr algn="just"/>
            <a:r>
              <a:rPr lang="pt-PT" dirty="0" smtClean="0"/>
              <a:t>A </a:t>
            </a:r>
            <a:r>
              <a:rPr lang="pt-PT" b="1" u="sng" dirty="0"/>
              <a:t>memória</a:t>
            </a:r>
            <a:r>
              <a:rPr lang="pt-PT" b="1" dirty="0"/>
              <a:t> </a:t>
            </a:r>
            <a:r>
              <a:rPr lang="pt-PT" dirty="0"/>
              <a:t>é responsável </a:t>
            </a:r>
            <a:r>
              <a:rPr lang="pt-PT" dirty="0" smtClean="0"/>
              <a:t>pelo armazenamento dos </a:t>
            </a:r>
            <a:r>
              <a:rPr lang="pt-PT" dirty="0"/>
              <a:t>programas e dos dados.</a:t>
            </a:r>
          </a:p>
          <a:p>
            <a:pPr algn="just"/>
            <a:endParaRPr lang="pt-PT" b="1" dirty="0" smtClean="0"/>
          </a:p>
          <a:p>
            <a:pPr algn="just"/>
            <a:r>
              <a:rPr lang="pt-PT" b="1" dirty="0" smtClean="0"/>
              <a:t>Periféricos</a:t>
            </a:r>
            <a:r>
              <a:rPr lang="pt-PT" dirty="0"/>
              <a:t>, que são os dispositivos responsáveis pelas entradas e saídas </a:t>
            </a:r>
            <a:r>
              <a:rPr lang="pt-PT" dirty="0" smtClean="0"/>
              <a:t>de dados </a:t>
            </a:r>
            <a:r>
              <a:rPr lang="pt-PT" dirty="0"/>
              <a:t>do computador, ou seja, pelas interações entre o computador e o </a:t>
            </a:r>
            <a:r>
              <a:rPr lang="pt-PT" dirty="0" smtClean="0"/>
              <a:t>utilizador. </a:t>
            </a:r>
            <a:r>
              <a:rPr lang="pt-PT" dirty="0"/>
              <a:t>Exemplos de periféricos são o monitor, </a:t>
            </a:r>
            <a:r>
              <a:rPr lang="pt-PT" dirty="0" smtClean="0"/>
              <a:t>teclado, </a:t>
            </a:r>
            <a:r>
              <a:rPr lang="pt-PT" i="1" dirty="0" smtClean="0"/>
              <a:t>rato</a:t>
            </a:r>
            <a:r>
              <a:rPr lang="pt-PT" dirty="0" smtClean="0"/>
              <a:t>, </a:t>
            </a:r>
            <a:r>
              <a:rPr lang="pt-PT" dirty="0"/>
              <a:t>impressoras</a:t>
            </a:r>
            <a:r>
              <a:rPr lang="pt-PT" dirty="0" smtClean="0"/>
              <a:t>, etc</a:t>
            </a:r>
            <a:r>
              <a:rPr lang="pt-PT" dirty="0"/>
              <a:t>.</a:t>
            </a:r>
          </a:p>
          <a:p>
            <a:pPr algn="just"/>
            <a:endParaRPr lang="pt-PT" b="1" dirty="0" smtClean="0"/>
          </a:p>
          <a:p>
            <a:pPr algn="just"/>
            <a:r>
              <a:rPr lang="pt-PT" b="1" dirty="0" smtClean="0">
                <a:solidFill>
                  <a:srgbClr val="FF0000"/>
                </a:solidFill>
              </a:rPr>
              <a:t>Barramento</a:t>
            </a:r>
            <a:r>
              <a:rPr lang="pt-PT" dirty="0">
                <a:solidFill>
                  <a:srgbClr val="FF0000"/>
                </a:solidFill>
              </a:rPr>
              <a:t>, que liga todos estes componentes e é uma via de comunicação </a:t>
            </a:r>
            <a:r>
              <a:rPr lang="pt-PT" dirty="0" smtClean="0">
                <a:solidFill>
                  <a:srgbClr val="FF0000"/>
                </a:solidFill>
              </a:rPr>
              <a:t>de alto </a:t>
            </a:r>
            <a:r>
              <a:rPr lang="pt-PT" dirty="0">
                <a:solidFill>
                  <a:srgbClr val="FF0000"/>
                </a:solidFill>
              </a:rPr>
              <a:t>desempenho por onde circulam os dados tratados pelo computador.</a:t>
            </a:r>
          </a:p>
        </p:txBody>
      </p:sp>
      <p:pic>
        <p:nvPicPr>
          <p:cNvPr id="7" name="Picture 4" descr="https://encrypted-tbn0.gstatic.com/images?q=tbn:ANd9GcSoPfZZGfv9Ogv6xdWupE7Cmodjezawg8bMZumfTrk6VNZc923JK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81" y="2033409"/>
            <a:ext cx="678956" cy="678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59652">
            <a:off x="214547" y="3303757"/>
            <a:ext cx="741116" cy="161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01" y="4315352"/>
            <a:ext cx="672083" cy="53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82775">
            <a:off x="-111928" y="5657184"/>
            <a:ext cx="1251939" cy="296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168898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Í</a:t>
            </a:r>
            <a:r>
              <a:rPr lang="pt-PT" dirty="0" smtClean="0"/>
              <a:t>ndice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PT" dirty="0" smtClean="0"/>
              <a:t>1 – </a:t>
            </a:r>
            <a:r>
              <a:rPr lang="pt-PT" dirty="0" smtClean="0">
                <a:hlinkClick r:id="rId2" action="ppaction://hlinksldjump"/>
              </a:rPr>
              <a:t>Barramento (5)</a:t>
            </a:r>
            <a:endParaRPr lang="pt-PT" dirty="0" smtClean="0"/>
          </a:p>
          <a:p>
            <a:pPr lvl="1">
              <a:lnSpc>
                <a:spcPct val="200000"/>
              </a:lnSpc>
            </a:pPr>
            <a:r>
              <a:rPr lang="pt-PT" sz="1800" dirty="0" smtClean="0"/>
              <a:t>1.1 - </a:t>
            </a:r>
            <a:r>
              <a:rPr lang="pt-PT" sz="1800" dirty="0" smtClean="0">
                <a:hlinkClick r:id="rId3" action="ppaction://hlinksldjump"/>
              </a:rPr>
              <a:t>Classificação </a:t>
            </a:r>
            <a:r>
              <a:rPr lang="pt-PT" sz="1800" dirty="0">
                <a:hlinkClick r:id="rId3" action="ppaction://hlinksldjump"/>
              </a:rPr>
              <a:t>da informação que passa no </a:t>
            </a:r>
            <a:r>
              <a:rPr lang="pt-PT" sz="1800" dirty="0" smtClean="0">
                <a:hlinkClick r:id="rId3" action="ppaction://hlinksldjump"/>
              </a:rPr>
              <a:t>Barramento (6)</a:t>
            </a:r>
            <a:endParaRPr lang="pt-PT" sz="1800" dirty="0" smtClean="0"/>
          </a:p>
          <a:p>
            <a:pPr lvl="1">
              <a:lnSpc>
                <a:spcPct val="200000"/>
              </a:lnSpc>
            </a:pPr>
            <a:r>
              <a:rPr lang="pt-PT" sz="1800" dirty="0" smtClean="0"/>
              <a:t>1.2 - </a:t>
            </a:r>
            <a:r>
              <a:rPr lang="pt-PT" sz="1800" dirty="0" smtClean="0">
                <a:hlinkClick r:id="rId4" action="ppaction://hlinksldjump"/>
              </a:rPr>
              <a:t>Tipos </a:t>
            </a:r>
            <a:r>
              <a:rPr lang="pt-PT" sz="1800" dirty="0">
                <a:hlinkClick r:id="rId4" action="ppaction://hlinksldjump"/>
              </a:rPr>
              <a:t>de </a:t>
            </a:r>
            <a:r>
              <a:rPr lang="pt-PT" sz="1800" dirty="0" smtClean="0">
                <a:hlinkClick r:id="rId4" action="ppaction://hlinksldjump"/>
              </a:rPr>
              <a:t>barramento (Sistema e E/S) (7)</a:t>
            </a:r>
            <a:endParaRPr lang="pt-PT" sz="1800" dirty="0" smtClean="0"/>
          </a:p>
          <a:p>
            <a:pPr lvl="2">
              <a:lnSpc>
                <a:spcPct val="200000"/>
              </a:lnSpc>
            </a:pPr>
            <a:r>
              <a:rPr lang="pt-PT" sz="1600" dirty="0" smtClean="0"/>
              <a:t>1.2.1 - </a:t>
            </a:r>
            <a:r>
              <a:rPr lang="pt-PT" sz="1600" dirty="0" smtClean="0">
                <a:hlinkClick r:id="rId5" action="ppaction://hlinksldjump"/>
              </a:rPr>
              <a:t>Caracterização </a:t>
            </a:r>
            <a:r>
              <a:rPr lang="pt-PT" sz="1600" dirty="0">
                <a:hlinkClick r:id="rId5" action="ppaction://hlinksldjump"/>
              </a:rPr>
              <a:t>do barramento de E/S quanto à sua </a:t>
            </a:r>
            <a:r>
              <a:rPr lang="pt-PT" sz="1600" dirty="0" smtClean="0">
                <a:hlinkClick r:id="rId5" action="ppaction://hlinksldjump"/>
              </a:rPr>
              <a:t>aplicação (9)</a:t>
            </a:r>
            <a:endParaRPr lang="pt-PT" sz="1600" dirty="0"/>
          </a:p>
          <a:p>
            <a:pPr marL="457200" lvl="2">
              <a:lnSpc>
                <a:spcPct val="200000"/>
              </a:lnSpc>
            </a:pPr>
            <a:r>
              <a:rPr lang="pt-PT" sz="1600" dirty="0" smtClean="0"/>
              <a:t>1.3 </a:t>
            </a:r>
            <a:r>
              <a:rPr lang="pt-PT" sz="1600" dirty="0"/>
              <a:t>- </a:t>
            </a:r>
            <a:r>
              <a:rPr lang="pt-PT" sz="1600" dirty="0">
                <a:hlinkClick r:id="rId6" action="ppaction://hlinksldjump"/>
              </a:rPr>
              <a:t>Pedidos de Interrupção IRQ - interrupt </a:t>
            </a:r>
            <a:r>
              <a:rPr lang="pt-PT" sz="1600" dirty="0" smtClean="0">
                <a:hlinkClick r:id="rId6" action="ppaction://hlinksldjump"/>
              </a:rPr>
              <a:t>request (11)</a:t>
            </a:r>
            <a:endParaRPr lang="pt-PT" sz="1600" dirty="0" smtClean="0"/>
          </a:p>
          <a:p>
            <a:pPr marL="457200" lvl="2">
              <a:lnSpc>
                <a:spcPct val="200000"/>
              </a:lnSpc>
            </a:pPr>
            <a:r>
              <a:rPr lang="pt-PT" sz="1600" dirty="0" smtClean="0"/>
              <a:t>1.4 </a:t>
            </a:r>
            <a:r>
              <a:rPr lang="pt-PT" sz="1600" dirty="0"/>
              <a:t>- </a:t>
            </a:r>
            <a:r>
              <a:rPr lang="pt-PT" sz="1600" dirty="0">
                <a:hlinkClick r:id="rId7" action="ppaction://hlinksldjump"/>
              </a:rPr>
              <a:t>Acesso Direto a </a:t>
            </a:r>
            <a:r>
              <a:rPr lang="pt-PT" sz="1600" dirty="0" smtClean="0">
                <a:hlinkClick r:id="rId7" action="ppaction://hlinksldjump"/>
              </a:rPr>
              <a:t>Memória (</a:t>
            </a:r>
            <a:r>
              <a:rPr lang="pt-PT" sz="1600" dirty="0">
                <a:hlinkClick r:id="rId7" action="ppaction://hlinksldjump"/>
              </a:rPr>
              <a:t>Direct Memory Access - DMA</a:t>
            </a:r>
            <a:r>
              <a:rPr lang="pt-PT" sz="1600" dirty="0" smtClean="0">
                <a:hlinkClick r:id="rId7" action="ppaction://hlinksldjump"/>
              </a:rPr>
              <a:t>)</a:t>
            </a:r>
            <a:endParaRPr lang="pt-PT" sz="1600" dirty="0" smtClean="0"/>
          </a:p>
          <a:p>
            <a:pPr marL="457200" lvl="2">
              <a:lnSpc>
                <a:spcPct val="200000"/>
              </a:lnSpc>
            </a:pPr>
            <a:r>
              <a:rPr lang="pt-PT" sz="1600" smtClean="0"/>
              <a:t>1.5 </a:t>
            </a:r>
            <a:r>
              <a:rPr lang="pt-PT" sz="1600" dirty="0"/>
              <a:t>- </a:t>
            </a:r>
            <a:r>
              <a:rPr lang="pt-PT" sz="1600" dirty="0">
                <a:hlinkClick r:id="rId8" action="ppaction://hlinksldjump"/>
              </a:rPr>
              <a:t>Evolução histórica do </a:t>
            </a:r>
            <a:r>
              <a:rPr lang="pt-PT" sz="1600" dirty="0" smtClean="0">
                <a:hlinkClick r:id="rId8" action="ppaction://hlinksldjump"/>
              </a:rPr>
              <a:t>BUS (15)</a:t>
            </a:r>
            <a:endParaRPr lang="pt-PT" sz="16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9742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32098">
            <a:off x="7594082" y="479500"/>
            <a:ext cx="1187666" cy="1192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Barramento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76800"/>
          </a:xfrm>
        </p:spPr>
        <p:txBody>
          <a:bodyPr>
            <a:normAutofit/>
          </a:bodyPr>
          <a:lstStyle/>
          <a:p>
            <a:pPr algn="just"/>
            <a:r>
              <a:rPr lang="pt-PT" b="1" dirty="0" smtClean="0">
                <a:hlinkClick r:id="rId3"/>
              </a:rPr>
              <a:t>Barramento</a:t>
            </a:r>
            <a:r>
              <a:rPr lang="pt-PT" dirty="0"/>
              <a:t> (em inglês </a:t>
            </a:r>
            <a:r>
              <a:rPr lang="pt-PT" i="1" dirty="0"/>
              <a:t>bus</a:t>
            </a:r>
            <a:r>
              <a:rPr lang="pt-PT" dirty="0"/>
              <a:t>) é um componente da </a:t>
            </a:r>
            <a:r>
              <a:rPr lang="pt-PT" dirty="0" smtClean="0"/>
              <a:t>arquitetura </a:t>
            </a:r>
            <a:r>
              <a:rPr lang="pt-PT" dirty="0"/>
              <a:t>do computador, através do qual se realizam as comunicações dentro do sistema.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/>
              <a:t>O Barramento é o componente da </a:t>
            </a:r>
            <a:r>
              <a:rPr lang="pt-PT" dirty="0" smtClean="0"/>
              <a:t>arquitetura </a:t>
            </a:r>
            <a:r>
              <a:rPr lang="pt-PT" dirty="0"/>
              <a:t>do computador que interliga todos os componentes do computador. Trata-se dum conjunto de condutores </a:t>
            </a:r>
            <a:r>
              <a:rPr lang="pt-PT" dirty="0" smtClean="0"/>
              <a:t>elétricos </a:t>
            </a:r>
            <a:r>
              <a:rPr lang="pt-PT" dirty="0"/>
              <a:t>através dos quais </a:t>
            </a:r>
            <a:r>
              <a:rPr lang="pt-PT" dirty="0" smtClean="0"/>
              <a:t>passam </a:t>
            </a:r>
            <a:r>
              <a:rPr lang="pt-PT" dirty="0"/>
              <a:t>três tipos de informação:</a:t>
            </a:r>
          </a:p>
        </p:txBody>
      </p:sp>
      <p:sp>
        <p:nvSpPr>
          <p:cNvPr id="4" name="Rectângulo 3"/>
          <p:cNvSpPr/>
          <p:nvPr/>
        </p:nvSpPr>
        <p:spPr>
          <a:xfrm>
            <a:off x="1259632" y="508518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2400" b="1" dirty="0" smtClean="0"/>
              <a:t>Dados</a:t>
            </a:r>
          </a:p>
          <a:p>
            <a:r>
              <a:rPr lang="pt-PT" sz="2400" b="1" dirty="0" smtClean="0"/>
              <a:t>Endereços</a:t>
            </a:r>
          </a:p>
          <a:p>
            <a:r>
              <a:rPr lang="pt-PT" sz="2400" b="1" dirty="0" smtClean="0"/>
              <a:t>Controlo</a:t>
            </a:r>
            <a:endParaRPr lang="pt-PT" sz="2400" dirty="0"/>
          </a:p>
        </p:txBody>
      </p:sp>
      <p:sp>
        <p:nvSpPr>
          <p:cNvPr id="7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2255061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 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81000" y="1653805"/>
            <a:ext cx="8382000" cy="3052936"/>
          </a:xfrm>
        </p:spPr>
        <p:txBody>
          <a:bodyPr/>
          <a:lstStyle/>
          <a:p>
            <a:pPr algn="just"/>
            <a:r>
              <a:rPr lang="pt-PT" b="1" dirty="0"/>
              <a:t>Dados</a:t>
            </a:r>
            <a:r>
              <a:rPr lang="pt-PT" dirty="0"/>
              <a:t>, transferidos </a:t>
            </a:r>
            <a:r>
              <a:rPr lang="pt-PT" i="1" dirty="0"/>
              <a:t>bit</a:t>
            </a:r>
            <a:r>
              <a:rPr lang="pt-PT" dirty="0"/>
              <a:t> a </a:t>
            </a:r>
            <a:r>
              <a:rPr lang="pt-PT" i="1" dirty="0"/>
              <a:t>bit</a:t>
            </a:r>
            <a:r>
              <a:rPr lang="pt-PT" dirty="0"/>
              <a:t> por cada um dos condutores</a:t>
            </a:r>
            <a:r>
              <a:rPr lang="pt-PT" dirty="0" smtClean="0"/>
              <a:t>;</a:t>
            </a:r>
          </a:p>
          <a:p>
            <a:pPr marL="0" indent="0" algn="just">
              <a:buNone/>
            </a:pPr>
            <a:endParaRPr lang="pt-PT" dirty="0"/>
          </a:p>
          <a:p>
            <a:pPr algn="just"/>
            <a:r>
              <a:rPr lang="pt-PT" b="1" dirty="0"/>
              <a:t>Endereços</a:t>
            </a:r>
            <a:r>
              <a:rPr lang="pt-PT" dirty="0"/>
              <a:t>, que indicam o local de destino/origem dos dados</a:t>
            </a:r>
            <a:r>
              <a:rPr lang="pt-PT" dirty="0" smtClean="0"/>
              <a:t>;</a:t>
            </a:r>
          </a:p>
          <a:p>
            <a:pPr marL="0" indent="0" algn="just">
              <a:buNone/>
            </a:pPr>
            <a:endParaRPr lang="pt-PT" dirty="0"/>
          </a:p>
          <a:p>
            <a:pPr algn="just"/>
            <a:r>
              <a:rPr lang="pt-PT" b="1" dirty="0"/>
              <a:t>Controlo</a:t>
            </a:r>
            <a:r>
              <a:rPr lang="pt-PT" dirty="0"/>
              <a:t>, como sinais de relógio, sinais de interrupção, etc..</a:t>
            </a:r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09600" y="6858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dirty="0" smtClean="0"/>
              <a:t>Classificação da informação que passa no Barramento</a:t>
            </a:r>
            <a:endParaRPr lang="pt-PT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365104"/>
            <a:ext cx="4680520" cy="2523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85595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Tipos de </a:t>
            </a:r>
            <a:r>
              <a:rPr lang="pt-PT" dirty="0" smtClean="0"/>
              <a:t>barramento </a:t>
            </a:r>
            <a:br>
              <a:rPr lang="pt-PT" dirty="0" smtClean="0"/>
            </a:br>
            <a:r>
              <a:rPr lang="pt-PT" sz="3600" dirty="0" smtClean="0"/>
              <a:t>Sistema e E/S</a:t>
            </a:r>
            <a:endParaRPr lang="pt-PT" sz="3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PT" b="1" dirty="0" smtClean="0"/>
          </a:p>
          <a:p>
            <a:pPr algn="just"/>
            <a:r>
              <a:rPr lang="pt-PT" b="1" dirty="0" smtClean="0"/>
              <a:t>Barramento </a:t>
            </a:r>
            <a:r>
              <a:rPr lang="pt-PT" b="1" dirty="0"/>
              <a:t>Local (ou de Sistema)</a:t>
            </a:r>
            <a:r>
              <a:rPr lang="pt-PT" dirty="0"/>
              <a:t>, </a:t>
            </a:r>
            <a:r>
              <a:rPr lang="pt-PT" b="1" u="sng" dirty="0"/>
              <a:t>que interliga sincronamente CPU e memória</a:t>
            </a:r>
            <a:r>
              <a:rPr lang="pt-PT" u="sng" dirty="0"/>
              <a:t>.</a:t>
            </a:r>
            <a:r>
              <a:rPr lang="pt-PT" dirty="0"/>
              <a:t> É a parte do barramento que melhor desempenho deverá ter no sistema, pois interliga os dois principais e insubstituíveis componentes do sistema</a:t>
            </a:r>
            <a:r>
              <a:rPr lang="pt-PT" dirty="0" smtClean="0"/>
              <a:t>;</a:t>
            </a:r>
          </a:p>
          <a:p>
            <a:pPr algn="just"/>
            <a:endParaRPr lang="pt-PT" dirty="0"/>
          </a:p>
          <a:p>
            <a:pPr algn="just"/>
            <a:r>
              <a:rPr lang="pt-PT" b="1" dirty="0"/>
              <a:t>Barramento de Entrada/Saída</a:t>
            </a:r>
            <a:r>
              <a:rPr lang="pt-PT" dirty="0"/>
              <a:t> (E/S), </a:t>
            </a:r>
            <a:r>
              <a:rPr lang="pt-PT" b="1" u="sng" dirty="0"/>
              <a:t>que interliga todos os outros dispositivos ao barramento local </a:t>
            </a:r>
            <a:r>
              <a:rPr lang="pt-PT" dirty="0"/>
              <a:t>sendo a sua velocidade e largura (em nº de </a:t>
            </a:r>
            <a:r>
              <a:rPr lang="pt-PT" i="1" dirty="0"/>
              <a:t>bits</a:t>
            </a:r>
            <a:r>
              <a:rPr lang="pt-PT" dirty="0"/>
              <a:t>) substancialmente menor que a do barramento local. 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715" y="404664"/>
            <a:ext cx="1987285" cy="1490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150025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Esquema do barramento</a:t>
            </a:r>
            <a:endParaRPr lang="pt-PT" dirty="0"/>
          </a:p>
        </p:txBody>
      </p:sp>
      <p:grpSp>
        <p:nvGrpSpPr>
          <p:cNvPr id="3" name="Grupo 2"/>
          <p:cNvGrpSpPr/>
          <p:nvPr/>
        </p:nvGrpSpPr>
        <p:grpSpPr>
          <a:xfrm>
            <a:off x="887925" y="1808127"/>
            <a:ext cx="7450195" cy="4050889"/>
            <a:chOff x="887925" y="1808127"/>
            <a:chExt cx="7450195" cy="4050889"/>
          </a:xfrm>
        </p:grpSpPr>
        <p:sp>
          <p:nvSpPr>
            <p:cNvPr id="14" name="Rectângulo 13"/>
            <p:cNvSpPr/>
            <p:nvPr/>
          </p:nvSpPr>
          <p:spPr>
            <a:xfrm>
              <a:off x="5618749" y="1808127"/>
              <a:ext cx="1749896" cy="1631894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RAM</a:t>
              </a:r>
            </a:p>
          </p:txBody>
        </p:sp>
        <p:sp>
          <p:nvSpPr>
            <p:cNvPr id="6" name="Rectângulo 5"/>
            <p:cNvSpPr/>
            <p:nvPr/>
          </p:nvSpPr>
          <p:spPr>
            <a:xfrm>
              <a:off x="887925" y="2134149"/>
              <a:ext cx="914400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CPU</a:t>
              </a:r>
              <a:endParaRPr lang="pt-PT" dirty="0"/>
            </a:p>
          </p:txBody>
        </p:sp>
        <p:sp>
          <p:nvSpPr>
            <p:cNvPr id="7" name="Seta para a esquerda e para a direita 6"/>
            <p:cNvSpPr/>
            <p:nvPr/>
          </p:nvSpPr>
          <p:spPr>
            <a:xfrm>
              <a:off x="1802325" y="2079754"/>
              <a:ext cx="3168352" cy="1054968"/>
            </a:xfrm>
            <a:prstGeom prst="leftRightArrow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BARRAMENTO local</a:t>
              </a:r>
              <a:endParaRPr lang="pt-PT" dirty="0"/>
            </a:p>
          </p:txBody>
        </p:sp>
        <p:sp>
          <p:nvSpPr>
            <p:cNvPr id="10" name="Seta para a esquerda e para a direita 9"/>
            <p:cNvSpPr/>
            <p:nvPr/>
          </p:nvSpPr>
          <p:spPr>
            <a:xfrm rot="5400000">
              <a:off x="1943690" y="3503659"/>
              <a:ext cx="1828929" cy="527484"/>
            </a:xfrm>
            <a:prstGeom prst="leftRightArrow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dirty="0"/>
            </a:p>
          </p:txBody>
        </p:sp>
        <p:sp>
          <p:nvSpPr>
            <p:cNvPr id="11" name="Rectângulo 10"/>
            <p:cNvSpPr/>
            <p:nvPr/>
          </p:nvSpPr>
          <p:spPr>
            <a:xfrm>
              <a:off x="2281229" y="4681865"/>
              <a:ext cx="1105272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interface</a:t>
              </a:r>
              <a:endParaRPr lang="pt-PT" dirty="0"/>
            </a:p>
          </p:txBody>
        </p:sp>
        <p:sp>
          <p:nvSpPr>
            <p:cNvPr id="12" name="Seta para a esquerda e para a direita 11"/>
            <p:cNvSpPr/>
            <p:nvPr/>
          </p:nvSpPr>
          <p:spPr>
            <a:xfrm>
              <a:off x="3419872" y="4611581"/>
              <a:ext cx="3168352" cy="1054968"/>
            </a:xfrm>
            <a:prstGeom prst="leftRightArrow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Barramento de E/S</a:t>
              </a:r>
              <a:endParaRPr lang="pt-PT" dirty="0"/>
            </a:p>
          </p:txBody>
        </p:sp>
        <p:sp>
          <p:nvSpPr>
            <p:cNvPr id="13" name="Rectângulo 12"/>
            <p:cNvSpPr/>
            <p:nvPr/>
          </p:nvSpPr>
          <p:spPr>
            <a:xfrm>
              <a:off x="4970677" y="2166874"/>
              <a:ext cx="914400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RAM</a:t>
              </a:r>
            </a:p>
            <a:p>
              <a:pPr algn="ctr"/>
              <a:r>
                <a:rPr lang="pt-PT" dirty="0" smtClean="0"/>
                <a:t>Cache</a:t>
              </a:r>
              <a:endParaRPr lang="pt-PT" dirty="0"/>
            </a:p>
          </p:txBody>
        </p:sp>
        <p:sp>
          <p:nvSpPr>
            <p:cNvPr id="15" name="Rectângulo 14"/>
            <p:cNvSpPr/>
            <p:nvPr/>
          </p:nvSpPr>
          <p:spPr>
            <a:xfrm>
              <a:off x="6588224" y="4227122"/>
              <a:ext cx="1749896" cy="1631894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Dispositivos de E/S Externos</a:t>
              </a:r>
            </a:p>
          </p:txBody>
        </p:sp>
      </p:grpSp>
      <p:sp>
        <p:nvSpPr>
          <p:cNvPr id="16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2561434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Caracterização do barramento de E/S quanto à sua aplicação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b="1" dirty="0" smtClean="0"/>
              <a:t>Interna</a:t>
            </a:r>
            <a:r>
              <a:rPr lang="pt-PT" dirty="0"/>
              <a:t>, que serve para ligar </a:t>
            </a:r>
            <a:r>
              <a:rPr lang="pt-PT" b="1" u="sng" dirty="0"/>
              <a:t>dispositivos normalizados e existentes em praticamente todos os computadores </a:t>
            </a:r>
            <a:r>
              <a:rPr lang="pt-PT" dirty="0"/>
              <a:t>pessoais: teclado, portas série/paralelas, drive de </a:t>
            </a:r>
            <a:r>
              <a:rPr lang="pt-PT" dirty="0" smtClean="0"/>
              <a:t>cd/dvd;</a:t>
            </a:r>
          </a:p>
          <a:p>
            <a:pPr algn="just"/>
            <a:endParaRPr lang="pt-PT" dirty="0"/>
          </a:p>
          <a:p>
            <a:pPr algn="just"/>
            <a:r>
              <a:rPr lang="pt-PT" b="1" dirty="0"/>
              <a:t>Externa</a:t>
            </a:r>
            <a:r>
              <a:rPr lang="pt-PT" dirty="0"/>
              <a:t>, que serve como forma de expandir as características do computador </a:t>
            </a:r>
            <a:r>
              <a:rPr lang="pt-PT" b="1" u="sng" dirty="0"/>
              <a:t>acrescentando novos dispositivos.</a:t>
            </a:r>
            <a:r>
              <a:rPr lang="pt-PT" dirty="0"/>
              <a:t> Estes dispositivos, interligam-se com o sistema através de conectores (normalizados para cada barramento) e obedecendo às regras de acesso ao barramento;</a:t>
            </a:r>
          </a:p>
          <a:p>
            <a:pPr algn="just"/>
            <a:r>
              <a:rPr lang="pt-PT" b="1" dirty="0"/>
              <a:t>Interna e Externa.</a:t>
            </a:r>
            <a:endParaRPr lang="pt-PT" dirty="0"/>
          </a:p>
          <a:p>
            <a:endParaRPr lang="pt-PT" dirty="0"/>
          </a:p>
        </p:txBody>
      </p:sp>
      <p:sp>
        <p:nvSpPr>
          <p:cNvPr id="5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1050467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e">
  <a:themeElements>
    <a:clrScheme name="Claridade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á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5324</TotalTime>
  <Words>660</Words>
  <Application>Microsoft Office PowerPoint</Application>
  <PresentationFormat>Apresentação no Ecrã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16</vt:i4>
      </vt:variant>
    </vt:vector>
  </HeadingPairs>
  <TitlesOfParts>
    <vt:vector size="17" baseType="lpstr">
      <vt:lpstr>Claridade</vt:lpstr>
      <vt:lpstr>Componentes básicos de um computador</vt:lpstr>
      <vt:lpstr>Esquema básico</vt:lpstr>
      <vt:lpstr>Os principais elementos do computador </vt:lpstr>
      <vt:lpstr>Índice</vt:lpstr>
      <vt:lpstr>Barramento</vt:lpstr>
      <vt:lpstr> </vt:lpstr>
      <vt:lpstr>Tipos de barramento  Sistema e E/S</vt:lpstr>
      <vt:lpstr>Esquema do barramento</vt:lpstr>
      <vt:lpstr>Caracterização do barramento de E/S quanto à sua aplicação</vt:lpstr>
      <vt:lpstr>Esquema de barramento local, interno e externo</vt:lpstr>
      <vt:lpstr>Pedidos de Interrupção IRQ - interrupt request </vt:lpstr>
      <vt:lpstr>IRQ - interrupt request - Pedidos de Interrupção </vt:lpstr>
      <vt:lpstr>Acesso Direto a Memória (Direct Memory Access - DMA) </vt:lpstr>
      <vt:lpstr>Esquema DMA</vt:lpstr>
      <vt:lpstr>Evolução histórica do BUS</vt:lpstr>
      <vt:lpstr>MOSFET = transístor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Componentes básicos de um computador</dc:title>
  <dc:creator>user</dc:creator>
  <cp:lastModifiedBy>user</cp:lastModifiedBy>
  <cp:revision>78</cp:revision>
  <dcterms:created xsi:type="dcterms:W3CDTF">2014-10-07T17:22:37Z</dcterms:created>
  <dcterms:modified xsi:type="dcterms:W3CDTF">2014-10-23T12:24:07Z</dcterms:modified>
</cp:coreProperties>
</file>