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8"/>
  </p:notesMasterIdLst>
  <p:sldIdLst>
    <p:sldId id="256" r:id="rId2"/>
    <p:sldId id="257" r:id="rId3"/>
    <p:sldId id="258" r:id="rId4"/>
    <p:sldId id="272" r:id="rId5"/>
    <p:sldId id="261" r:id="rId6"/>
    <p:sldId id="260" r:id="rId7"/>
    <p:sldId id="263" r:id="rId8"/>
    <p:sldId id="264" r:id="rId9"/>
    <p:sldId id="262" r:id="rId10"/>
    <p:sldId id="265" r:id="rId11"/>
    <p:sldId id="266" r:id="rId12"/>
    <p:sldId id="268" r:id="rId13"/>
    <p:sldId id="271" r:id="rId14"/>
    <p:sldId id="269" r:id="rId15"/>
    <p:sldId id="270" r:id="rId16"/>
    <p:sldId id="267" r:id="rId17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90" y="3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24BF7A-38B8-4D5A-8128-0B0F2492DD15}" type="datetimeFigureOut">
              <a:rPr lang="pt-PT" smtClean="0"/>
              <a:t>13-11-2014</a:t>
            </a:fld>
            <a:endParaRPr lang="pt-PT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08669A-1EDF-4AB0-9AC2-7E49DCEFA9FB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54553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8669A-1EDF-4AB0-9AC2-7E49DCEFA9FB}" type="slidenum">
              <a:rPr lang="pt-PT" smtClean="0"/>
              <a:t>1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899038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8669A-1EDF-4AB0-9AC2-7E49DCEFA9FB}" type="slidenum">
              <a:rPr lang="pt-PT" smtClean="0"/>
              <a:t>2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268244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8669A-1EDF-4AB0-9AC2-7E49DCEFA9FB}" type="slidenum">
              <a:rPr lang="pt-PT" smtClean="0"/>
              <a:t>7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30150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89C0-72F4-4E73-ADBC-B93D9747AAA4}" type="datetime1">
              <a:rPr lang="pt-PT" smtClean="0"/>
              <a:t>13-11-2014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B56D6-96CD-4E45-ABB8-1C716AA0BE7E}" type="datetime1">
              <a:rPr lang="pt-PT" smtClean="0"/>
              <a:t>13-11-2014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A715-773E-4A7B-BE83-7773A1F28D5C}" type="datetime1">
              <a:rPr lang="pt-PT" smtClean="0"/>
              <a:t>13-11-2014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5F808-FF4B-4821-B26C-B7B4701964EC}" type="datetime1">
              <a:rPr lang="pt-PT" smtClean="0"/>
              <a:t>13-11-2014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42FBC-74F4-465E-9581-380E8670B3FA}" type="datetime1">
              <a:rPr lang="pt-PT" smtClean="0"/>
              <a:t>13-11-2014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F55AA-0CB8-41FA-8952-3D41B7D554DE}" type="datetime1">
              <a:rPr lang="pt-PT" smtClean="0"/>
              <a:t>13-11-2014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A27DD-E652-4DBB-83AB-D46FCF39332B}" type="datetime1">
              <a:rPr lang="pt-PT" smtClean="0"/>
              <a:t>13-11-2014</a:t>
            </a:fld>
            <a:endParaRPr lang="pt-P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FAB1-96F5-4F61-A39E-FA5D254FF553}" type="datetime1">
              <a:rPr lang="pt-PT" smtClean="0"/>
              <a:t>13-11-2014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1F3FF-9867-4E8C-9FD8-5A8035139FAE}" type="datetime1">
              <a:rPr lang="pt-PT" smtClean="0"/>
              <a:t>13-11-2014</a:t>
            </a:fld>
            <a:endParaRPr lang="pt-P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53015-5B19-4DDF-8267-FE961695C973}" type="datetime1">
              <a:rPr lang="pt-PT" smtClean="0"/>
              <a:t>13-11-2014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E6419-566E-43C0-9AD6-09A2838B9C18}" type="datetime1">
              <a:rPr lang="pt-PT" smtClean="0"/>
              <a:t>13-11-2014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B42F819-A914-454A-ADB5-1833BB6B75F9}" type="datetime1">
              <a:rPr lang="pt-PT" smtClean="0"/>
              <a:t>13-11-2014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aFSsD0LPS8&amp;index=2&amp;list=PLjCbHKE4JBUuD6N-r1YKZO3pZSHTosfg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b="1" dirty="0"/>
              <a:t>Componentes básicos de um computador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07568" y="3789040"/>
            <a:ext cx="8062664" cy="1752600"/>
          </a:xfrm>
        </p:spPr>
        <p:txBody>
          <a:bodyPr/>
          <a:lstStyle/>
          <a:p>
            <a:r>
              <a:rPr lang="pt-PT" dirty="0" smtClean="0"/>
              <a:t>Processador – </a:t>
            </a:r>
            <a:r>
              <a:rPr lang="pt-PT" b="1" u="sng" dirty="0" smtClean="0"/>
              <a:t>Memória</a:t>
            </a:r>
            <a:r>
              <a:rPr lang="pt-PT" dirty="0" smtClean="0"/>
              <a:t> – Bus/Barramento – Periféricos </a:t>
            </a:r>
            <a:endParaRPr lang="pt-PT" dirty="0"/>
          </a:p>
        </p:txBody>
      </p:sp>
      <p:pic>
        <p:nvPicPr>
          <p:cNvPr id="4" name="Picture 4" descr="https://encrypted-tbn0.gstatic.com/images?q=tbn:ANd9GcSoPfZZGfv9Ogv6xdWupE7Cmodjezawg8bMZumfTrk6VNZc923JK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2384" y="88138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11850531" y="14604"/>
            <a:ext cx="328488" cy="329184"/>
          </a:xfrm>
        </p:spPr>
        <p:txBody>
          <a:bodyPr/>
          <a:lstStyle/>
          <a:p>
            <a:fld id="{17AC85B3-BB92-4040-8F52-E774985663BC}" type="slidenum">
              <a:rPr lang="pt-PT" smtClean="0"/>
              <a:t>1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30049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M</a:t>
            </a:r>
            <a:r>
              <a:rPr lang="pt-PT" dirty="0" smtClean="0"/>
              <a:t>emórias </a:t>
            </a:r>
            <a:r>
              <a:rPr lang="pt-PT" dirty="0"/>
              <a:t>RAM quanto à </a:t>
            </a:r>
            <a:r>
              <a:rPr lang="pt-PT" dirty="0" smtClean="0"/>
              <a:t>sua </a:t>
            </a:r>
            <a:r>
              <a:rPr lang="pt-PT" dirty="0" smtClean="0">
                <a:solidFill>
                  <a:srgbClr val="0070C0"/>
                </a:solidFill>
              </a:rPr>
              <a:t>estrutura</a:t>
            </a:r>
            <a:endParaRPr lang="pt-PT" dirty="0">
              <a:solidFill>
                <a:srgbClr val="0070C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981200" y="1600200"/>
            <a:ext cx="8219256" cy="2764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dirty="0" smtClean="0"/>
              <a:t>.</a:t>
            </a:r>
            <a:endParaRPr lang="pt-PT" dirty="0"/>
          </a:p>
          <a:p>
            <a:endParaRPr lang="pt-PT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941111"/>
              </p:ext>
            </p:extLst>
          </p:nvPr>
        </p:nvGraphicFramePr>
        <p:xfrm>
          <a:off x="1775520" y="1412779"/>
          <a:ext cx="8712969" cy="5256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2569"/>
                <a:gridCol w="1080120"/>
                <a:gridCol w="2520280"/>
              </a:tblGrid>
              <a:tr h="388896">
                <a:tc>
                  <a:txBody>
                    <a:bodyPr/>
                    <a:lstStyle/>
                    <a:p>
                      <a:endParaRPr lang="pt-P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</a:tr>
              <a:tr h="6611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dirty="0" smtClean="0"/>
                        <a:t>1 - Modulo </a:t>
                      </a:r>
                      <a:r>
                        <a:rPr lang="pt-PT" sz="1800" b="1" dirty="0" smtClean="0">
                          <a:solidFill>
                            <a:srgbClr val="FF0000"/>
                          </a:solidFill>
                        </a:rPr>
                        <a:t>DIP</a:t>
                      </a:r>
                      <a:r>
                        <a:rPr lang="pt-PT" sz="1800" dirty="0" smtClean="0"/>
                        <a:t> (Dual In-Line Package);</a:t>
                      </a:r>
                    </a:p>
                    <a:p>
                      <a:endParaRPr lang="pt-P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</a:tr>
              <a:tr h="9333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dirty="0" smtClean="0"/>
                        <a:t>2 - Modulo </a:t>
                      </a:r>
                      <a:r>
                        <a:rPr lang="pt-PT" sz="1800" b="1" dirty="0" smtClean="0">
                          <a:solidFill>
                            <a:srgbClr val="FF0000"/>
                          </a:solidFill>
                        </a:rPr>
                        <a:t>SIMM</a:t>
                      </a:r>
                      <a:r>
                        <a:rPr lang="pt-PT" sz="1800" dirty="0" smtClean="0"/>
                        <a:t> de 30 contactos (Single In Line Memory Module);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</a:tr>
              <a:tr h="9333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dirty="0" smtClean="0"/>
                        <a:t>3 - Modulo </a:t>
                      </a:r>
                      <a:r>
                        <a:rPr lang="pt-PT" sz="1800" b="1" dirty="0" smtClean="0">
                          <a:solidFill>
                            <a:srgbClr val="FF0000"/>
                          </a:solidFill>
                        </a:rPr>
                        <a:t>SIMM</a:t>
                      </a:r>
                      <a:r>
                        <a:rPr lang="pt-PT" sz="18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pt-PT" sz="1800" dirty="0" smtClean="0"/>
                        <a:t>de 72 contactos (Single In Line Memory Module);</a:t>
                      </a:r>
                    </a:p>
                    <a:p>
                      <a:endParaRPr lang="pt-P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</a:tr>
              <a:tr h="9333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dirty="0" smtClean="0"/>
                        <a:t>4 - Modulo </a:t>
                      </a:r>
                      <a:r>
                        <a:rPr lang="pt-PT" sz="1800" b="1" dirty="0" smtClean="0">
                          <a:solidFill>
                            <a:srgbClr val="FF0000"/>
                          </a:solidFill>
                        </a:rPr>
                        <a:t>DIMM</a:t>
                      </a:r>
                      <a:r>
                        <a:rPr lang="pt-PT" sz="1800" dirty="0" smtClean="0"/>
                        <a:t> de 168 contactos (Double In Line Memory Module);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800" dirty="0" smtClean="0"/>
                        <a:t>SDRAM</a:t>
                      </a:r>
                      <a:endParaRPr lang="pt-P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</a:tr>
              <a:tr h="9333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dirty="0" smtClean="0"/>
                        <a:t>5 - Modulo </a:t>
                      </a:r>
                      <a:r>
                        <a:rPr lang="pt-PT" sz="1800" b="1" dirty="0" smtClean="0">
                          <a:solidFill>
                            <a:srgbClr val="FF0000"/>
                          </a:solidFill>
                        </a:rPr>
                        <a:t>SODIMM</a:t>
                      </a:r>
                      <a:r>
                        <a:rPr lang="pt-PT" sz="18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pt-PT" sz="1800" dirty="0" smtClean="0"/>
                        <a:t>– 72,144 e 200 contactos (pin) (Small Outline DIMM).</a:t>
                      </a:r>
                    </a:p>
                    <a:p>
                      <a:endParaRPr lang="pt-P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800" dirty="0" smtClean="0"/>
                        <a:t>DDR3</a:t>
                      </a:r>
                      <a:endParaRPr lang="pt-P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</a:tr>
              <a:tr h="473157">
                <a:tc>
                  <a:txBody>
                    <a:bodyPr/>
                    <a:lstStyle/>
                    <a:p>
                      <a:r>
                        <a:rPr lang="pt-PT" sz="1800" dirty="0" smtClean="0"/>
                        <a:t>6 - Modulo </a:t>
                      </a:r>
                      <a:r>
                        <a:rPr lang="pt-PT" sz="1800" b="1" dirty="0" smtClean="0">
                          <a:solidFill>
                            <a:srgbClr val="FF0000"/>
                          </a:solidFill>
                        </a:rPr>
                        <a:t>DIMM</a:t>
                      </a:r>
                      <a:r>
                        <a:rPr lang="pt-PT" sz="18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pt-PT" sz="1800" dirty="0" smtClean="0"/>
                        <a:t>de 184 contactos</a:t>
                      </a:r>
                      <a:endParaRPr lang="pt-P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800" dirty="0" smtClean="0"/>
                        <a:t>DDR</a:t>
                      </a:r>
                      <a:endParaRPr lang="pt-P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5553" y="5301209"/>
            <a:ext cx="814890" cy="663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5554" y="6093296"/>
            <a:ext cx="888771" cy="637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223" y="4365105"/>
            <a:ext cx="1095550" cy="785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251" y="3503913"/>
            <a:ext cx="1884040" cy="61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3764" y="2564905"/>
            <a:ext cx="1227014" cy="67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8" y="1833075"/>
            <a:ext cx="964104" cy="606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31236" y="68576"/>
            <a:ext cx="990738" cy="969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ângulo 13"/>
          <p:cNvSpPr/>
          <p:nvPr/>
        </p:nvSpPr>
        <p:spPr>
          <a:xfrm>
            <a:off x="1524001" y="0"/>
            <a:ext cx="1723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Memória RAM</a:t>
            </a:r>
          </a:p>
        </p:txBody>
      </p:sp>
      <p:sp>
        <p:nvSpPr>
          <p:cNvPr id="15" name="Rectângulo 14"/>
          <p:cNvSpPr/>
          <p:nvPr/>
        </p:nvSpPr>
        <p:spPr>
          <a:xfrm>
            <a:off x="6456041" y="0"/>
            <a:ext cx="1723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Memória RAM</a:t>
            </a:r>
          </a:p>
        </p:txBody>
      </p:sp>
      <p:sp>
        <p:nvSpPr>
          <p:cNvPr id="16" name="Rectângulo 15"/>
          <p:cNvSpPr/>
          <p:nvPr/>
        </p:nvSpPr>
        <p:spPr>
          <a:xfrm>
            <a:off x="8944451" y="-9303"/>
            <a:ext cx="1723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Memória RAM</a:t>
            </a:r>
          </a:p>
        </p:txBody>
      </p:sp>
      <p:sp>
        <p:nvSpPr>
          <p:cNvPr id="17" name="Rectângulo 16"/>
          <p:cNvSpPr/>
          <p:nvPr/>
        </p:nvSpPr>
        <p:spPr>
          <a:xfrm>
            <a:off x="3863753" y="-8245"/>
            <a:ext cx="1723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Memória RAM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04333" y="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/>
              <a:t>1/4</a:t>
            </a:r>
            <a:endParaRPr lang="pt-PT" b="1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10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32750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9336" y="630996"/>
            <a:ext cx="11463064" cy="1239416"/>
          </a:xfrm>
        </p:spPr>
        <p:txBody>
          <a:bodyPr>
            <a:normAutofit fontScale="90000"/>
          </a:bodyPr>
          <a:lstStyle/>
          <a:p>
            <a:r>
              <a:rPr lang="pt-PT" b="1" dirty="0"/>
              <a:t>Existem vários tipos de RAM, </a:t>
            </a:r>
            <a:r>
              <a:rPr lang="pt-PT" b="1" u="sng" dirty="0"/>
              <a:t>em função da sua </a:t>
            </a:r>
            <a:r>
              <a:rPr lang="pt-PT" b="1" u="sng" dirty="0">
                <a:solidFill>
                  <a:srgbClr val="0070C0"/>
                </a:solidFill>
              </a:rPr>
              <a:t>tecnologia:</a:t>
            </a: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580673"/>
              </p:ext>
            </p:extLst>
          </p:nvPr>
        </p:nvGraphicFramePr>
        <p:xfrm>
          <a:off x="695400" y="2276872"/>
          <a:ext cx="10729192" cy="4104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4596"/>
                <a:gridCol w="5364596"/>
              </a:tblGrid>
              <a:tr h="417520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</a:tr>
              <a:tr h="417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i="1" dirty="0" smtClean="0"/>
                        <a:t>DRAM (Dynamic RAM) </a:t>
                      </a:r>
                      <a:endParaRPr lang="pt-P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i="1" dirty="0" smtClean="0"/>
                        <a:t>associada a módulos SIMM</a:t>
                      </a:r>
                      <a:endParaRPr lang="pt-PT" sz="1600" dirty="0" smtClean="0"/>
                    </a:p>
                  </a:txBody>
                  <a:tcPr/>
                </a:tc>
              </a:tr>
              <a:tr h="417520">
                <a:tc>
                  <a:txBody>
                    <a:bodyPr/>
                    <a:lstStyle/>
                    <a:p>
                      <a:r>
                        <a:rPr lang="pt-PT" sz="1600" b="1" i="1" dirty="0" smtClean="0"/>
                        <a:t>FPM RAM </a:t>
                      </a:r>
                      <a:r>
                        <a:rPr lang="pt-BR" sz="1600" dirty="0" smtClean="0"/>
                        <a:t> </a:t>
                      </a:r>
                      <a:r>
                        <a:rPr lang="pt-PT" sz="1600" b="1" i="1" dirty="0" smtClean="0"/>
                        <a:t>- (Fast Page Mode RAM) </a:t>
                      </a:r>
                      <a:endParaRPr lang="pt-P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i="1" dirty="0" smtClean="0"/>
                        <a:t>associada a módulos SIMM;</a:t>
                      </a:r>
                      <a:endParaRPr lang="pt-PT" sz="1600" dirty="0" smtClean="0"/>
                    </a:p>
                  </a:txBody>
                  <a:tcPr/>
                </a:tc>
              </a:tr>
              <a:tr h="340807">
                <a:tc>
                  <a:txBody>
                    <a:bodyPr/>
                    <a:lstStyle/>
                    <a:p>
                      <a:r>
                        <a:rPr lang="pt-PT" sz="1600" b="1" i="1" dirty="0" smtClean="0"/>
                        <a:t>EDO RAM (Extended Data Out RAM) </a:t>
                      </a:r>
                      <a:endParaRPr lang="pt-P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600" b="1" i="1" dirty="0" smtClean="0"/>
                        <a:t>associada a módulos SIMM </a:t>
                      </a:r>
                      <a:endParaRPr lang="pt-PT" sz="1600" dirty="0"/>
                    </a:p>
                  </a:txBody>
                  <a:tcPr/>
                </a:tc>
              </a:tr>
              <a:tr h="340807">
                <a:tc>
                  <a:txBody>
                    <a:bodyPr/>
                    <a:lstStyle/>
                    <a:p>
                      <a:r>
                        <a:rPr lang="pt-BR" sz="1600" b="1" i="1" dirty="0" smtClean="0"/>
                        <a:t>BEDO RAM (Burst Extended Data RAM) </a:t>
                      </a:r>
                      <a:endParaRPr lang="pt-P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600" b="1" i="1" dirty="0" smtClean="0"/>
                        <a:t>associada a módulos SIMM</a:t>
                      </a:r>
                      <a:endParaRPr lang="pt-PT" sz="1600" dirty="0"/>
                    </a:p>
                  </a:txBody>
                  <a:tcPr/>
                </a:tc>
              </a:tr>
              <a:tr h="389025">
                <a:tc>
                  <a:txBody>
                    <a:bodyPr/>
                    <a:lstStyle/>
                    <a:p>
                      <a:r>
                        <a:rPr lang="pt-BR" sz="1800" b="1" i="1" dirty="0" smtClean="0"/>
                        <a:t>SDRAM (Sychronous Dynamic RAM) 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i="1" dirty="0" smtClean="0"/>
                        <a:t>associada a módulos SIMM ou DIMM </a:t>
                      </a:r>
                      <a:endParaRPr lang="pt-PT" dirty="0"/>
                    </a:p>
                  </a:txBody>
                  <a:tcPr/>
                </a:tc>
              </a:tr>
              <a:tr h="417520">
                <a:tc>
                  <a:txBody>
                    <a:bodyPr/>
                    <a:lstStyle/>
                    <a:p>
                      <a:r>
                        <a:rPr lang="pt-PT" sz="1800" b="1" i="1" dirty="0" smtClean="0"/>
                        <a:t>VRAM (Vídeo RAM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</a:tr>
              <a:tr h="643088">
                <a:tc>
                  <a:txBody>
                    <a:bodyPr/>
                    <a:lstStyle/>
                    <a:p>
                      <a:r>
                        <a:rPr lang="pt-BR" sz="1800" b="1" i="1" dirty="0" smtClean="0"/>
                        <a:t>DDR (double data rate) 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i="1" dirty="0" smtClean="0"/>
                        <a:t>associada a módulos DIMM ou SODIMM </a:t>
                      </a:r>
                      <a:endParaRPr lang="pt-PT" dirty="0"/>
                    </a:p>
                  </a:txBody>
                  <a:tcPr/>
                </a:tc>
              </a:tr>
              <a:tr h="720650">
                <a:tc>
                  <a:txBody>
                    <a:bodyPr/>
                    <a:lstStyle/>
                    <a:p>
                      <a:r>
                        <a:rPr lang="pt-PT" sz="1800" b="1" i="1" dirty="0" smtClean="0"/>
                        <a:t>DRAM</a:t>
                      </a:r>
                      <a:r>
                        <a:rPr lang="pt-PT" sz="1800" dirty="0" smtClean="0"/>
                        <a:t>  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i="1" dirty="0" smtClean="0"/>
                        <a:t>associada a módulos RIMM</a:t>
                      </a:r>
                      <a:endParaRPr lang="pt-PT" dirty="0" smtClean="0"/>
                    </a:p>
                    <a:p>
                      <a:r>
                        <a:rPr lang="pt-PT" dirty="0" smtClean="0"/>
                        <a:t>Rambus In-line Memory Module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4575" y="175363"/>
            <a:ext cx="987425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ângulo 6"/>
          <p:cNvSpPr/>
          <p:nvPr/>
        </p:nvSpPr>
        <p:spPr>
          <a:xfrm>
            <a:off x="1524001" y="0"/>
            <a:ext cx="1723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Memória RAM</a:t>
            </a:r>
          </a:p>
        </p:txBody>
      </p:sp>
      <p:sp>
        <p:nvSpPr>
          <p:cNvPr id="8" name="Rectângulo 7"/>
          <p:cNvSpPr/>
          <p:nvPr/>
        </p:nvSpPr>
        <p:spPr>
          <a:xfrm>
            <a:off x="6456041" y="0"/>
            <a:ext cx="1723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Memória RAM</a:t>
            </a:r>
          </a:p>
        </p:txBody>
      </p:sp>
      <p:sp>
        <p:nvSpPr>
          <p:cNvPr id="9" name="Rectângulo 8"/>
          <p:cNvSpPr/>
          <p:nvPr/>
        </p:nvSpPr>
        <p:spPr>
          <a:xfrm>
            <a:off x="8944451" y="-9303"/>
            <a:ext cx="1723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Memória RAM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3863753" y="-8245"/>
            <a:ext cx="1723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Memória RAM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104333" y="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/>
              <a:t>2/4</a:t>
            </a:r>
            <a:endParaRPr lang="pt-PT" b="1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11668018" y="7898"/>
            <a:ext cx="493713" cy="329184"/>
          </a:xfrm>
        </p:spPr>
        <p:txBody>
          <a:bodyPr/>
          <a:lstStyle/>
          <a:p>
            <a:fld id="{17AC85B3-BB92-4040-8F52-E774985663BC}" type="slidenum">
              <a:rPr lang="pt-PT" smtClean="0"/>
              <a:t>11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2950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/>
              <a:t>Existem vários tipos de RAM, em função da sua tecnologia: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91344" y="1600200"/>
            <a:ext cx="11391056" cy="506916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t-PT" sz="5100" b="1" dirty="0"/>
              <a:t>- SDRAM</a:t>
            </a:r>
            <a:endParaRPr lang="pt-PT" sz="5100" dirty="0"/>
          </a:p>
          <a:p>
            <a:pPr marL="0" indent="0" algn="just">
              <a:buNone/>
            </a:pPr>
            <a:r>
              <a:rPr lang="pt-PT" sz="5100" dirty="0" smtClean="0"/>
              <a:t>As </a:t>
            </a:r>
            <a:r>
              <a:rPr lang="pt-PT" sz="5100" dirty="0"/>
              <a:t>memórias </a:t>
            </a:r>
            <a:r>
              <a:rPr lang="pt-PT" sz="5100" b="1" dirty="0" smtClean="0">
                <a:solidFill>
                  <a:schemeClr val="tx2"/>
                </a:solidFill>
              </a:rPr>
              <a:t>SDRAM são </a:t>
            </a:r>
            <a:r>
              <a:rPr lang="pt-PT" sz="5100" b="1" dirty="0">
                <a:solidFill>
                  <a:schemeClr val="tx2"/>
                </a:solidFill>
              </a:rPr>
              <a:t>capazes de trabalhar sincronizadas </a:t>
            </a:r>
            <a:r>
              <a:rPr lang="pt-PT" sz="5100" dirty="0"/>
              <a:t>com os ciclos de relógio da placa-mãe, sem tempos de espera. Isto significa que a temporização de uma memória SDRAM é sempre de uma leitura por ciclo, independentemente da velocidade de barramento utilizada - FSB (Front Side Bus - velocidade externa ao processador, ou seja, a velocidade á qual o processador comunica com a memória e componentes da placa-mãe</a:t>
            </a:r>
            <a:r>
              <a:rPr lang="pt-PT" sz="5100" dirty="0" smtClean="0"/>
              <a:t>).</a:t>
            </a:r>
          </a:p>
          <a:p>
            <a:pPr marL="0" indent="0" algn="just">
              <a:buNone/>
            </a:pPr>
            <a:endParaRPr lang="pt-PT" sz="5100" dirty="0"/>
          </a:p>
          <a:p>
            <a:pPr marL="0" indent="0" algn="just">
              <a:buNone/>
            </a:pPr>
            <a:r>
              <a:rPr lang="pt-PT" sz="3500" dirty="0" smtClean="0"/>
              <a:t>O </a:t>
            </a:r>
            <a:r>
              <a:rPr lang="pt-PT" sz="3500" dirty="0"/>
              <a:t>facto de funcionarem sincronizadas com os ciclos da </a:t>
            </a:r>
            <a:r>
              <a:rPr lang="pt-PT" sz="3500" i="1" dirty="0"/>
              <a:t>motherboard</a:t>
            </a:r>
            <a:r>
              <a:rPr lang="pt-PT" sz="3500" dirty="0"/>
              <a:t> torna-as muito mais rápidas </a:t>
            </a:r>
            <a:endParaRPr lang="pt-PT" sz="3500" dirty="0" smtClean="0"/>
          </a:p>
          <a:p>
            <a:pPr marL="0" indent="0" algn="just">
              <a:buNone/>
            </a:pPr>
            <a:endParaRPr lang="pt-PT" sz="3500" dirty="0" smtClean="0"/>
          </a:p>
          <a:p>
            <a:pPr marL="0" indent="0" algn="just">
              <a:buNone/>
            </a:pPr>
            <a:r>
              <a:rPr lang="pt-PT" sz="3500" dirty="0" smtClean="0"/>
              <a:t>Existem </a:t>
            </a:r>
            <a:r>
              <a:rPr lang="pt-PT" sz="3500" dirty="0"/>
              <a:t>SDRAM do tipo PC-66, PC-100 e PC-133. O número significa o valor da frequência para a qual o fabricante </a:t>
            </a:r>
            <a:r>
              <a:rPr lang="pt-PT" sz="3500" dirty="0" smtClean="0"/>
              <a:t>projetou </a:t>
            </a:r>
            <a:r>
              <a:rPr lang="pt-PT" sz="3500" dirty="0"/>
              <a:t>a memória: para </a:t>
            </a:r>
            <a:r>
              <a:rPr lang="pt-PT" sz="3500" i="1" dirty="0"/>
              <a:t>motherboards</a:t>
            </a:r>
            <a:r>
              <a:rPr lang="pt-PT" sz="3500" dirty="0"/>
              <a:t> com bus de 66 MHz, para bus de 100 MHz ou para os bus de 133MHz, </a:t>
            </a:r>
            <a:r>
              <a:rPr lang="pt-PT" sz="3500" dirty="0" smtClean="0"/>
              <a:t>respetivamente.</a:t>
            </a:r>
            <a:endParaRPr lang="pt-PT" sz="35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687" y="186463"/>
            <a:ext cx="987425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ângulo 4"/>
          <p:cNvSpPr/>
          <p:nvPr/>
        </p:nvSpPr>
        <p:spPr>
          <a:xfrm>
            <a:off x="1524001" y="0"/>
            <a:ext cx="1723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Memória RAM</a:t>
            </a:r>
          </a:p>
        </p:txBody>
      </p:sp>
      <p:sp>
        <p:nvSpPr>
          <p:cNvPr id="6" name="Rectângulo 5"/>
          <p:cNvSpPr/>
          <p:nvPr/>
        </p:nvSpPr>
        <p:spPr>
          <a:xfrm>
            <a:off x="6456041" y="0"/>
            <a:ext cx="1723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Memória RAM</a:t>
            </a:r>
          </a:p>
        </p:txBody>
      </p:sp>
      <p:sp>
        <p:nvSpPr>
          <p:cNvPr id="7" name="Rectângulo 6"/>
          <p:cNvSpPr/>
          <p:nvPr/>
        </p:nvSpPr>
        <p:spPr>
          <a:xfrm>
            <a:off x="8944451" y="-9303"/>
            <a:ext cx="1723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Memória RAM</a:t>
            </a:r>
          </a:p>
        </p:txBody>
      </p:sp>
      <p:sp>
        <p:nvSpPr>
          <p:cNvPr id="8" name="Rectângulo 7"/>
          <p:cNvSpPr/>
          <p:nvPr/>
        </p:nvSpPr>
        <p:spPr>
          <a:xfrm>
            <a:off x="3863753" y="-8245"/>
            <a:ext cx="1723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Memória RAM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04333" y="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/>
              <a:t>3</a:t>
            </a:r>
            <a:r>
              <a:rPr lang="pt-PT" b="1" dirty="0" smtClean="0"/>
              <a:t>/4</a:t>
            </a:r>
            <a:endParaRPr lang="pt-PT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1784632" y="18288"/>
            <a:ext cx="407368" cy="329184"/>
          </a:xfrm>
        </p:spPr>
        <p:txBody>
          <a:bodyPr/>
          <a:lstStyle/>
          <a:p>
            <a:fld id="{17AC85B3-BB92-4040-8F52-E774985663BC}" type="slidenum">
              <a:rPr lang="pt-PT" smtClean="0"/>
              <a:t>12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0293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/>
              <a:t>Existem vários tipos de RAM, em função da sua tecnologia: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91343" y="1600200"/>
            <a:ext cx="11788626" cy="420506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PT" dirty="0"/>
              <a:t> </a:t>
            </a:r>
            <a:r>
              <a:rPr lang="pt-PT" b="1" dirty="0" smtClean="0"/>
              <a:t>-</a:t>
            </a:r>
            <a:r>
              <a:rPr lang="pt-PT" dirty="0"/>
              <a:t> </a:t>
            </a:r>
            <a:r>
              <a:rPr lang="pt-PT" b="1" dirty="0"/>
              <a:t>VRAM</a:t>
            </a:r>
            <a:endParaRPr lang="pt-PT" dirty="0"/>
          </a:p>
          <a:p>
            <a:pPr marL="0" indent="0" algn="just">
              <a:buNone/>
            </a:pPr>
            <a:r>
              <a:rPr lang="pt-PT" dirty="0"/>
              <a:t>Trata-se de uma memória de vídeo, que está fisicamente localizada nas placas de vídeo, e que é independente da RAM do sistema. </a:t>
            </a:r>
          </a:p>
          <a:p>
            <a:pPr marL="0" indent="0" algn="just">
              <a:buNone/>
            </a:pPr>
            <a:endParaRPr lang="pt-PT" b="1" dirty="0" smtClean="0"/>
          </a:p>
          <a:p>
            <a:pPr marL="0" indent="0" algn="just">
              <a:buNone/>
            </a:pPr>
            <a:r>
              <a:rPr lang="pt-PT" b="1" dirty="0" smtClean="0"/>
              <a:t>- </a:t>
            </a:r>
            <a:r>
              <a:rPr lang="pt-PT" b="1" dirty="0"/>
              <a:t>DDR</a:t>
            </a:r>
            <a:endParaRPr lang="pt-PT" dirty="0"/>
          </a:p>
          <a:p>
            <a:pPr marL="0" indent="0" algn="just">
              <a:buNone/>
            </a:pPr>
            <a:r>
              <a:rPr lang="pt-PT" dirty="0" smtClean="0"/>
              <a:t>A </a:t>
            </a:r>
            <a:r>
              <a:rPr lang="pt-PT" dirty="0"/>
              <a:t>sigla DDR vem de </a:t>
            </a:r>
            <a:r>
              <a:rPr lang="pt-PT" i="1" dirty="0"/>
              <a:t>Double Data Rate</a:t>
            </a:r>
            <a:r>
              <a:rPr lang="pt-PT" dirty="0"/>
              <a:t> e indica, justamente, a capacidade das </a:t>
            </a:r>
            <a:r>
              <a:rPr lang="pt-PT" dirty="0">
                <a:solidFill>
                  <a:schemeClr val="tx2"/>
                </a:solidFill>
              </a:rPr>
              <a:t>memórias DDR transmitirem dados duas vezes por ciclo</a:t>
            </a:r>
            <a:r>
              <a:rPr lang="pt-PT" dirty="0"/>
              <a:t>: uma transferência no </a:t>
            </a:r>
            <a:r>
              <a:rPr lang="pt-PT" dirty="0">
                <a:solidFill>
                  <a:schemeClr val="tx2"/>
                </a:solidFill>
              </a:rPr>
              <a:t>início do ciclo de clock e uma segundo transferência no final</a:t>
            </a:r>
            <a:r>
              <a:rPr lang="pt-PT" dirty="0"/>
              <a:t>. Um módulo DDR de 266 MHz, por exemplo, não trabalha a 266 MHz, mas sim a apenas </a:t>
            </a:r>
            <a:r>
              <a:rPr lang="pt-PT" dirty="0" smtClean="0"/>
              <a:t>1333 </a:t>
            </a:r>
            <a:r>
              <a:rPr lang="pt-PT" dirty="0"/>
              <a:t>MHz; no entanto, como são feitas duas transferências por ciclo de clock, o desempenho é equivalente ao que seria alcançado por um módulo de </a:t>
            </a:r>
            <a:r>
              <a:rPr lang="pt-PT" dirty="0" smtClean="0"/>
              <a:t>2666 </a:t>
            </a:r>
            <a:r>
              <a:rPr lang="pt-PT" dirty="0"/>
              <a:t>MHz.</a:t>
            </a:r>
          </a:p>
          <a:p>
            <a:pPr marL="0" indent="0" algn="just">
              <a:buNone/>
            </a:pPr>
            <a:r>
              <a:rPr lang="pt-PT" dirty="0" smtClean="0"/>
              <a:t>Atualmente, </a:t>
            </a:r>
            <a:r>
              <a:rPr lang="pt-PT" dirty="0"/>
              <a:t>existem memórias DDR em módulos de </a:t>
            </a:r>
            <a:r>
              <a:rPr lang="pt-PT" dirty="0" smtClean="0"/>
              <a:t>200 contactos </a:t>
            </a:r>
            <a:r>
              <a:rPr lang="pt-PT" dirty="0"/>
              <a:t>e </a:t>
            </a:r>
            <a:r>
              <a:rPr lang="pt-PT" dirty="0" smtClean="0"/>
              <a:t>240 contactos </a:t>
            </a:r>
            <a:r>
              <a:rPr lang="pt-PT" dirty="0"/>
              <a:t>e permitem uma taxa de transmissão de </a:t>
            </a:r>
            <a:r>
              <a:rPr lang="pt-PT" dirty="0" smtClean="0"/>
              <a:t>10664 MB/s.</a:t>
            </a:r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r>
              <a:rPr lang="pt-PT" dirty="0" smtClean="0"/>
              <a:t>Taxa de transmissão = Clock * 8</a:t>
            </a:r>
          </a:p>
          <a:p>
            <a:pPr marL="0" indent="0" algn="just">
              <a:buNone/>
            </a:pPr>
            <a:r>
              <a:rPr lang="pt-PT" dirty="0"/>
              <a:t>Taxa de transmissão = </a:t>
            </a:r>
            <a:r>
              <a:rPr lang="pt-PT" dirty="0" smtClean="0"/>
              <a:t>1333* 8 = 10664 MB/s</a:t>
            </a:r>
            <a:endParaRPr lang="pt-PT" dirty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687" y="107156"/>
            <a:ext cx="987425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ângulo 4"/>
          <p:cNvSpPr/>
          <p:nvPr/>
        </p:nvSpPr>
        <p:spPr>
          <a:xfrm>
            <a:off x="1524001" y="0"/>
            <a:ext cx="1723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Memória RAM</a:t>
            </a:r>
          </a:p>
        </p:txBody>
      </p:sp>
      <p:sp>
        <p:nvSpPr>
          <p:cNvPr id="6" name="Rectângulo 5"/>
          <p:cNvSpPr/>
          <p:nvPr/>
        </p:nvSpPr>
        <p:spPr>
          <a:xfrm>
            <a:off x="6456041" y="0"/>
            <a:ext cx="1723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Memória RAM</a:t>
            </a:r>
          </a:p>
        </p:txBody>
      </p:sp>
      <p:sp>
        <p:nvSpPr>
          <p:cNvPr id="7" name="Rectângulo 6"/>
          <p:cNvSpPr/>
          <p:nvPr/>
        </p:nvSpPr>
        <p:spPr>
          <a:xfrm>
            <a:off x="8944451" y="-9303"/>
            <a:ext cx="1723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Memória RAM</a:t>
            </a:r>
          </a:p>
        </p:txBody>
      </p:sp>
      <p:sp>
        <p:nvSpPr>
          <p:cNvPr id="8" name="Rectângulo 7"/>
          <p:cNvSpPr/>
          <p:nvPr/>
        </p:nvSpPr>
        <p:spPr>
          <a:xfrm>
            <a:off x="3863753" y="-8245"/>
            <a:ext cx="1723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Memória RAM</a:t>
            </a:r>
          </a:p>
        </p:txBody>
      </p:sp>
      <p:sp>
        <p:nvSpPr>
          <p:cNvPr id="4" name="Retângulo 3"/>
          <p:cNvSpPr/>
          <p:nvPr/>
        </p:nvSpPr>
        <p:spPr>
          <a:xfrm>
            <a:off x="5385929" y="5613243"/>
            <a:ext cx="6096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1400" b="1" dirty="0" smtClean="0">
                <a:solidFill>
                  <a:schemeClr val="tx2"/>
                </a:solidFill>
              </a:rPr>
              <a:t>EXEMPLO</a:t>
            </a:r>
          </a:p>
          <a:p>
            <a:r>
              <a:rPr lang="pt-PT" sz="1400" dirty="0" smtClean="0"/>
              <a:t>Capacidade </a:t>
            </a:r>
            <a:r>
              <a:rPr lang="pt-PT" sz="1400" dirty="0"/>
              <a:t>da memória incorporada	8 GB</a:t>
            </a:r>
          </a:p>
          <a:p>
            <a:r>
              <a:rPr lang="pt-PT" sz="1400" dirty="0"/>
              <a:t>Tipo de memória incorporada	</a:t>
            </a:r>
            <a:r>
              <a:rPr lang="pt-PT" sz="1400" dirty="0" smtClean="0"/>
              <a:t>                  DDR3</a:t>
            </a:r>
            <a:endParaRPr lang="pt-PT" sz="1400" dirty="0"/>
          </a:p>
          <a:p>
            <a:r>
              <a:rPr lang="pt-PT" sz="1400" dirty="0"/>
              <a:t>Velocidade do clock	</a:t>
            </a:r>
            <a:r>
              <a:rPr lang="pt-PT" sz="1400" dirty="0" smtClean="0"/>
              <a:t>                                    1333 </a:t>
            </a:r>
            <a:r>
              <a:rPr lang="pt-PT" sz="1400" dirty="0"/>
              <a:t>MHz</a:t>
            </a:r>
          </a:p>
          <a:p>
            <a:r>
              <a:rPr lang="pt-PT" sz="1400" dirty="0" smtClean="0"/>
              <a:t>Número </a:t>
            </a:r>
            <a:r>
              <a:rPr lang="pt-PT" sz="1400" dirty="0"/>
              <a:t>de pinos	</a:t>
            </a:r>
            <a:r>
              <a:rPr lang="pt-PT" sz="1400" dirty="0" smtClean="0"/>
              <a:t>                                    240</a:t>
            </a:r>
            <a:endParaRPr lang="pt-PT" sz="14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04333" y="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/>
              <a:t>4/4</a:t>
            </a:r>
            <a:endParaRPr lang="pt-PT" b="1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11582399" y="30845"/>
            <a:ext cx="591345" cy="329184"/>
          </a:xfrm>
        </p:spPr>
        <p:txBody>
          <a:bodyPr/>
          <a:lstStyle/>
          <a:p>
            <a:fld id="{17AC85B3-BB92-4040-8F52-E774985663BC}" type="slidenum">
              <a:rPr lang="pt-PT" smtClean="0"/>
              <a:t>13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29754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768970"/>
          </a:xfrm>
        </p:spPr>
        <p:txBody>
          <a:bodyPr>
            <a:normAutofit fontScale="90000"/>
          </a:bodyPr>
          <a:lstStyle/>
          <a:p>
            <a:r>
              <a:rPr lang="pt-PT" dirty="0"/>
              <a:t>Memória ROM</a:t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PT" dirty="0" smtClean="0"/>
              <a:t>- Memória </a:t>
            </a:r>
            <a:r>
              <a:rPr lang="pt-PT" dirty="0"/>
              <a:t>ROM</a:t>
            </a:r>
          </a:p>
          <a:p>
            <a:pPr marL="0" indent="0" algn="just">
              <a:buNone/>
            </a:pPr>
            <a:r>
              <a:rPr lang="pt-PT" dirty="0" smtClean="0"/>
              <a:t>A </a:t>
            </a:r>
            <a:r>
              <a:rPr lang="pt-PT" dirty="0"/>
              <a:t>sigla ROM significa </a:t>
            </a:r>
            <a:r>
              <a:rPr lang="pt-PT" i="1" dirty="0"/>
              <a:t>Read Only Memory</a:t>
            </a:r>
            <a:r>
              <a:rPr lang="pt-PT" dirty="0"/>
              <a:t>, isto é, </a:t>
            </a:r>
            <a:r>
              <a:rPr lang="pt-PT" b="1" u="sng" dirty="0"/>
              <a:t>memória apenas de leitura</a:t>
            </a:r>
            <a:r>
              <a:rPr lang="pt-PT" dirty="0"/>
              <a:t>.</a:t>
            </a:r>
          </a:p>
          <a:p>
            <a:pPr algn="just"/>
            <a:r>
              <a:rPr lang="pt-PT" dirty="0"/>
              <a:t>As memórias ROM têm como função o armazenamento de instruções básicas sobre o hardware do computador, tais como as rotinas de arranque, rotinas de teste de dispositivos de hardware e todas as instruções necessárias para que o processador reconheça e interaja </a:t>
            </a:r>
            <a:r>
              <a:rPr lang="pt-PT" dirty="0" smtClean="0"/>
              <a:t>corretamente </a:t>
            </a:r>
            <a:r>
              <a:rPr lang="pt-PT" dirty="0"/>
              <a:t>com os dispositivos de entrada e saída (</a:t>
            </a:r>
            <a:r>
              <a:rPr lang="pt-PT" i="1" dirty="0"/>
              <a:t>Input/Output</a:t>
            </a:r>
            <a:r>
              <a:rPr lang="pt-PT" dirty="0"/>
              <a:t>).</a:t>
            </a:r>
          </a:p>
          <a:p>
            <a:pPr marL="0" indent="0" algn="just">
              <a:buNone/>
            </a:pPr>
            <a:r>
              <a:rPr lang="pt-PT" dirty="0"/>
              <a:t> </a:t>
            </a:r>
          </a:p>
          <a:p>
            <a:pPr algn="just"/>
            <a:r>
              <a:rPr lang="pt-PT" dirty="0"/>
              <a:t>Existem, fundamentalmente, </a:t>
            </a:r>
            <a:r>
              <a:rPr lang="pt-PT" b="1" dirty="0"/>
              <a:t>três tipos de memórias ROM segundo a forma de gravação</a:t>
            </a:r>
            <a:r>
              <a:rPr lang="pt-PT" dirty="0"/>
              <a:t>, que são as PROM, EPROM e EEPROM</a:t>
            </a:r>
            <a:r>
              <a:rPr lang="pt-PT" dirty="0" smtClean="0"/>
              <a:t>.</a:t>
            </a:r>
          </a:p>
          <a:p>
            <a:pPr algn="just"/>
            <a:endParaRPr lang="pt-PT" dirty="0"/>
          </a:p>
          <a:p>
            <a:pPr lvl="1" algn="just"/>
            <a:r>
              <a:rPr lang="pt-PT" sz="2100" dirty="0"/>
              <a:t>Nas memórias </a:t>
            </a:r>
            <a:r>
              <a:rPr lang="pt-PT" sz="2100" b="1" u="sng" dirty="0"/>
              <a:t>PROM</a:t>
            </a:r>
            <a:r>
              <a:rPr lang="pt-PT" sz="2100" dirty="0"/>
              <a:t> (</a:t>
            </a:r>
            <a:r>
              <a:rPr lang="pt-PT" sz="2100" i="1" dirty="0"/>
              <a:t>Programmable Read Only Memory</a:t>
            </a:r>
            <a:r>
              <a:rPr lang="pt-PT" sz="2100" dirty="0"/>
              <a:t>)  a informação pode ser </a:t>
            </a:r>
            <a:r>
              <a:rPr lang="pt-PT" sz="2100" b="1" u="sng" dirty="0">
                <a:solidFill>
                  <a:schemeClr val="tx2"/>
                </a:solidFill>
              </a:rPr>
              <a:t>gravada uma só vez </a:t>
            </a:r>
            <a:r>
              <a:rPr lang="pt-PT" sz="2100" dirty="0"/>
              <a:t>através de um equipamento especial - programação de EPROM's. A programação é feita fundindo fusíveis internos à memória. </a:t>
            </a:r>
            <a:endParaRPr lang="pt-PT" sz="2100" dirty="0" smtClean="0"/>
          </a:p>
          <a:p>
            <a:pPr lvl="1" algn="just"/>
            <a:r>
              <a:rPr lang="pt-PT" sz="2100" dirty="0" smtClean="0"/>
              <a:t>Nas</a:t>
            </a:r>
            <a:r>
              <a:rPr lang="pt-PT" sz="2100" dirty="0"/>
              <a:t> </a:t>
            </a:r>
            <a:r>
              <a:rPr lang="pt-PT" sz="2100" b="1" u="sng" dirty="0"/>
              <a:t>EPROM</a:t>
            </a:r>
            <a:r>
              <a:rPr lang="pt-PT" sz="2100" dirty="0"/>
              <a:t> (</a:t>
            </a:r>
            <a:r>
              <a:rPr lang="pt-PT" sz="2100" i="1" dirty="0"/>
              <a:t>Erasable and Programmable ROM</a:t>
            </a:r>
            <a:r>
              <a:rPr lang="pt-PT" sz="2100" dirty="0"/>
              <a:t>)  </a:t>
            </a:r>
            <a:r>
              <a:rPr lang="pt-PT" sz="2100" b="1" dirty="0">
                <a:solidFill>
                  <a:schemeClr val="tx2"/>
                </a:solidFill>
              </a:rPr>
              <a:t>pode-se gravar e </a:t>
            </a:r>
            <a:r>
              <a:rPr lang="pt-PT" sz="2100" b="1" dirty="0" smtClean="0">
                <a:solidFill>
                  <a:schemeClr val="tx2"/>
                </a:solidFill>
              </a:rPr>
              <a:t>apagar</a:t>
            </a:r>
            <a:r>
              <a:rPr lang="pt-PT" sz="2100" dirty="0" smtClean="0"/>
              <a:t>. </a:t>
            </a:r>
            <a:r>
              <a:rPr lang="pt-PT" sz="2100" dirty="0"/>
              <a:t>A programação é feita pela indução de cargas </a:t>
            </a:r>
            <a:r>
              <a:rPr lang="pt-PT" sz="2100" dirty="0" smtClean="0"/>
              <a:t>elétricas </a:t>
            </a:r>
            <a:r>
              <a:rPr lang="pt-PT" sz="2100" dirty="0"/>
              <a:t>aos circuitos internos. A eliminação do programa faz-se expondo a memória a raios ultravioleta (UV). </a:t>
            </a:r>
            <a:endParaRPr lang="pt-PT" sz="2100" dirty="0" smtClean="0"/>
          </a:p>
          <a:p>
            <a:pPr lvl="1" algn="just"/>
            <a:r>
              <a:rPr lang="pt-PT" sz="2100" dirty="0" smtClean="0"/>
              <a:t>As</a:t>
            </a:r>
            <a:r>
              <a:rPr lang="pt-PT" sz="2100" dirty="0"/>
              <a:t> </a:t>
            </a:r>
            <a:r>
              <a:rPr lang="pt-PT" sz="2100" b="1" u="sng" dirty="0"/>
              <a:t>EEPROM</a:t>
            </a:r>
            <a:r>
              <a:rPr lang="pt-PT" sz="2100" dirty="0"/>
              <a:t> (</a:t>
            </a:r>
            <a:r>
              <a:rPr lang="pt-PT" sz="2100" i="1" dirty="0"/>
              <a:t>Electrically EPROM</a:t>
            </a:r>
            <a:r>
              <a:rPr lang="pt-PT" sz="2100" dirty="0"/>
              <a:t>) </a:t>
            </a:r>
            <a:r>
              <a:rPr lang="pt-PT" sz="2100" dirty="0">
                <a:solidFill>
                  <a:schemeClr val="tx2"/>
                </a:solidFill>
              </a:rPr>
              <a:t>podem ser programadas </a:t>
            </a:r>
            <a:r>
              <a:rPr lang="pt-PT" sz="2100" dirty="0" smtClean="0">
                <a:solidFill>
                  <a:schemeClr val="tx2"/>
                </a:solidFill>
              </a:rPr>
              <a:t>eletronicamente </a:t>
            </a:r>
            <a:r>
              <a:rPr lang="pt-PT" sz="2100" dirty="0">
                <a:solidFill>
                  <a:schemeClr val="tx2"/>
                </a:solidFill>
              </a:rPr>
              <a:t>sem as retirar do seu local na placa-mãe</a:t>
            </a:r>
            <a:r>
              <a:rPr lang="pt-PT" sz="2100" dirty="0"/>
              <a:t>.   </a:t>
            </a:r>
          </a:p>
          <a:p>
            <a:pPr algn="just"/>
            <a:endParaRPr lang="pt-PT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0218" y="0"/>
            <a:ext cx="1517327" cy="129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ângulo 3"/>
          <p:cNvSpPr/>
          <p:nvPr/>
        </p:nvSpPr>
        <p:spPr>
          <a:xfrm>
            <a:off x="1524001" y="0"/>
            <a:ext cx="1736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7030A0"/>
                </a:solidFill>
              </a:rPr>
              <a:t>Memória ROM</a:t>
            </a:r>
          </a:p>
        </p:txBody>
      </p:sp>
      <p:sp>
        <p:nvSpPr>
          <p:cNvPr id="7" name="Rectângulo 6"/>
          <p:cNvSpPr/>
          <p:nvPr/>
        </p:nvSpPr>
        <p:spPr>
          <a:xfrm>
            <a:off x="4007769" y="871"/>
            <a:ext cx="1736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7030A0"/>
                </a:solidFill>
              </a:rPr>
              <a:t>Memória ROM</a:t>
            </a:r>
          </a:p>
        </p:txBody>
      </p:sp>
      <p:sp>
        <p:nvSpPr>
          <p:cNvPr id="8" name="Rectângulo 7"/>
          <p:cNvSpPr/>
          <p:nvPr/>
        </p:nvSpPr>
        <p:spPr>
          <a:xfrm>
            <a:off x="6312025" y="-9832"/>
            <a:ext cx="1736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7030A0"/>
                </a:solidFill>
              </a:rPr>
              <a:t>Memória ROM</a:t>
            </a:r>
          </a:p>
        </p:txBody>
      </p:sp>
      <p:sp>
        <p:nvSpPr>
          <p:cNvPr id="9" name="Rectângulo 8"/>
          <p:cNvSpPr/>
          <p:nvPr/>
        </p:nvSpPr>
        <p:spPr>
          <a:xfrm>
            <a:off x="8982924" y="-9832"/>
            <a:ext cx="1736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7030A0"/>
                </a:solidFill>
              </a:rPr>
              <a:t>Memória ROM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04333" y="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/>
              <a:t>1/1</a:t>
            </a:r>
            <a:endParaRPr lang="pt-PT" b="1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14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49236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u="sng" dirty="0"/>
              <a:t>Memória CACHE</a:t>
            </a: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09600" y="1600200"/>
            <a:ext cx="11463064" cy="50691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PT" b="1" u="sng" dirty="0" smtClean="0">
                <a:solidFill>
                  <a:schemeClr val="tx2"/>
                </a:solidFill>
              </a:rPr>
              <a:t>- Memória </a:t>
            </a:r>
            <a:r>
              <a:rPr lang="pt-PT" b="1" u="sng" dirty="0">
                <a:solidFill>
                  <a:schemeClr val="tx2"/>
                </a:solidFill>
              </a:rPr>
              <a:t>CACHE</a:t>
            </a:r>
            <a:endParaRPr lang="pt-PT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pt-PT" dirty="0"/>
              <a:t>O processador é muito </a:t>
            </a:r>
            <a:r>
              <a:rPr lang="pt-PT" dirty="0" smtClean="0"/>
              <a:t>mais </a:t>
            </a:r>
            <a:r>
              <a:rPr lang="pt-PT" dirty="0"/>
              <a:t>rápido do que a memória RAM. Isso faz com que fique subutilizado quando precisa enviar muitos dados consecutivamente. Ou seja, durante grande parte do tempo não processa nada, espera que a memória fique pronta para enviar novamente os dados.</a:t>
            </a:r>
          </a:p>
          <a:p>
            <a:pPr marL="0" indent="0">
              <a:buNone/>
            </a:pPr>
            <a:r>
              <a:rPr lang="pt-PT" b="1" dirty="0"/>
              <a:t>Para fazer com que o processador não fique subutilizado </a:t>
            </a:r>
            <a:r>
              <a:rPr lang="pt-PT" dirty="0"/>
              <a:t>quando envia muitos dados para RAM, foi colocada uma memória mais rápida, chamada memória </a:t>
            </a:r>
            <a:r>
              <a:rPr lang="pt-PT" b="1" dirty="0"/>
              <a:t>cache</a:t>
            </a:r>
            <a:r>
              <a:rPr lang="pt-PT" dirty="0"/>
              <a:t>, do tipo </a:t>
            </a:r>
            <a:r>
              <a:rPr lang="pt-PT" b="1" dirty="0"/>
              <a:t>SRAM</a:t>
            </a:r>
            <a:r>
              <a:rPr lang="pt-PT" dirty="0"/>
              <a:t> (</a:t>
            </a:r>
            <a:r>
              <a:rPr lang="pt-PT" i="1" dirty="0"/>
              <a:t>static RAM</a:t>
            </a:r>
            <a:r>
              <a:rPr lang="pt-PT" dirty="0"/>
              <a:t>).</a:t>
            </a:r>
          </a:p>
          <a:p>
            <a:pPr marL="0" indent="0">
              <a:buNone/>
            </a:pPr>
            <a:r>
              <a:rPr lang="pt-PT" dirty="0"/>
              <a:t>Os dados são então </a:t>
            </a:r>
            <a:r>
              <a:rPr lang="pt-PT" b="1" dirty="0"/>
              <a:t>lidos da memória RAM e copiados para a memória cache</a:t>
            </a:r>
            <a:r>
              <a:rPr lang="pt-PT" dirty="0"/>
              <a:t>. </a:t>
            </a:r>
            <a:r>
              <a:rPr lang="pt-PT" b="1" dirty="0"/>
              <a:t>Estando esses dados na cache, o processador acede mais rapidamente a eles quando necessitar.</a:t>
            </a:r>
          </a:p>
          <a:p>
            <a:endParaRPr lang="pt-PT" dirty="0" smtClean="0"/>
          </a:p>
          <a:p>
            <a:pPr marL="0" indent="0">
              <a:buNone/>
            </a:pPr>
            <a:r>
              <a:rPr lang="pt-PT" dirty="0" smtClean="0">
                <a:solidFill>
                  <a:schemeClr val="tx2"/>
                </a:solidFill>
              </a:rPr>
              <a:t>- A memória cache é encontrada em dois tipos (níveis):</a:t>
            </a:r>
          </a:p>
          <a:p>
            <a:pPr marL="0" indent="0">
              <a:buNone/>
            </a:pPr>
            <a:endParaRPr lang="pt-PT" b="1" u="sng" dirty="0" smtClean="0"/>
          </a:p>
          <a:p>
            <a:pPr marL="0" indent="0">
              <a:buNone/>
            </a:pPr>
            <a:r>
              <a:rPr lang="pt-PT" b="1" u="sng" dirty="0" smtClean="0"/>
              <a:t>Memória </a:t>
            </a:r>
            <a:r>
              <a:rPr lang="pt-PT" b="1" u="sng" dirty="0"/>
              <a:t>cache L1</a:t>
            </a:r>
            <a:r>
              <a:rPr lang="pt-PT" dirty="0"/>
              <a:t> (</a:t>
            </a:r>
            <a:r>
              <a:rPr lang="pt-PT" i="1" dirty="0"/>
              <a:t>Level 1 - Nível 1</a:t>
            </a:r>
            <a:r>
              <a:rPr lang="pt-PT" dirty="0"/>
              <a:t>) - presente dentro do microprocessador ou cache interna. A sua capacidade pode ir até aos 128 kB, divididos em duas partes, uma para dados, outra para instruções.</a:t>
            </a:r>
          </a:p>
          <a:p>
            <a:pPr marL="0" indent="0">
              <a:buNone/>
            </a:pPr>
            <a:endParaRPr lang="pt-PT" b="1" u="sng" dirty="0" smtClean="0"/>
          </a:p>
          <a:p>
            <a:pPr marL="0" indent="0">
              <a:buNone/>
            </a:pPr>
            <a:r>
              <a:rPr lang="pt-PT" b="1" u="sng" dirty="0" smtClean="0"/>
              <a:t>Memória </a:t>
            </a:r>
            <a:r>
              <a:rPr lang="pt-PT" b="1" u="sng" dirty="0"/>
              <a:t>cache L2</a:t>
            </a:r>
            <a:r>
              <a:rPr lang="pt-PT" dirty="0"/>
              <a:t> (</a:t>
            </a:r>
            <a:r>
              <a:rPr lang="pt-PT" i="1" dirty="0"/>
              <a:t>Level 2 - Nível 2</a:t>
            </a:r>
            <a:r>
              <a:rPr lang="pt-PT" dirty="0"/>
              <a:t>)- presente na placa-mãe ou dentro do processador, no caso de processadores recentes. Quando é externa, a sua capacidade depende do chipset presente na placa-mãe</a:t>
            </a:r>
            <a:r>
              <a:rPr lang="pt-PT" dirty="0" smtClean="0"/>
              <a:t>. Quando </a:t>
            </a:r>
            <a:r>
              <a:rPr lang="pt-PT" dirty="0"/>
              <a:t>é interna, a capacidade varia de 128 kB a 2 MB</a:t>
            </a:r>
            <a:r>
              <a:rPr lang="pt-PT" dirty="0" smtClean="0"/>
              <a:t>.</a:t>
            </a:r>
            <a:endParaRPr lang="pt-PT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2384" y="360209"/>
            <a:ext cx="2657940" cy="1287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ângulo 3"/>
          <p:cNvSpPr/>
          <p:nvPr/>
        </p:nvSpPr>
        <p:spPr>
          <a:xfrm>
            <a:off x="1524001" y="0"/>
            <a:ext cx="2018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Memória CACHE</a:t>
            </a:r>
            <a:endParaRPr lang="pt-PT" dirty="0"/>
          </a:p>
        </p:txBody>
      </p:sp>
      <p:sp>
        <p:nvSpPr>
          <p:cNvPr id="6" name="Rectângulo 5"/>
          <p:cNvSpPr/>
          <p:nvPr/>
        </p:nvSpPr>
        <p:spPr>
          <a:xfrm>
            <a:off x="3791745" y="0"/>
            <a:ext cx="2018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Memória CACHE</a:t>
            </a:r>
          </a:p>
        </p:txBody>
      </p:sp>
      <p:sp>
        <p:nvSpPr>
          <p:cNvPr id="7" name="Rectângulo 6"/>
          <p:cNvSpPr/>
          <p:nvPr/>
        </p:nvSpPr>
        <p:spPr>
          <a:xfrm>
            <a:off x="6211100" y="871"/>
            <a:ext cx="2018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Memória CACHE</a:t>
            </a:r>
          </a:p>
        </p:txBody>
      </p:sp>
      <p:sp>
        <p:nvSpPr>
          <p:cNvPr id="8" name="Rectângulo 7"/>
          <p:cNvSpPr/>
          <p:nvPr/>
        </p:nvSpPr>
        <p:spPr>
          <a:xfrm>
            <a:off x="8649500" y="871"/>
            <a:ext cx="2018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Memória CACHE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04333" y="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/>
              <a:t>1/1</a:t>
            </a:r>
            <a:endParaRPr lang="pt-PT" b="1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15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20147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>
                <a:hlinkClick r:id="rId2"/>
              </a:rPr>
              <a:t>https://</a:t>
            </a:r>
            <a:r>
              <a:rPr lang="pt-PT" dirty="0" smtClean="0">
                <a:hlinkClick r:id="rId2"/>
              </a:rPr>
              <a:t>www.youtube.com/watch?v=UaFSsD0LPS8&amp;index=2&amp;list=PLjCbHKE4JBUuD6N-r1YKZO3pZSHTosfgz</a:t>
            </a:r>
            <a:endParaRPr lang="pt-PT" dirty="0" smtClean="0"/>
          </a:p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16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1991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 smtClean="0"/>
              <a:t>Esquema básico</a:t>
            </a:r>
            <a:endParaRPr lang="pt-PT" dirty="0"/>
          </a:p>
        </p:txBody>
      </p:sp>
      <p:pic>
        <p:nvPicPr>
          <p:cNvPr id="1028" name="Picture 4" descr="https://encrypted-tbn0.gstatic.com/images?q=tbn:ANd9GcSoPfZZGfv9Ogv6xdWupE7Cmodjezawg8bMZumfTrk6VNZc923JK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504" y="188594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59652">
            <a:off x="1698855" y="2724147"/>
            <a:ext cx="32385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6165" y="1885949"/>
            <a:ext cx="24003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870" y="5013177"/>
            <a:ext cx="5356395" cy="1269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xão em ângulos rectos 7"/>
          <p:cNvCxnSpPr>
            <a:stCxn id="1031" idx="2"/>
            <a:endCxn id="1032" idx="3"/>
          </p:cNvCxnSpPr>
          <p:nvPr/>
        </p:nvCxnSpPr>
        <p:spPr>
          <a:xfrm rot="5400000">
            <a:off x="7735918" y="4527297"/>
            <a:ext cx="1856744" cy="384051"/>
          </a:xfrm>
          <a:prstGeom prst="bentConnector2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xão em ângulos rectos 14"/>
          <p:cNvCxnSpPr>
            <a:stCxn id="1028" idx="2"/>
            <a:endCxn id="1032" idx="0"/>
          </p:cNvCxnSpPr>
          <p:nvPr/>
        </p:nvCxnSpPr>
        <p:spPr>
          <a:xfrm rot="16200000" flipH="1">
            <a:off x="5302016" y="4521124"/>
            <a:ext cx="984103" cy="1"/>
          </a:xfrm>
          <a:prstGeom prst="bentConnector3">
            <a:avLst>
              <a:gd name="adj1" fmla="val 50000"/>
            </a:avLst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xão em ângulos rectos 17"/>
          <p:cNvCxnSpPr>
            <a:stCxn id="1030" idx="1"/>
            <a:endCxn id="1032" idx="1"/>
          </p:cNvCxnSpPr>
          <p:nvPr/>
        </p:nvCxnSpPr>
        <p:spPr>
          <a:xfrm rot="10800000" flipH="1" flipV="1">
            <a:off x="2153428" y="4201515"/>
            <a:ext cx="962441" cy="1446178"/>
          </a:xfrm>
          <a:prstGeom prst="bentConnector3">
            <a:avLst>
              <a:gd name="adj1" fmla="val -1230"/>
            </a:avLst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ixaDeTexto 29"/>
          <p:cNvSpPr txBox="1"/>
          <p:nvPr/>
        </p:nvSpPr>
        <p:spPr>
          <a:xfrm>
            <a:off x="4511824" y="6281485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/>
              <a:t>Bus ou Barramento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9120336" y="3659741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/>
              <a:t>Periféricos</a:t>
            </a:r>
          </a:p>
        </p:txBody>
      </p:sp>
      <p:sp>
        <p:nvSpPr>
          <p:cNvPr id="38" name="CaixaDeTexto 37"/>
          <p:cNvSpPr txBox="1"/>
          <p:nvPr/>
        </p:nvSpPr>
        <p:spPr>
          <a:xfrm>
            <a:off x="4943872" y="3606283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/>
              <a:t>Processador</a:t>
            </a:r>
          </a:p>
        </p:txBody>
      </p:sp>
      <p:sp>
        <p:nvSpPr>
          <p:cNvPr id="39" name="CaixaDeTexto 38"/>
          <p:cNvSpPr txBox="1"/>
          <p:nvPr/>
        </p:nvSpPr>
        <p:spPr>
          <a:xfrm>
            <a:off x="2271579" y="2245514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/>
              <a:t>Memória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11856640" y="0"/>
            <a:ext cx="235044" cy="329184"/>
          </a:xfrm>
        </p:spPr>
        <p:txBody>
          <a:bodyPr/>
          <a:lstStyle/>
          <a:p>
            <a:fld id="{17AC85B3-BB92-4040-8F52-E774985663BC}" type="slidenum">
              <a:rPr lang="pt-PT" smtClean="0"/>
              <a:t>2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4591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Os principais elementos do computador </a:t>
            </a:r>
          </a:p>
        </p:txBody>
      </p:sp>
      <p:sp>
        <p:nvSpPr>
          <p:cNvPr id="4" name="Rectângulo 3"/>
          <p:cNvSpPr/>
          <p:nvPr/>
        </p:nvSpPr>
        <p:spPr>
          <a:xfrm>
            <a:off x="2514490" y="2033410"/>
            <a:ext cx="78488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dirty="0"/>
              <a:t>O </a:t>
            </a:r>
            <a:r>
              <a:rPr lang="pt-PT" b="1" u="sng" dirty="0"/>
              <a:t>processador</a:t>
            </a:r>
            <a:r>
              <a:rPr lang="pt-PT" b="1" dirty="0"/>
              <a:t> </a:t>
            </a:r>
            <a:r>
              <a:rPr lang="pt-PT" dirty="0"/>
              <a:t>(ou microprocessador) é responsável pelo tratamento de informações armazenadas na memória (programas em código máquina e dados).</a:t>
            </a:r>
          </a:p>
          <a:p>
            <a:pPr algn="just"/>
            <a:endParaRPr lang="pt-PT" dirty="0"/>
          </a:p>
          <a:p>
            <a:pPr algn="just"/>
            <a:r>
              <a:rPr lang="pt-PT" dirty="0"/>
              <a:t>A </a:t>
            </a:r>
            <a:r>
              <a:rPr lang="pt-PT" b="1" u="sng" dirty="0"/>
              <a:t>memória</a:t>
            </a:r>
            <a:r>
              <a:rPr lang="pt-PT" b="1" dirty="0"/>
              <a:t> </a:t>
            </a:r>
            <a:r>
              <a:rPr lang="pt-PT" dirty="0"/>
              <a:t>é responsável pelo armazenamento dos programas e dos dados.</a:t>
            </a:r>
          </a:p>
          <a:p>
            <a:pPr algn="just"/>
            <a:endParaRPr lang="pt-PT" b="1" dirty="0"/>
          </a:p>
          <a:p>
            <a:pPr algn="just"/>
            <a:r>
              <a:rPr lang="pt-PT" b="1" dirty="0"/>
              <a:t>Periféricos</a:t>
            </a:r>
            <a:r>
              <a:rPr lang="pt-PT" dirty="0"/>
              <a:t>, que são os dispositivos responsáveis pelas entradas e saídas de dados do computador, ou seja, pelas interações entre o computador e o utilizador. Exemplos de periféricos são o monitor, teclado, </a:t>
            </a:r>
            <a:r>
              <a:rPr lang="pt-PT" i="1" dirty="0"/>
              <a:t>rato</a:t>
            </a:r>
            <a:r>
              <a:rPr lang="pt-PT" dirty="0"/>
              <a:t>, impressoras, etc.</a:t>
            </a:r>
          </a:p>
          <a:p>
            <a:pPr algn="just"/>
            <a:endParaRPr lang="pt-PT" b="1" dirty="0"/>
          </a:p>
          <a:p>
            <a:pPr algn="just"/>
            <a:r>
              <a:rPr lang="pt-PT" b="1" dirty="0"/>
              <a:t>Barramento</a:t>
            </a:r>
            <a:r>
              <a:rPr lang="pt-PT" dirty="0"/>
              <a:t>, que liga todos estes componentes e é uma via de comunicação de alto desempenho por onde circulam os dados tratados pelo computador.</a:t>
            </a:r>
          </a:p>
        </p:txBody>
      </p:sp>
      <p:pic>
        <p:nvPicPr>
          <p:cNvPr id="7" name="Picture 4" descr="https://encrypted-tbn0.gstatic.com/images?q=tbn:ANd9GcSoPfZZGfv9Ogv6xdWupE7Cmodjezawg8bMZumfTrk6VNZc923JK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181" y="2033409"/>
            <a:ext cx="678956" cy="678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59652">
            <a:off x="1738547" y="3303757"/>
            <a:ext cx="741116" cy="161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702" y="4315353"/>
            <a:ext cx="672083" cy="53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82775">
            <a:off x="1412073" y="5657184"/>
            <a:ext cx="1251939" cy="296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3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8898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Estrutura da apresentação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dirty="0" smtClean="0"/>
              <a:t>1. Memórias</a:t>
            </a:r>
          </a:p>
          <a:p>
            <a:pPr marL="274320" lvl="1" indent="0">
              <a:buNone/>
            </a:pPr>
            <a:r>
              <a:rPr lang="pt-PT" dirty="0" smtClean="0"/>
              <a:t>1.1. </a:t>
            </a:r>
            <a:r>
              <a:rPr lang="pt-PT" dirty="0"/>
              <a:t>Organização e funcionamento das </a:t>
            </a:r>
            <a:r>
              <a:rPr lang="pt-PT" dirty="0" smtClean="0"/>
              <a:t>memórias</a:t>
            </a:r>
          </a:p>
          <a:p>
            <a:pPr marL="274320" lvl="1" indent="0">
              <a:buNone/>
            </a:pPr>
            <a:r>
              <a:rPr lang="pt-PT" dirty="0" smtClean="0"/>
              <a:t>	1.1.1. </a:t>
            </a:r>
            <a:r>
              <a:rPr lang="pt-PT" dirty="0"/>
              <a:t>Organização das memórias </a:t>
            </a:r>
            <a:r>
              <a:rPr lang="pt-PT" dirty="0" smtClean="0"/>
              <a:t>– </a:t>
            </a:r>
            <a:r>
              <a:rPr lang="pt-PT" dirty="0" smtClean="0">
                <a:solidFill>
                  <a:srgbClr val="0070C0"/>
                </a:solidFill>
              </a:rPr>
              <a:t>Estrutura</a:t>
            </a:r>
          </a:p>
          <a:p>
            <a:pPr marL="274320" lvl="1" indent="0">
              <a:buNone/>
            </a:pPr>
            <a:r>
              <a:rPr lang="pt-PT" dirty="0" smtClean="0">
                <a:solidFill>
                  <a:srgbClr val="0070C0"/>
                </a:solidFill>
              </a:rPr>
              <a:t>	</a:t>
            </a:r>
            <a:r>
              <a:rPr lang="pt-PT" dirty="0" smtClean="0"/>
              <a:t>1.1.2. </a:t>
            </a:r>
            <a:r>
              <a:rPr lang="pt-PT" dirty="0"/>
              <a:t>Organização e das memórias </a:t>
            </a:r>
            <a:r>
              <a:rPr lang="pt-PT" dirty="0" smtClean="0"/>
              <a:t>– </a:t>
            </a:r>
            <a:r>
              <a:rPr lang="pt-PT" dirty="0" smtClean="0">
                <a:solidFill>
                  <a:srgbClr val="0070C0"/>
                </a:solidFill>
              </a:rPr>
              <a:t>funcionamento</a:t>
            </a:r>
          </a:p>
          <a:p>
            <a:pPr marL="274320" lvl="1" indent="0">
              <a:buNone/>
            </a:pPr>
            <a:r>
              <a:rPr lang="pt-PT" dirty="0" smtClean="0"/>
              <a:t>1.2. </a:t>
            </a:r>
            <a:r>
              <a:rPr lang="pt-PT" b="1" dirty="0"/>
              <a:t>Memória Central</a:t>
            </a:r>
            <a:r>
              <a:rPr lang="pt-PT" dirty="0"/>
              <a:t> - </a:t>
            </a:r>
            <a:r>
              <a:rPr lang="pt-PT" u="sng" dirty="0">
                <a:solidFill>
                  <a:srgbClr val="0070C0"/>
                </a:solidFill>
              </a:rPr>
              <a:t>RAM</a:t>
            </a:r>
            <a:r>
              <a:rPr lang="pt-PT" dirty="0">
                <a:solidFill>
                  <a:srgbClr val="0070C0"/>
                </a:solidFill>
              </a:rPr>
              <a:t> – ROM </a:t>
            </a:r>
            <a:r>
              <a:rPr lang="pt-PT" dirty="0" smtClean="0">
                <a:solidFill>
                  <a:srgbClr val="0070C0"/>
                </a:solidFill>
              </a:rPr>
              <a:t>– Cache</a:t>
            </a:r>
          </a:p>
          <a:p>
            <a:pPr marL="274320" lvl="1" indent="0">
              <a:buNone/>
            </a:pPr>
            <a:r>
              <a:rPr lang="pt-PT" dirty="0">
                <a:solidFill>
                  <a:srgbClr val="0070C0"/>
                </a:solidFill>
              </a:rPr>
              <a:t>	</a:t>
            </a:r>
            <a:r>
              <a:rPr lang="pt-PT" dirty="0" smtClean="0"/>
              <a:t>1.2.1. </a:t>
            </a:r>
            <a:r>
              <a:rPr lang="pt-PT" dirty="0"/>
              <a:t>Memórias RAM quanto à sua </a:t>
            </a:r>
            <a:r>
              <a:rPr lang="pt-PT" dirty="0" smtClean="0">
                <a:solidFill>
                  <a:srgbClr val="0070C0"/>
                </a:solidFill>
              </a:rPr>
              <a:t>estrutura</a:t>
            </a:r>
          </a:p>
          <a:p>
            <a:pPr marL="274320" lvl="1" indent="0">
              <a:buNone/>
            </a:pPr>
            <a:r>
              <a:rPr lang="pt-PT" dirty="0">
                <a:solidFill>
                  <a:srgbClr val="0070C0"/>
                </a:solidFill>
              </a:rPr>
              <a:t>	</a:t>
            </a:r>
            <a:r>
              <a:rPr lang="pt-PT" dirty="0" smtClean="0"/>
              <a:t>1.2.2</a:t>
            </a:r>
            <a:r>
              <a:rPr lang="pt-PT" dirty="0" smtClean="0">
                <a:solidFill>
                  <a:srgbClr val="0070C0"/>
                </a:solidFill>
              </a:rPr>
              <a:t>. </a:t>
            </a:r>
            <a:r>
              <a:rPr lang="pt-PT" b="1" dirty="0"/>
              <a:t>RAM, em função da sua </a:t>
            </a:r>
            <a:r>
              <a:rPr lang="pt-PT" b="1" dirty="0" smtClean="0">
                <a:solidFill>
                  <a:srgbClr val="0070C0"/>
                </a:solidFill>
              </a:rPr>
              <a:t>tecnologia (11-12-13)</a:t>
            </a:r>
          </a:p>
          <a:p>
            <a:pPr marL="274320" lvl="1" indent="0">
              <a:buNone/>
            </a:pPr>
            <a:r>
              <a:rPr lang="pt-PT" b="1" dirty="0">
                <a:solidFill>
                  <a:srgbClr val="0070C0"/>
                </a:solidFill>
              </a:rPr>
              <a:t>	</a:t>
            </a:r>
            <a:r>
              <a:rPr lang="pt-PT" dirty="0" smtClean="0"/>
              <a:t>1.2.3. </a:t>
            </a:r>
            <a:r>
              <a:rPr lang="pt-PT" dirty="0"/>
              <a:t>Memória </a:t>
            </a:r>
            <a:r>
              <a:rPr lang="pt-PT" dirty="0" smtClean="0"/>
              <a:t>ROM</a:t>
            </a:r>
          </a:p>
          <a:p>
            <a:pPr marL="274320" lvl="1" indent="0">
              <a:buNone/>
            </a:pPr>
            <a:r>
              <a:rPr lang="pt-PT" dirty="0">
                <a:solidFill>
                  <a:srgbClr val="0070C0"/>
                </a:solidFill>
              </a:rPr>
              <a:t>	</a:t>
            </a:r>
            <a:r>
              <a:rPr lang="pt-PT" dirty="0" smtClean="0"/>
              <a:t>1.2.4</a:t>
            </a:r>
            <a:r>
              <a:rPr lang="pt-PT" dirty="0" smtClean="0">
                <a:solidFill>
                  <a:srgbClr val="0070C0"/>
                </a:solidFill>
              </a:rPr>
              <a:t>. </a:t>
            </a:r>
            <a:r>
              <a:rPr lang="pt-PT" b="1" u="sng" dirty="0"/>
              <a:t>Memória CACHE</a:t>
            </a:r>
            <a:endParaRPr lang="pt-PT" dirty="0" smtClean="0">
              <a:solidFill>
                <a:srgbClr val="0070C0"/>
              </a:solidFill>
            </a:endParaRPr>
          </a:p>
          <a:p>
            <a:pPr marL="274320" lvl="1" indent="0">
              <a:buNone/>
            </a:pPr>
            <a:r>
              <a:rPr lang="pt-PT" dirty="0" smtClean="0">
                <a:solidFill>
                  <a:srgbClr val="0070C0"/>
                </a:solidFill>
              </a:rPr>
              <a:t> </a:t>
            </a:r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4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973564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/>
              <a:t>Armazenamento </a:t>
            </a:r>
            <a:r>
              <a:rPr lang="pt-PT" b="1" dirty="0" smtClean="0"/>
              <a:t>Primário / Memórias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09600" y="3284984"/>
            <a:ext cx="10972800" cy="30243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PT" dirty="0" smtClean="0"/>
              <a:t>O </a:t>
            </a:r>
            <a:r>
              <a:rPr lang="pt-PT" dirty="0"/>
              <a:t>computador possui </a:t>
            </a:r>
            <a:r>
              <a:rPr lang="pt-PT" dirty="0" smtClean="0"/>
              <a:t>dispositivos (</a:t>
            </a:r>
            <a:r>
              <a:rPr lang="pt-PT" b="1" dirty="0"/>
              <a:t>memórias</a:t>
            </a:r>
            <a:r>
              <a:rPr lang="pt-PT" dirty="0" smtClean="0"/>
              <a:t>) </a:t>
            </a:r>
            <a:r>
              <a:rPr lang="pt-PT" dirty="0"/>
              <a:t>que permitem armazenar dados, instruções e resultados. </a:t>
            </a:r>
            <a:endParaRPr lang="pt-PT" dirty="0" smtClean="0"/>
          </a:p>
          <a:p>
            <a:pPr marL="0" indent="0" algn="just">
              <a:buNone/>
            </a:pPr>
            <a:endParaRPr lang="pt-PT" dirty="0" smtClean="0"/>
          </a:p>
          <a:p>
            <a:pPr algn="just"/>
            <a:r>
              <a:rPr lang="pt-PT" b="1" dirty="0"/>
              <a:t>RAM e CACHE </a:t>
            </a:r>
            <a:r>
              <a:rPr lang="pt-PT" b="1" dirty="0" smtClean="0"/>
              <a:t> </a:t>
            </a:r>
            <a:r>
              <a:rPr lang="pt-PT" dirty="0" smtClean="0"/>
              <a:t>- As memórias comunicam diretamente </a:t>
            </a:r>
            <a:r>
              <a:rPr lang="pt-PT" dirty="0"/>
              <a:t>com o processador, </a:t>
            </a:r>
            <a:r>
              <a:rPr lang="pt-PT" dirty="0" smtClean="0"/>
              <a:t>e </a:t>
            </a:r>
            <a:r>
              <a:rPr lang="pt-PT" dirty="0"/>
              <a:t>armazenam temporariamente </a:t>
            </a:r>
            <a:r>
              <a:rPr lang="pt-PT" dirty="0" smtClean="0"/>
              <a:t>dados</a:t>
            </a:r>
          </a:p>
          <a:p>
            <a:pPr algn="just"/>
            <a:r>
              <a:rPr lang="pt-PT" b="1" dirty="0" smtClean="0"/>
              <a:t>ROM-</a:t>
            </a:r>
            <a:r>
              <a:rPr lang="pt-PT" dirty="0" smtClean="0"/>
              <a:t> pequenas quantidades </a:t>
            </a:r>
            <a:r>
              <a:rPr lang="pt-PT" dirty="0"/>
              <a:t>de informação. </a:t>
            </a:r>
            <a:r>
              <a:rPr lang="pt-PT" b="1" dirty="0" smtClean="0"/>
              <a:t>NÃO comunica</a:t>
            </a:r>
            <a:r>
              <a:rPr lang="pt-PT" dirty="0" smtClean="0"/>
              <a:t> diretamente com o processador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1055440" y="1499636"/>
            <a:ext cx="10526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3200" dirty="0">
                <a:solidFill>
                  <a:schemeClr val="tx2"/>
                </a:solidFill>
              </a:rPr>
              <a:t>Devido à sua importância, este tipo de memórias foi designado memória principal, central ou primária</a:t>
            </a:r>
          </a:p>
        </p:txBody>
      </p:sp>
      <p:sp>
        <p:nvSpPr>
          <p:cNvPr id="5" name="Rectângulo 4"/>
          <p:cNvSpPr/>
          <p:nvPr/>
        </p:nvSpPr>
        <p:spPr>
          <a:xfrm>
            <a:off x="1527785" y="0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6" name="Rectângulo 5"/>
          <p:cNvSpPr/>
          <p:nvPr/>
        </p:nvSpPr>
        <p:spPr>
          <a:xfrm>
            <a:off x="6096000" y="1929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7" name="Rectângulo 6"/>
          <p:cNvSpPr/>
          <p:nvPr/>
        </p:nvSpPr>
        <p:spPr>
          <a:xfrm>
            <a:off x="7824192" y="0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8" name="Rectângulo 7"/>
          <p:cNvSpPr/>
          <p:nvPr/>
        </p:nvSpPr>
        <p:spPr>
          <a:xfrm>
            <a:off x="9406116" y="-15962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9" name="Rectângulo 8"/>
          <p:cNvSpPr/>
          <p:nvPr/>
        </p:nvSpPr>
        <p:spPr>
          <a:xfrm>
            <a:off x="4655840" y="1929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3215680" y="1929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>
          <a:xfrm>
            <a:off x="11280576" y="18288"/>
            <a:ext cx="301824" cy="329184"/>
          </a:xfrm>
        </p:spPr>
        <p:txBody>
          <a:bodyPr/>
          <a:lstStyle/>
          <a:p>
            <a:fld id="{17AC85B3-BB92-4040-8F52-E774985663BC}" type="slidenum">
              <a:rPr lang="pt-PT" smtClean="0"/>
              <a:t>5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9760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1424" y="404664"/>
            <a:ext cx="10009112" cy="807368"/>
          </a:xfrm>
        </p:spPr>
        <p:txBody>
          <a:bodyPr>
            <a:noAutofit/>
          </a:bodyPr>
          <a:lstStyle/>
          <a:p>
            <a:r>
              <a:rPr lang="pt-PT" sz="3600" dirty="0"/>
              <a:t>Organização e funcionamento das memórias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/>
              <a:t>A memória está organizada em células. Cada célula é uma unidade básica de armazenamento, podendo conter dados ou instruções. A cada célula corresponde um número, que constitui o seu endereço.</a:t>
            </a:r>
          </a:p>
          <a:p>
            <a:pPr marL="0" indent="0" algn="just">
              <a:buNone/>
            </a:pPr>
            <a:endParaRPr lang="pt-PT" dirty="0"/>
          </a:p>
        </p:txBody>
      </p:sp>
      <p:pic>
        <p:nvPicPr>
          <p:cNvPr id="4" name="Imagem 3" descr="http://www.prof2000.pt/users/paulosa/trabalho_final/webquest/figuras/memoria_primaria/memori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728" y="3717032"/>
            <a:ext cx="5544616" cy="24482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 rot="16200000">
            <a:off x="2308399" y="4858789"/>
            <a:ext cx="2364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u="sng" dirty="0"/>
              <a:t>R</a:t>
            </a:r>
            <a:r>
              <a:rPr lang="pt-PT" dirty="0"/>
              <a:t>ow </a:t>
            </a:r>
            <a:r>
              <a:rPr lang="pt-PT" b="1" u="sng" dirty="0"/>
              <a:t>A</a:t>
            </a:r>
            <a:r>
              <a:rPr lang="pt-PT" dirty="0"/>
              <a:t>ddress </a:t>
            </a:r>
            <a:r>
              <a:rPr lang="pt-PT" b="1" u="sng" dirty="0"/>
              <a:t>S</a:t>
            </a:r>
            <a:r>
              <a:rPr lang="pt-PT" dirty="0"/>
              <a:t>trobe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4871865" y="3347700"/>
            <a:ext cx="2621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u="sng" dirty="0"/>
              <a:t>C</a:t>
            </a:r>
            <a:r>
              <a:rPr lang="pt-PT" dirty="0"/>
              <a:t>olumn </a:t>
            </a:r>
            <a:r>
              <a:rPr lang="pt-PT" b="1" u="sng" dirty="0"/>
              <a:t>A</a:t>
            </a:r>
            <a:r>
              <a:rPr lang="pt-PT" dirty="0"/>
              <a:t>ddress </a:t>
            </a:r>
            <a:r>
              <a:rPr lang="pt-PT" b="1" u="sng" dirty="0"/>
              <a:t>S</a:t>
            </a:r>
            <a:r>
              <a:rPr lang="pt-PT" dirty="0"/>
              <a:t>trobe</a:t>
            </a:r>
          </a:p>
        </p:txBody>
      </p:sp>
      <p:sp>
        <p:nvSpPr>
          <p:cNvPr id="7" name="Rectângulo 6"/>
          <p:cNvSpPr/>
          <p:nvPr/>
        </p:nvSpPr>
        <p:spPr>
          <a:xfrm>
            <a:off x="1527785" y="0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8" name="Rectângulo 7"/>
          <p:cNvSpPr/>
          <p:nvPr/>
        </p:nvSpPr>
        <p:spPr>
          <a:xfrm>
            <a:off x="6096000" y="1929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9" name="Rectângulo 8"/>
          <p:cNvSpPr/>
          <p:nvPr/>
        </p:nvSpPr>
        <p:spPr>
          <a:xfrm>
            <a:off x="7824192" y="0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9406116" y="-15962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11" name="Rectângulo 10"/>
          <p:cNvSpPr/>
          <p:nvPr/>
        </p:nvSpPr>
        <p:spPr>
          <a:xfrm>
            <a:off x="4655840" y="1929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12" name="Rectângulo 11"/>
          <p:cNvSpPr/>
          <p:nvPr/>
        </p:nvSpPr>
        <p:spPr>
          <a:xfrm>
            <a:off x="3215680" y="1929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6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52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91544" y="404664"/>
            <a:ext cx="8229600" cy="720080"/>
          </a:xfrm>
        </p:spPr>
        <p:txBody>
          <a:bodyPr>
            <a:normAutofit/>
          </a:bodyPr>
          <a:lstStyle/>
          <a:p>
            <a:r>
              <a:rPr lang="pt-PT" sz="2800" dirty="0"/>
              <a:t>Organização das memórias - </a:t>
            </a:r>
            <a:r>
              <a:rPr lang="pt-PT" sz="2800" dirty="0">
                <a:solidFill>
                  <a:srgbClr val="0070C0"/>
                </a:solidFill>
              </a:rPr>
              <a:t>Estrutura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35360" y="1115037"/>
            <a:ext cx="11377264" cy="3335861"/>
          </a:xfrm>
        </p:spPr>
        <p:txBody>
          <a:bodyPr>
            <a:normAutofit lnSpcReduction="10000"/>
          </a:bodyPr>
          <a:lstStyle/>
          <a:p>
            <a:pPr algn="just"/>
            <a:r>
              <a:rPr lang="pt-PT" dirty="0"/>
              <a:t>Os chips (circuitos integrados) de memória RAM possuem uma estrutura simples. </a:t>
            </a:r>
            <a:r>
              <a:rPr lang="pt-PT" b="1" u="sng" dirty="0"/>
              <a:t>Para cada bit 1 ou 0 a ser armazenado, temos um pequeníssimo condensador </a:t>
            </a:r>
            <a:r>
              <a:rPr lang="pt-PT" sz="1900" dirty="0"/>
              <a:t>(componente eletrónico que armazena corrente elétrica)</a:t>
            </a:r>
            <a:r>
              <a:rPr lang="pt-PT" dirty="0" smtClean="0"/>
              <a:t>; </a:t>
            </a:r>
            <a:r>
              <a:rPr lang="pt-PT" b="1" dirty="0"/>
              <a:t>quando o condensador está carregado </a:t>
            </a:r>
            <a:r>
              <a:rPr lang="pt-PT" b="1" dirty="0" smtClean="0"/>
              <a:t>eletricamente </a:t>
            </a:r>
            <a:r>
              <a:rPr lang="pt-PT" b="1" dirty="0"/>
              <a:t>temos um bit 1,</a:t>
            </a:r>
            <a:r>
              <a:rPr lang="pt-PT" dirty="0"/>
              <a:t> </a:t>
            </a:r>
            <a:r>
              <a:rPr lang="pt-PT" b="1" dirty="0"/>
              <a:t>quando ele está descarregado, temos um bit 0</a:t>
            </a:r>
            <a:r>
              <a:rPr lang="pt-PT" dirty="0"/>
              <a:t>. </a:t>
            </a:r>
            <a:r>
              <a:rPr lang="pt-PT" b="1" u="sng" dirty="0"/>
              <a:t>Para cada condensador temos um transístor</a:t>
            </a:r>
            <a:r>
              <a:rPr lang="pt-PT" u="sng" dirty="0"/>
              <a:t> </a:t>
            </a:r>
            <a:r>
              <a:rPr lang="pt-PT" sz="1900" u="sng" dirty="0"/>
              <a:t>(outro componente eletrónico), </a:t>
            </a:r>
            <a:r>
              <a:rPr lang="pt-PT" u="sng" dirty="0"/>
              <a:t>encarregado de ler o bit</a:t>
            </a:r>
            <a:r>
              <a:rPr lang="pt-PT" dirty="0"/>
              <a:t> armazenado no seu interior e transmiti-lo ao controlador de memória. </a:t>
            </a:r>
            <a:r>
              <a:rPr lang="pt-PT" b="1" dirty="0"/>
              <a:t>Os chips de memória são, então, basicamente compostos pelo conjunto condensador/transístor, que é repetido alguns milhões de vezes.</a:t>
            </a:r>
          </a:p>
          <a:p>
            <a:endParaRPr lang="pt-PT" dirty="0"/>
          </a:p>
        </p:txBody>
      </p:sp>
      <p:sp>
        <p:nvSpPr>
          <p:cNvPr id="9" name="Rectângulo 8"/>
          <p:cNvSpPr/>
          <p:nvPr/>
        </p:nvSpPr>
        <p:spPr>
          <a:xfrm>
            <a:off x="1527785" y="0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6096000" y="1929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11" name="Rectângulo 10"/>
          <p:cNvSpPr/>
          <p:nvPr/>
        </p:nvSpPr>
        <p:spPr>
          <a:xfrm>
            <a:off x="7824192" y="0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12" name="Rectângulo 11"/>
          <p:cNvSpPr/>
          <p:nvPr/>
        </p:nvSpPr>
        <p:spPr>
          <a:xfrm>
            <a:off x="9406116" y="-15962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13" name="Rectângulo 12"/>
          <p:cNvSpPr/>
          <p:nvPr/>
        </p:nvSpPr>
        <p:spPr>
          <a:xfrm>
            <a:off x="4655840" y="1929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14" name="Rectângulo 13"/>
          <p:cNvSpPr/>
          <p:nvPr/>
        </p:nvSpPr>
        <p:spPr>
          <a:xfrm>
            <a:off x="3215680" y="1929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grpSp>
        <p:nvGrpSpPr>
          <p:cNvPr id="6" name="Grupo 5"/>
          <p:cNvGrpSpPr/>
          <p:nvPr/>
        </p:nvGrpSpPr>
        <p:grpSpPr>
          <a:xfrm>
            <a:off x="30020" y="4128274"/>
            <a:ext cx="6237605" cy="2606246"/>
            <a:chOff x="30020" y="4128274"/>
            <a:chExt cx="6237605" cy="2606246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6649" y="4128274"/>
              <a:ext cx="2880320" cy="2168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CaixaDeTexto 3"/>
            <p:cNvSpPr txBox="1"/>
            <p:nvPr/>
          </p:nvSpPr>
          <p:spPr>
            <a:xfrm>
              <a:off x="30020" y="6365188"/>
              <a:ext cx="62376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b="1" dirty="0" smtClean="0">
                  <a:solidFill>
                    <a:srgbClr val="FF0000"/>
                  </a:solidFill>
                </a:rPr>
                <a:t>Condensador - </a:t>
              </a:r>
              <a:r>
                <a:rPr lang="pt-PT" b="1" dirty="0">
                  <a:solidFill>
                    <a:srgbClr val="FF0000"/>
                  </a:solidFill>
                </a:rPr>
                <a:t>carregado eletricamente temos um bit 1</a:t>
              </a:r>
              <a:endParaRPr lang="pt-PT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" name="Grupo 4"/>
          <p:cNvGrpSpPr/>
          <p:nvPr/>
        </p:nvGrpSpPr>
        <p:grpSpPr>
          <a:xfrm>
            <a:off x="6995691" y="3922804"/>
            <a:ext cx="4006290" cy="2811716"/>
            <a:chOff x="6995691" y="3922804"/>
            <a:chExt cx="4006290" cy="2811716"/>
          </a:xfrm>
        </p:grpSpPr>
        <p:pic>
          <p:nvPicPr>
            <p:cNvPr id="1030" name="Picture 6" descr="http://upload.wikimedia.org/wikipedia/commons/0/0e/Transistors-white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29573" y="3922804"/>
              <a:ext cx="3672408" cy="26626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CaixaDeTexto 14"/>
            <p:cNvSpPr txBox="1"/>
            <p:nvPr/>
          </p:nvSpPr>
          <p:spPr>
            <a:xfrm>
              <a:off x="6995691" y="6365188"/>
              <a:ext cx="40062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b="1" dirty="0" smtClean="0">
                  <a:solidFill>
                    <a:srgbClr val="FF0000"/>
                  </a:solidFill>
                </a:rPr>
                <a:t>Transístor - </a:t>
              </a:r>
              <a:r>
                <a:rPr lang="pt-PT" dirty="0">
                  <a:solidFill>
                    <a:srgbClr val="FF0000"/>
                  </a:solidFill>
                </a:rPr>
                <a:t>encarregado de ler o bit </a:t>
              </a:r>
            </a:p>
          </p:txBody>
        </p:sp>
      </p:grp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7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40110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91544" y="404664"/>
            <a:ext cx="8229600" cy="720080"/>
          </a:xfrm>
        </p:spPr>
        <p:txBody>
          <a:bodyPr>
            <a:normAutofit/>
          </a:bodyPr>
          <a:lstStyle/>
          <a:p>
            <a:r>
              <a:rPr lang="pt-PT" sz="3200" dirty="0"/>
              <a:t>Organização e das memórias - </a:t>
            </a:r>
            <a:r>
              <a:rPr lang="pt-PT" sz="3200" dirty="0">
                <a:solidFill>
                  <a:srgbClr val="0070C0"/>
                </a:solidFill>
              </a:rPr>
              <a:t>funcionamento 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51384" y="1115037"/>
            <a:ext cx="11233248" cy="3466091"/>
          </a:xfrm>
        </p:spPr>
        <p:txBody>
          <a:bodyPr>
            <a:normAutofit/>
          </a:bodyPr>
          <a:lstStyle/>
          <a:p>
            <a:pPr algn="just"/>
            <a:r>
              <a:rPr lang="pt-PT" dirty="0" smtClean="0"/>
              <a:t>Para </a:t>
            </a:r>
            <a:r>
              <a:rPr lang="pt-PT" dirty="0"/>
              <a:t>ler e gravar dados na memória, assim como controlar todo o trânsito de dados entre a memória e os demais componentes do computador, é usado o controlador de memória, que faz parte do </a:t>
            </a:r>
            <a:r>
              <a:rPr lang="pt-PT" i="1" dirty="0"/>
              <a:t>chipset</a:t>
            </a:r>
            <a:r>
              <a:rPr lang="pt-PT" dirty="0"/>
              <a:t> localizado na placa mãe. Para facilitar o acesso aos dados, dividimos os módulos de memória em linhas e colunas. Para aceder a um determinado transístor (seja para gravar ou ler dados), o controlador de memória primeiro gera o valor RAS, ou o número da linha da qual o transístor faz parte, sendo gerado em seguida o valor CAS, que corresponde à coluna.</a:t>
            </a:r>
          </a:p>
          <a:p>
            <a:endParaRPr lang="pt-P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782" y="3933198"/>
            <a:ext cx="4176464" cy="2716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ângulo 6"/>
          <p:cNvSpPr/>
          <p:nvPr/>
        </p:nvSpPr>
        <p:spPr>
          <a:xfrm>
            <a:off x="1527785" y="0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8" name="Rectângulo 7"/>
          <p:cNvSpPr/>
          <p:nvPr/>
        </p:nvSpPr>
        <p:spPr>
          <a:xfrm>
            <a:off x="6096000" y="1929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9" name="Rectângulo 8"/>
          <p:cNvSpPr/>
          <p:nvPr/>
        </p:nvSpPr>
        <p:spPr>
          <a:xfrm>
            <a:off x="7824192" y="0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9406116" y="-15962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11" name="Rectângulo 10"/>
          <p:cNvSpPr/>
          <p:nvPr/>
        </p:nvSpPr>
        <p:spPr>
          <a:xfrm>
            <a:off x="4655840" y="1929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12" name="Rectângulo 11"/>
          <p:cNvSpPr/>
          <p:nvPr/>
        </p:nvSpPr>
        <p:spPr>
          <a:xfrm>
            <a:off x="3215680" y="1929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330423" y="6185435"/>
            <a:ext cx="63786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dirty="0">
                <a:solidFill>
                  <a:srgbClr val="FF0000"/>
                </a:solidFill>
              </a:rPr>
              <a:t>controlar todo o </a:t>
            </a:r>
            <a:r>
              <a:rPr lang="pt-PT" sz="2400" dirty="0" smtClean="0">
                <a:solidFill>
                  <a:srgbClr val="FF0000"/>
                </a:solidFill>
              </a:rPr>
              <a:t>trânsito - </a:t>
            </a:r>
            <a:r>
              <a:rPr lang="pt-PT" sz="2400" dirty="0">
                <a:solidFill>
                  <a:srgbClr val="FF0000"/>
                </a:solidFill>
              </a:rPr>
              <a:t>de </a:t>
            </a:r>
            <a:r>
              <a:rPr lang="pt-PT" sz="2400" dirty="0" smtClean="0">
                <a:solidFill>
                  <a:srgbClr val="FF0000"/>
                </a:solidFill>
              </a:rPr>
              <a:t>dados - </a:t>
            </a:r>
            <a:r>
              <a:rPr lang="pt-PT" sz="2400" i="1" dirty="0">
                <a:solidFill>
                  <a:srgbClr val="FF0000"/>
                </a:solidFill>
              </a:rPr>
              <a:t>chipset</a:t>
            </a:r>
            <a:r>
              <a:rPr lang="pt-PT" sz="2400" dirty="0" smtClean="0">
                <a:solidFill>
                  <a:srgbClr val="FF0000"/>
                </a:solidFill>
              </a:rPr>
              <a:t>  </a:t>
            </a:r>
            <a:endParaRPr lang="pt-PT" sz="2400" dirty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8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4189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/>
              <a:t>Memória Central</a:t>
            </a:r>
            <a:r>
              <a:rPr lang="pt-PT" dirty="0"/>
              <a:t> </a:t>
            </a:r>
            <a:r>
              <a:rPr lang="pt-PT" dirty="0" smtClean="0"/>
              <a:t>- </a:t>
            </a:r>
            <a:r>
              <a:rPr lang="pt-PT" u="sng" dirty="0" smtClean="0">
                <a:solidFill>
                  <a:srgbClr val="0070C0"/>
                </a:solidFill>
              </a:rPr>
              <a:t>RAM</a:t>
            </a:r>
            <a:r>
              <a:rPr lang="pt-PT" dirty="0" smtClean="0">
                <a:solidFill>
                  <a:srgbClr val="0070C0"/>
                </a:solidFill>
              </a:rPr>
              <a:t> – ROM - Cache</a:t>
            </a:r>
            <a:endParaRPr lang="pt-PT" dirty="0">
              <a:solidFill>
                <a:srgbClr val="0070C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07368" y="1600200"/>
            <a:ext cx="11449272" cy="485313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PT" dirty="0"/>
              <a:t>A </a:t>
            </a:r>
            <a:r>
              <a:rPr lang="pt-PT" b="1" dirty="0"/>
              <a:t>Memória Central</a:t>
            </a:r>
            <a:r>
              <a:rPr lang="pt-PT" dirty="0"/>
              <a:t> é portanto constituída por </a:t>
            </a:r>
            <a:r>
              <a:rPr lang="pt-PT" b="1" dirty="0">
                <a:solidFill>
                  <a:srgbClr val="FF0000"/>
                </a:solidFill>
              </a:rPr>
              <a:t>três tipos de memórias</a:t>
            </a:r>
            <a:r>
              <a:rPr lang="pt-PT" dirty="0"/>
              <a:t> distintos que são:</a:t>
            </a:r>
          </a:p>
          <a:p>
            <a:pPr algn="just"/>
            <a:r>
              <a:rPr lang="pt-PT" dirty="0"/>
              <a:t>- Memória RAM;</a:t>
            </a:r>
          </a:p>
          <a:p>
            <a:pPr algn="just"/>
            <a:r>
              <a:rPr lang="pt-PT" dirty="0"/>
              <a:t>- Memória ROM;</a:t>
            </a:r>
          </a:p>
          <a:p>
            <a:pPr algn="just"/>
            <a:r>
              <a:rPr lang="pt-PT" dirty="0"/>
              <a:t>- Memória CACHE.</a:t>
            </a:r>
          </a:p>
          <a:p>
            <a:pPr marL="0" indent="0" algn="just">
              <a:buNone/>
            </a:pPr>
            <a:r>
              <a:rPr lang="pt-PT" dirty="0"/>
              <a:t> </a:t>
            </a:r>
          </a:p>
          <a:p>
            <a:pPr marL="0" indent="0" algn="just">
              <a:buNone/>
            </a:pPr>
            <a:r>
              <a:rPr lang="pt-PT" b="1" dirty="0"/>
              <a:t>- Memória RAM</a:t>
            </a:r>
            <a:endParaRPr lang="pt-PT" dirty="0"/>
          </a:p>
          <a:p>
            <a:pPr algn="just"/>
            <a:r>
              <a:rPr lang="pt-PT" dirty="0"/>
              <a:t>A sigla RAM deriva da expressão </a:t>
            </a:r>
            <a:r>
              <a:rPr lang="pt-PT" i="1" u="sng" dirty="0"/>
              <a:t>Random Access Memory</a:t>
            </a:r>
            <a:r>
              <a:rPr lang="pt-PT" dirty="0"/>
              <a:t>, que significa, memória de acesso aleatório. </a:t>
            </a:r>
          </a:p>
          <a:p>
            <a:pPr algn="just"/>
            <a:r>
              <a:rPr lang="pt-PT" dirty="0"/>
              <a:t>Os dados armazenados nesta memória podem ser lidos, escritos e apagados pelo processador.</a:t>
            </a:r>
          </a:p>
          <a:p>
            <a:pPr algn="just"/>
            <a:r>
              <a:rPr lang="pt-PT" dirty="0"/>
              <a:t>Quando ligamos o computador é colocada na RAM a informação de que o processador necessita para o seu funcionamento.</a:t>
            </a:r>
          </a:p>
          <a:p>
            <a:pPr algn="just"/>
            <a:r>
              <a:rPr lang="pt-PT" dirty="0"/>
              <a:t>Quanto mais memória RAM um computador tiver, mais informações podem nela estar guardadas, o que se traduz numa </a:t>
            </a:r>
            <a:r>
              <a:rPr lang="pt-PT" dirty="0" smtClean="0"/>
              <a:t>otimização </a:t>
            </a:r>
            <a:r>
              <a:rPr lang="pt-PT" dirty="0"/>
              <a:t>do seu funcionamento.</a:t>
            </a:r>
          </a:p>
          <a:p>
            <a:pPr algn="just"/>
            <a:endParaRPr lang="pt-PT" dirty="0"/>
          </a:p>
        </p:txBody>
      </p:sp>
      <p:sp>
        <p:nvSpPr>
          <p:cNvPr id="5" name="Rectângulo 4"/>
          <p:cNvSpPr/>
          <p:nvPr/>
        </p:nvSpPr>
        <p:spPr>
          <a:xfrm>
            <a:off x="1527785" y="0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6" name="Rectângulo 5"/>
          <p:cNvSpPr/>
          <p:nvPr/>
        </p:nvSpPr>
        <p:spPr>
          <a:xfrm>
            <a:off x="6096000" y="1929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7" name="Rectângulo 6"/>
          <p:cNvSpPr/>
          <p:nvPr/>
        </p:nvSpPr>
        <p:spPr>
          <a:xfrm>
            <a:off x="7824192" y="0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8" name="Rectângulo 7"/>
          <p:cNvSpPr/>
          <p:nvPr/>
        </p:nvSpPr>
        <p:spPr>
          <a:xfrm>
            <a:off x="9406116" y="-15962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9" name="Rectângulo 8"/>
          <p:cNvSpPr/>
          <p:nvPr/>
        </p:nvSpPr>
        <p:spPr>
          <a:xfrm>
            <a:off x="4655840" y="1929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3215680" y="1929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Memórias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9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82304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e">
  <a:themeElements>
    <a:clrScheme name="Claridade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á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3421</TotalTime>
  <Words>938</Words>
  <Application>Microsoft Office PowerPoint</Application>
  <PresentationFormat>Widescreen</PresentationFormat>
  <Paragraphs>205</Paragraphs>
  <Slides>16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9" baseType="lpstr">
      <vt:lpstr>Arial</vt:lpstr>
      <vt:lpstr>Calibri</vt:lpstr>
      <vt:lpstr>Claridade</vt:lpstr>
      <vt:lpstr>Componentes básicos de um computador</vt:lpstr>
      <vt:lpstr>Esquema básico</vt:lpstr>
      <vt:lpstr>Os principais elementos do computador </vt:lpstr>
      <vt:lpstr>Estrutura da apresentação</vt:lpstr>
      <vt:lpstr>Armazenamento Primário / Memórias</vt:lpstr>
      <vt:lpstr>Organização e funcionamento das memórias</vt:lpstr>
      <vt:lpstr>Organização das memórias - Estrutura</vt:lpstr>
      <vt:lpstr>Organização e das memórias - funcionamento </vt:lpstr>
      <vt:lpstr>Memória Central - RAM – ROM - Cache</vt:lpstr>
      <vt:lpstr>Memórias RAM quanto à sua estrutura</vt:lpstr>
      <vt:lpstr>Existem vários tipos de RAM, em função da sua tecnologia: </vt:lpstr>
      <vt:lpstr>Existem vários tipos de RAM, em função da sua tecnologia:</vt:lpstr>
      <vt:lpstr>Existem vários tipos de RAM, em função da sua tecnologia:</vt:lpstr>
      <vt:lpstr>Memória ROM </vt:lpstr>
      <vt:lpstr>Memória CACHE 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Componentes básicos de um computador</dc:title>
  <dc:creator>user</dc:creator>
  <cp:lastModifiedBy>user</cp:lastModifiedBy>
  <cp:revision>79</cp:revision>
  <dcterms:created xsi:type="dcterms:W3CDTF">2014-10-07T17:22:37Z</dcterms:created>
  <dcterms:modified xsi:type="dcterms:W3CDTF">2014-11-13T13:53:57Z</dcterms:modified>
</cp:coreProperties>
</file>