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25-11-2014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25-11-2014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25-11-2014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25-11-2014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25-11-2014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25-11-2014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25-11-2014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25-11-2014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25-11-2014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25-11-2014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25-11-2014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25-11-2014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/>
              <a:t>Componentes básicos de um computador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8062664" cy="1752600"/>
          </a:xfrm>
        </p:spPr>
        <p:txBody>
          <a:bodyPr/>
          <a:lstStyle/>
          <a:p>
            <a:r>
              <a:rPr lang="pt-PT" dirty="0" smtClean="0"/>
              <a:t>Processador – Memória – Bus/Barramento – </a:t>
            </a:r>
            <a:r>
              <a:rPr lang="pt-PT" b="1" u="sng" dirty="0" smtClean="0"/>
              <a:t>Periféricos </a:t>
            </a:r>
            <a:endParaRPr lang="pt-PT" b="1" u="sng" dirty="0"/>
          </a:p>
        </p:txBody>
      </p:sp>
      <p:pic>
        <p:nvPicPr>
          <p:cNvPr id="4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84688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049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Esquema básico</a:t>
            </a:r>
            <a:endParaRPr lang="pt-PT" dirty="0"/>
          </a:p>
        </p:txBody>
      </p:sp>
      <p:pic>
        <p:nvPicPr>
          <p:cNvPr id="1028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503" y="18859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9652">
            <a:off x="174855" y="2724147"/>
            <a:ext cx="32385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165" y="1885949"/>
            <a:ext cx="24003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869" y="5013176"/>
            <a:ext cx="5356395" cy="1269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xão em ângulos rectos 7"/>
          <p:cNvCxnSpPr>
            <a:stCxn id="1031" idx="2"/>
            <a:endCxn id="1032" idx="3"/>
          </p:cNvCxnSpPr>
          <p:nvPr/>
        </p:nvCxnSpPr>
        <p:spPr>
          <a:xfrm rot="5400000">
            <a:off x="6211918" y="4527296"/>
            <a:ext cx="1856744" cy="384051"/>
          </a:xfrm>
          <a:prstGeom prst="bentConnector2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em ângulos rectos 14"/>
          <p:cNvCxnSpPr>
            <a:stCxn id="1028" idx="2"/>
            <a:endCxn id="1032" idx="0"/>
          </p:cNvCxnSpPr>
          <p:nvPr/>
        </p:nvCxnSpPr>
        <p:spPr>
          <a:xfrm rot="16200000" flipH="1">
            <a:off x="3778015" y="4521123"/>
            <a:ext cx="984103" cy="1"/>
          </a:xfrm>
          <a:prstGeom prst="bentConnector3">
            <a:avLst>
              <a:gd name="adj1" fmla="val 50000"/>
            </a:avLst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em ângulos rectos 17"/>
          <p:cNvCxnSpPr>
            <a:stCxn id="1030" idx="1"/>
            <a:endCxn id="1032" idx="1"/>
          </p:cNvCxnSpPr>
          <p:nvPr/>
        </p:nvCxnSpPr>
        <p:spPr>
          <a:xfrm rot="10800000" flipH="1" flipV="1">
            <a:off x="629427" y="4201515"/>
            <a:ext cx="962441" cy="1446178"/>
          </a:xfrm>
          <a:prstGeom prst="bentConnector3">
            <a:avLst>
              <a:gd name="adj1" fmla="val -1230"/>
            </a:avLst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2987824" y="6281485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Bus ou Barramento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7596336" y="3659741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Periféricos</a:t>
            </a:r>
            <a:endParaRPr lang="pt-PT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3419872" y="360628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Processador</a:t>
            </a:r>
            <a:endParaRPr lang="pt-PT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747579" y="224551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Memória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4591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Os principais elementos do computador </a:t>
            </a:r>
          </a:p>
        </p:txBody>
      </p:sp>
      <p:sp>
        <p:nvSpPr>
          <p:cNvPr id="4" name="Rectângulo 3"/>
          <p:cNvSpPr/>
          <p:nvPr/>
        </p:nvSpPr>
        <p:spPr>
          <a:xfrm>
            <a:off x="990490" y="2033409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>
                <a:solidFill>
                  <a:srgbClr val="FF0000"/>
                </a:solidFill>
              </a:rPr>
              <a:t>O </a:t>
            </a:r>
            <a:r>
              <a:rPr lang="pt-PT" b="1" u="sng" dirty="0">
                <a:solidFill>
                  <a:srgbClr val="FF0000"/>
                </a:solidFill>
              </a:rPr>
              <a:t>processador</a:t>
            </a:r>
            <a:r>
              <a:rPr lang="pt-PT" b="1" dirty="0">
                <a:solidFill>
                  <a:srgbClr val="FF0000"/>
                </a:solidFill>
              </a:rPr>
              <a:t> </a:t>
            </a:r>
            <a:r>
              <a:rPr lang="pt-PT" dirty="0">
                <a:solidFill>
                  <a:srgbClr val="FF0000"/>
                </a:solidFill>
              </a:rPr>
              <a:t>(ou microprocessador) é responsável pelo tratamento </a:t>
            </a:r>
            <a:r>
              <a:rPr lang="pt-PT" dirty="0" smtClean="0">
                <a:solidFill>
                  <a:srgbClr val="FF0000"/>
                </a:solidFill>
              </a:rPr>
              <a:t>de informações </a:t>
            </a:r>
            <a:r>
              <a:rPr lang="pt-PT" dirty="0">
                <a:solidFill>
                  <a:srgbClr val="FF0000"/>
                </a:solidFill>
              </a:rPr>
              <a:t>armazenadas </a:t>
            </a:r>
            <a:r>
              <a:rPr lang="pt-PT" dirty="0" smtClean="0">
                <a:solidFill>
                  <a:srgbClr val="FF0000"/>
                </a:solidFill>
              </a:rPr>
              <a:t>na memória </a:t>
            </a:r>
            <a:r>
              <a:rPr lang="pt-PT" dirty="0">
                <a:solidFill>
                  <a:srgbClr val="FF0000"/>
                </a:solidFill>
              </a:rPr>
              <a:t>(programas em código </a:t>
            </a:r>
            <a:r>
              <a:rPr lang="pt-PT" dirty="0" smtClean="0">
                <a:solidFill>
                  <a:srgbClr val="FF0000"/>
                </a:solidFill>
              </a:rPr>
              <a:t>máquina </a:t>
            </a:r>
            <a:r>
              <a:rPr lang="pt-PT" dirty="0">
                <a:solidFill>
                  <a:srgbClr val="FF0000"/>
                </a:solidFill>
              </a:rPr>
              <a:t>e </a:t>
            </a:r>
            <a:r>
              <a:rPr lang="pt-PT" dirty="0" smtClean="0">
                <a:solidFill>
                  <a:srgbClr val="FF0000"/>
                </a:solidFill>
              </a:rPr>
              <a:t>dados).</a:t>
            </a:r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A </a:t>
            </a:r>
            <a:r>
              <a:rPr lang="pt-PT" b="1" u="sng" dirty="0"/>
              <a:t>memória</a:t>
            </a:r>
            <a:r>
              <a:rPr lang="pt-PT" b="1" dirty="0"/>
              <a:t> </a:t>
            </a:r>
            <a:r>
              <a:rPr lang="pt-PT" dirty="0"/>
              <a:t>é responsável </a:t>
            </a:r>
            <a:r>
              <a:rPr lang="pt-PT" dirty="0" smtClean="0"/>
              <a:t>pelo armazenamento dos </a:t>
            </a:r>
            <a:r>
              <a:rPr lang="pt-PT" dirty="0"/>
              <a:t>programas e dos dados.</a:t>
            </a:r>
          </a:p>
          <a:p>
            <a:pPr algn="just"/>
            <a:endParaRPr lang="pt-PT" b="1" dirty="0" smtClean="0"/>
          </a:p>
          <a:p>
            <a:pPr algn="just"/>
            <a:r>
              <a:rPr lang="pt-PT" b="1" dirty="0" smtClean="0"/>
              <a:t>Periféricos</a:t>
            </a:r>
            <a:r>
              <a:rPr lang="pt-PT" dirty="0"/>
              <a:t>, que são os dispositivos responsáveis pelas entradas e saídas </a:t>
            </a:r>
            <a:r>
              <a:rPr lang="pt-PT" dirty="0" smtClean="0"/>
              <a:t>de dados </a:t>
            </a:r>
            <a:r>
              <a:rPr lang="pt-PT" dirty="0"/>
              <a:t>do computador, ou seja, pelas interações entre o computador e o </a:t>
            </a:r>
            <a:r>
              <a:rPr lang="pt-PT" dirty="0" smtClean="0"/>
              <a:t>utilizador. </a:t>
            </a:r>
            <a:r>
              <a:rPr lang="pt-PT" dirty="0"/>
              <a:t>Exemplos de periféricos são o monitor, </a:t>
            </a:r>
            <a:r>
              <a:rPr lang="pt-PT" dirty="0" smtClean="0"/>
              <a:t>teclado, </a:t>
            </a:r>
            <a:r>
              <a:rPr lang="pt-PT" i="1" dirty="0" smtClean="0"/>
              <a:t>rato</a:t>
            </a:r>
            <a:r>
              <a:rPr lang="pt-PT" dirty="0" smtClean="0"/>
              <a:t>, </a:t>
            </a:r>
            <a:r>
              <a:rPr lang="pt-PT" dirty="0"/>
              <a:t>impressoras</a:t>
            </a:r>
            <a:r>
              <a:rPr lang="pt-PT" dirty="0" smtClean="0"/>
              <a:t>, etc</a:t>
            </a:r>
            <a:r>
              <a:rPr lang="pt-PT" dirty="0"/>
              <a:t>.</a:t>
            </a:r>
          </a:p>
          <a:p>
            <a:pPr algn="just"/>
            <a:endParaRPr lang="pt-PT" b="1" dirty="0" smtClean="0"/>
          </a:p>
          <a:p>
            <a:pPr algn="just"/>
            <a:r>
              <a:rPr lang="pt-PT" b="1" dirty="0" smtClean="0"/>
              <a:t>Barramento</a:t>
            </a:r>
            <a:r>
              <a:rPr lang="pt-PT" dirty="0"/>
              <a:t>, que liga todos estes componentes e é uma via de comunicação </a:t>
            </a:r>
            <a:r>
              <a:rPr lang="pt-PT" dirty="0" smtClean="0"/>
              <a:t>de alto </a:t>
            </a:r>
            <a:r>
              <a:rPr lang="pt-PT" dirty="0"/>
              <a:t>desempenho por onde circulam os dados tratados pelo computador.</a:t>
            </a:r>
          </a:p>
        </p:txBody>
      </p:sp>
      <p:pic>
        <p:nvPicPr>
          <p:cNvPr id="7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81" y="2033409"/>
            <a:ext cx="678956" cy="67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9652">
            <a:off x="214547" y="3303757"/>
            <a:ext cx="741116" cy="161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01" y="4315352"/>
            <a:ext cx="672083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82775">
            <a:off x="-111928" y="5657184"/>
            <a:ext cx="1251939" cy="29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98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Comum a todos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Definição de periférico e esquema de </a:t>
            </a:r>
            <a:r>
              <a:rPr lang="pt-PT" dirty="0" err="1" smtClean="0"/>
              <a:t>Von</a:t>
            </a:r>
            <a:r>
              <a:rPr lang="pt-PT" dirty="0" smtClean="0"/>
              <a:t> </a:t>
            </a:r>
            <a:r>
              <a:rPr lang="pt-PT" dirty="0" err="1" smtClean="0"/>
              <a:t>newman</a:t>
            </a:r>
            <a:r>
              <a:rPr lang="pt-PT" dirty="0" smtClean="0"/>
              <a:t> </a:t>
            </a:r>
          </a:p>
          <a:p>
            <a:r>
              <a:rPr lang="pt-PT" dirty="0" smtClean="0"/>
              <a:t>Periféricos (na </a:t>
            </a:r>
            <a:r>
              <a:rPr lang="pt-PT" dirty="0" smtClean="0"/>
              <a:t>ó</a:t>
            </a:r>
            <a:r>
              <a:rPr lang="pt-PT" dirty="0" smtClean="0"/>
              <a:t>tica), como </a:t>
            </a:r>
            <a:r>
              <a:rPr lang="pt-PT" dirty="0" smtClean="0"/>
              <a:t>conectores exemplo portas </a:t>
            </a:r>
            <a:r>
              <a:rPr lang="pt-PT" dirty="0" smtClean="0"/>
              <a:t>ide, </a:t>
            </a:r>
            <a:r>
              <a:rPr lang="pt-PT" dirty="0" err="1" smtClean="0"/>
              <a:t>usb</a:t>
            </a:r>
            <a:r>
              <a:rPr lang="pt-PT" dirty="0"/>
              <a:t>,</a:t>
            </a:r>
            <a:r>
              <a:rPr lang="pt-PT" dirty="0" smtClean="0"/>
              <a:t> </a:t>
            </a:r>
            <a:r>
              <a:rPr lang="pt-PT" dirty="0" err="1" smtClean="0"/>
              <a:t>sata</a:t>
            </a:r>
            <a:endParaRPr lang="pt-PT" dirty="0"/>
          </a:p>
          <a:p>
            <a:r>
              <a:rPr lang="pt-PT" dirty="0" smtClean="0"/>
              <a:t>Periféricos </a:t>
            </a:r>
            <a:r>
              <a:rPr lang="pt-PT" dirty="0"/>
              <a:t>(na ótica</a:t>
            </a:r>
            <a:r>
              <a:rPr lang="pt-PT" dirty="0" smtClean="0"/>
              <a:t>), </a:t>
            </a:r>
            <a:r>
              <a:rPr lang="pt-PT" dirty="0" smtClean="0"/>
              <a:t>como </a:t>
            </a:r>
            <a:r>
              <a:rPr lang="pt-PT" dirty="0" smtClean="0"/>
              <a:t>dispositivos impressora rato teclado </a:t>
            </a:r>
            <a:r>
              <a:rPr lang="pt-PT" dirty="0" err="1" smtClean="0"/>
              <a:t>etc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67968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SD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1628800"/>
            <a:ext cx="8496944" cy="4876800"/>
          </a:xfrm>
        </p:spPr>
        <p:txBody>
          <a:bodyPr>
            <a:normAutofit fontScale="92500" lnSpcReduction="20000"/>
          </a:bodyPr>
          <a:lstStyle/>
          <a:p>
            <a:r>
              <a:rPr lang="pt-PT" dirty="0" smtClean="0"/>
              <a:t>Periféricos </a:t>
            </a:r>
            <a:r>
              <a:rPr lang="pt-PT" dirty="0" smtClean="0"/>
              <a:t>– cada aluno escolhe uma peça (porta e dispositivo) e desenvolve</a:t>
            </a:r>
          </a:p>
          <a:p>
            <a:r>
              <a:rPr lang="pt-PT" dirty="0" smtClean="0"/>
              <a:t>Ex </a:t>
            </a:r>
            <a:endParaRPr lang="pt-PT" dirty="0" smtClean="0"/>
          </a:p>
          <a:p>
            <a:r>
              <a:rPr lang="pt-PT" dirty="0" smtClean="0"/>
              <a:t>Placa Gráfica + </a:t>
            </a:r>
            <a:r>
              <a:rPr lang="pt-PT" dirty="0" err="1" smtClean="0"/>
              <a:t>Pen</a:t>
            </a:r>
            <a:r>
              <a:rPr lang="pt-PT" dirty="0" smtClean="0"/>
              <a:t>     - </a:t>
            </a:r>
            <a:r>
              <a:rPr lang="pt-PT" dirty="0" smtClean="0">
                <a:solidFill>
                  <a:srgbClr val="FF0000"/>
                </a:solidFill>
              </a:rPr>
              <a:t>Pedro</a:t>
            </a:r>
          </a:p>
          <a:p>
            <a:r>
              <a:rPr lang="pt-PT" dirty="0" smtClean="0"/>
              <a:t>Antenas +  </a:t>
            </a:r>
            <a:r>
              <a:rPr lang="pt-PT" dirty="0" err="1" smtClean="0"/>
              <a:t>WebCam</a:t>
            </a:r>
            <a:r>
              <a:rPr lang="pt-PT" dirty="0" smtClean="0"/>
              <a:t>  - </a:t>
            </a:r>
            <a:r>
              <a:rPr lang="pt-PT" dirty="0" smtClean="0">
                <a:solidFill>
                  <a:srgbClr val="FF0000"/>
                </a:solidFill>
              </a:rPr>
              <a:t>Costa</a:t>
            </a:r>
            <a:endParaRPr lang="pt-PT" dirty="0">
              <a:solidFill>
                <a:srgbClr val="FF0000"/>
              </a:solidFill>
            </a:endParaRPr>
          </a:p>
          <a:p>
            <a:r>
              <a:rPr lang="pt-PT" dirty="0" smtClean="0"/>
              <a:t>Colunas </a:t>
            </a:r>
            <a:r>
              <a:rPr lang="pt-PT" dirty="0"/>
              <a:t>+ Fibra  </a:t>
            </a:r>
            <a:r>
              <a:rPr lang="pt-PT" dirty="0" smtClean="0">
                <a:solidFill>
                  <a:srgbClr val="FF0000"/>
                </a:solidFill>
              </a:rPr>
              <a:t>Bandola</a:t>
            </a:r>
            <a:endParaRPr lang="pt-PT" dirty="0" smtClean="0">
              <a:solidFill>
                <a:srgbClr val="FF0000"/>
              </a:solidFill>
            </a:endParaRPr>
          </a:p>
          <a:p>
            <a:r>
              <a:rPr lang="pt-PT" dirty="0" err="1" smtClean="0"/>
              <a:t>usb</a:t>
            </a:r>
            <a:r>
              <a:rPr lang="pt-PT" dirty="0" smtClean="0"/>
              <a:t> + </a:t>
            </a:r>
            <a:r>
              <a:rPr lang="pt-PT" dirty="0" smtClean="0"/>
              <a:t>teclado - </a:t>
            </a:r>
            <a:r>
              <a:rPr lang="pt-PT" dirty="0" smtClean="0">
                <a:solidFill>
                  <a:srgbClr val="FF0000"/>
                </a:solidFill>
              </a:rPr>
              <a:t>Marcos</a:t>
            </a:r>
            <a:endParaRPr lang="pt-PT" dirty="0" smtClean="0">
              <a:solidFill>
                <a:srgbClr val="FF0000"/>
              </a:solidFill>
            </a:endParaRPr>
          </a:p>
          <a:p>
            <a:r>
              <a:rPr lang="pt-PT" dirty="0" smtClean="0"/>
              <a:t>Porta série + </a:t>
            </a:r>
            <a:r>
              <a:rPr lang="pt-PT" dirty="0" smtClean="0"/>
              <a:t>Impressora - </a:t>
            </a:r>
            <a:r>
              <a:rPr lang="pt-PT" dirty="0" smtClean="0">
                <a:solidFill>
                  <a:srgbClr val="FF0000"/>
                </a:solidFill>
              </a:rPr>
              <a:t>André</a:t>
            </a:r>
            <a:endParaRPr lang="pt-PT" dirty="0" smtClean="0">
              <a:solidFill>
                <a:srgbClr val="FF0000"/>
              </a:solidFill>
            </a:endParaRPr>
          </a:p>
          <a:p>
            <a:r>
              <a:rPr lang="pt-PT" dirty="0" smtClean="0"/>
              <a:t>Porta paralela + </a:t>
            </a:r>
            <a:r>
              <a:rPr lang="pt-PT" dirty="0" smtClean="0"/>
              <a:t>Monitor - </a:t>
            </a:r>
            <a:r>
              <a:rPr lang="pt-PT" dirty="0" smtClean="0">
                <a:solidFill>
                  <a:srgbClr val="FF0000"/>
                </a:solidFill>
              </a:rPr>
              <a:t>Horta</a:t>
            </a:r>
            <a:endParaRPr lang="pt-PT" dirty="0" smtClean="0">
              <a:solidFill>
                <a:srgbClr val="FF0000"/>
              </a:solidFill>
            </a:endParaRPr>
          </a:p>
          <a:p>
            <a:r>
              <a:rPr lang="pt-PT" dirty="0" err="1" smtClean="0"/>
              <a:t>Firewire</a:t>
            </a:r>
            <a:r>
              <a:rPr lang="pt-PT" dirty="0" smtClean="0"/>
              <a:t> </a:t>
            </a:r>
            <a:r>
              <a:rPr lang="pt-PT" dirty="0" smtClean="0"/>
              <a:t>+  CD, DVD– </a:t>
            </a:r>
            <a:r>
              <a:rPr lang="pt-PT" dirty="0" smtClean="0">
                <a:solidFill>
                  <a:srgbClr val="FF0000"/>
                </a:solidFill>
              </a:rPr>
              <a:t>João </a:t>
            </a:r>
          </a:p>
          <a:p>
            <a:r>
              <a:rPr lang="pt-PT" dirty="0" err="1" smtClean="0"/>
              <a:t>Hdmi</a:t>
            </a:r>
            <a:r>
              <a:rPr lang="pt-PT" dirty="0" smtClean="0"/>
              <a:t> + microfone - </a:t>
            </a:r>
            <a:r>
              <a:rPr lang="pt-PT" dirty="0" smtClean="0">
                <a:solidFill>
                  <a:srgbClr val="FF0000"/>
                </a:solidFill>
              </a:rPr>
              <a:t>Sousa</a:t>
            </a:r>
            <a:endParaRPr lang="pt-PT" dirty="0" smtClean="0">
              <a:solidFill>
                <a:srgbClr val="FF0000"/>
              </a:solidFill>
            </a:endParaRPr>
          </a:p>
          <a:p>
            <a:r>
              <a:rPr lang="pt-PT" dirty="0" smtClean="0"/>
              <a:t>Rede +  </a:t>
            </a:r>
            <a:r>
              <a:rPr lang="pt-PT" dirty="0" smtClean="0"/>
              <a:t>rato - </a:t>
            </a:r>
            <a:r>
              <a:rPr lang="pt-PT" dirty="0" smtClean="0">
                <a:solidFill>
                  <a:srgbClr val="FF0000"/>
                </a:solidFill>
              </a:rPr>
              <a:t>Bento</a:t>
            </a:r>
          </a:p>
          <a:p>
            <a:r>
              <a:rPr lang="pt-PT" dirty="0" smtClean="0"/>
              <a:t>VGA + projetor - </a:t>
            </a:r>
            <a:r>
              <a:rPr lang="pt-PT" dirty="0" smtClean="0">
                <a:solidFill>
                  <a:srgbClr val="FF0000"/>
                </a:solidFill>
              </a:rPr>
              <a:t>Luís</a:t>
            </a:r>
            <a:endParaRPr lang="pt-PT" dirty="0" smtClean="0">
              <a:solidFill>
                <a:srgbClr val="FF0000"/>
              </a:solidFill>
            </a:endParaRPr>
          </a:p>
          <a:p>
            <a:r>
              <a:rPr lang="pt-PT" dirty="0" smtClean="0">
                <a:solidFill>
                  <a:srgbClr val="FF0000"/>
                </a:solidFill>
              </a:rPr>
              <a:t>SABER – quantos fios e para que servem, cores, </a:t>
            </a:r>
            <a:r>
              <a:rPr lang="pt-PT" dirty="0" err="1" smtClean="0">
                <a:solidFill>
                  <a:srgbClr val="FF0000"/>
                </a:solidFill>
              </a:rPr>
              <a:t>etc</a:t>
            </a:r>
            <a:endParaRPr lang="pt-PT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6888714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e">
  <a:themeElements>
    <a:clrScheme name="Claridade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á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2593</TotalTime>
  <Words>246</Words>
  <Application>Microsoft Office PowerPoint</Application>
  <PresentationFormat>Apresentação no Ecrã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Claridade</vt:lpstr>
      <vt:lpstr>Componentes básicos de um computador</vt:lpstr>
      <vt:lpstr>Esquema básico</vt:lpstr>
      <vt:lpstr>Os principais elementos do computador </vt:lpstr>
      <vt:lpstr>Comum a todos </vt:lpstr>
      <vt:lpstr>SD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Componentes básicos de um computador</dc:title>
  <dc:creator>user</dc:creator>
  <cp:lastModifiedBy>Carlos</cp:lastModifiedBy>
  <cp:revision>48</cp:revision>
  <dcterms:created xsi:type="dcterms:W3CDTF">2014-10-07T17:22:37Z</dcterms:created>
  <dcterms:modified xsi:type="dcterms:W3CDTF">2014-11-25T11:16:32Z</dcterms:modified>
</cp:coreProperties>
</file>