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3" r:id="rId8"/>
    <p:sldId id="262" r:id="rId9"/>
    <p:sldId id="265" r:id="rId10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13-10-2014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13-10-2014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13-10-2014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13-10-2014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13-10-2014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13-10-2014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13-10-2014</a:t>
            </a:fld>
            <a:endParaRPr lang="pt-P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13-10-2014</a:t>
            </a:fld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13-10-2014</a:t>
            </a:fld>
            <a:endParaRPr lang="pt-P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13-10-2014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13-10-2014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C270875-E729-438F-AD64-DA10B3256A5A}" type="datetimeFigureOut">
              <a:rPr lang="pt-PT" smtClean="0"/>
              <a:t>13-10-2014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b="1" dirty="0"/>
              <a:t>Componentes básicos de um computador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3789040"/>
            <a:ext cx="8062664" cy="1752600"/>
          </a:xfrm>
        </p:spPr>
        <p:txBody>
          <a:bodyPr/>
          <a:lstStyle/>
          <a:p>
            <a:r>
              <a:rPr lang="pt-PT" b="1" u="sng" dirty="0" smtClean="0"/>
              <a:t>Processador</a:t>
            </a:r>
            <a:r>
              <a:rPr lang="pt-PT" dirty="0" smtClean="0"/>
              <a:t> – Memória – Bus/Barramento – Periféricos </a:t>
            </a:r>
            <a:endParaRPr lang="pt-PT" dirty="0"/>
          </a:p>
        </p:txBody>
      </p:sp>
      <p:pic>
        <p:nvPicPr>
          <p:cNvPr id="4" name="Picture 4" descr="https://encrypted-tbn0.gstatic.com/images?q=tbn:ANd9GcSoPfZZGfv9Ogv6xdWupE7Cmodjezawg8bMZumfTrk6VNZc923JK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84688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49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b="1" dirty="0" smtClean="0"/>
              <a:t>Esquema básico</a:t>
            </a:r>
            <a:endParaRPr lang="pt-PT" dirty="0"/>
          </a:p>
        </p:txBody>
      </p:sp>
      <p:pic>
        <p:nvPicPr>
          <p:cNvPr id="1028" name="Picture 4" descr="https://encrypted-tbn0.gstatic.com/images?q=tbn:ANd9GcSoPfZZGfv9Ogv6xdWupE7Cmodjezawg8bMZumfTrk6VNZc923JK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8503" y="188594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59652">
            <a:off x="174855" y="2724147"/>
            <a:ext cx="32385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165" y="1885949"/>
            <a:ext cx="24003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869" y="5013176"/>
            <a:ext cx="5356395" cy="1269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xão em ângulos rectos 7"/>
          <p:cNvCxnSpPr>
            <a:stCxn id="1031" idx="2"/>
            <a:endCxn id="1032" idx="3"/>
          </p:cNvCxnSpPr>
          <p:nvPr/>
        </p:nvCxnSpPr>
        <p:spPr>
          <a:xfrm rot="5400000">
            <a:off x="6211918" y="4527296"/>
            <a:ext cx="1856744" cy="384051"/>
          </a:xfrm>
          <a:prstGeom prst="bentConnector2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xão em ângulos rectos 14"/>
          <p:cNvCxnSpPr>
            <a:stCxn id="1028" idx="2"/>
            <a:endCxn id="1032" idx="0"/>
          </p:cNvCxnSpPr>
          <p:nvPr/>
        </p:nvCxnSpPr>
        <p:spPr>
          <a:xfrm rot="16200000" flipH="1">
            <a:off x="3778015" y="4521123"/>
            <a:ext cx="984103" cy="1"/>
          </a:xfrm>
          <a:prstGeom prst="bentConnector3">
            <a:avLst>
              <a:gd name="adj1" fmla="val 50000"/>
            </a:avLst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xão em ângulos rectos 17"/>
          <p:cNvCxnSpPr>
            <a:stCxn id="1030" idx="1"/>
            <a:endCxn id="1032" idx="1"/>
          </p:cNvCxnSpPr>
          <p:nvPr/>
        </p:nvCxnSpPr>
        <p:spPr>
          <a:xfrm rot="10800000" flipH="1" flipV="1">
            <a:off x="629427" y="4201515"/>
            <a:ext cx="962441" cy="1446178"/>
          </a:xfrm>
          <a:prstGeom prst="bentConnector3">
            <a:avLst>
              <a:gd name="adj1" fmla="val -1230"/>
            </a:avLst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ixaDeTexto 29"/>
          <p:cNvSpPr txBox="1"/>
          <p:nvPr/>
        </p:nvSpPr>
        <p:spPr>
          <a:xfrm>
            <a:off x="2987824" y="6281485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Bus ou Barramento</a:t>
            </a:r>
            <a:endParaRPr lang="pt-PT" dirty="0"/>
          </a:p>
        </p:txBody>
      </p:sp>
      <p:sp>
        <p:nvSpPr>
          <p:cNvPr id="37" name="CaixaDeTexto 36"/>
          <p:cNvSpPr txBox="1"/>
          <p:nvPr/>
        </p:nvSpPr>
        <p:spPr>
          <a:xfrm>
            <a:off x="7596336" y="3659741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Periféricos</a:t>
            </a:r>
            <a:endParaRPr lang="pt-PT" dirty="0"/>
          </a:p>
        </p:txBody>
      </p:sp>
      <p:sp>
        <p:nvSpPr>
          <p:cNvPr id="38" name="CaixaDeTexto 37"/>
          <p:cNvSpPr txBox="1"/>
          <p:nvPr/>
        </p:nvSpPr>
        <p:spPr>
          <a:xfrm>
            <a:off x="3419872" y="3606283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Processador</a:t>
            </a:r>
            <a:endParaRPr lang="pt-PT" dirty="0"/>
          </a:p>
        </p:txBody>
      </p:sp>
      <p:sp>
        <p:nvSpPr>
          <p:cNvPr id="39" name="CaixaDeTexto 38"/>
          <p:cNvSpPr txBox="1"/>
          <p:nvPr/>
        </p:nvSpPr>
        <p:spPr>
          <a:xfrm>
            <a:off x="747579" y="2245514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Memória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4591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Os principais elementos do computador </a:t>
            </a:r>
          </a:p>
        </p:txBody>
      </p:sp>
      <p:sp>
        <p:nvSpPr>
          <p:cNvPr id="4" name="Rectângulo 3"/>
          <p:cNvSpPr/>
          <p:nvPr/>
        </p:nvSpPr>
        <p:spPr>
          <a:xfrm>
            <a:off x="990490" y="2033409"/>
            <a:ext cx="784887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dirty="0" smtClean="0">
                <a:solidFill>
                  <a:srgbClr val="FF0000"/>
                </a:solidFill>
              </a:rPr>
              <a:t>O </a:t>
            </a:r>
            <a:r>
              <a:rPr lang="pt-PT" b="1" u="sng" dirty="0">
                <a:solidFill>
                  <a:srgbClr val="FF0000"/>
                </a:solidFill>
              </a:rPr>
              <a:t>processador</a:t>
            </a:r>
            <a:r>
              <a:rPr lang="pt-PT" b="1" dirty="0">
                <a:solidFill>
                  <a:srgbClr val="FF0000"/>
                </a:solidFill>
              </a:rPr>
              <a:t> </a:t>
            </a:r>
            <a:r>
              <a:rPr lang="pt-PT" dirty="0">
                <a:solidFill>
                  <a:srgbClr val="FF0000"/>
                </a:solidFill>
              </a:rPr>
              <a:t>(ou microprocessador) é responsável pelo tratamento </a:t>
            </a:r>
            <a:r>
              <a:rPr lang="pt-PT" dirty="0" smtClean="0">
                <a:solidFill>
                  <a:srgbClr val="FF0000"/>
                </a:solidFill>
              </a:rPr>
              <a:t>de informações </a:t>
            </a:r>
            <a:r>
              <a:rPr lang="pt-PT" dirty="0">
                <a:solidFill>
                  <a:srgbClr val="FF0000"/>
                </a:solidFill>
              </a:rPr>
              <a:t>armazenadas </a:t>
            </a:r>
            <a:r>
              <a:rPr lang="pt-PT" dirty="0" smtClean="0">
                <a:solidFill>
                  <a:srgbClr val="FF0000"/>
                </a:solidFill>
              </a:rPr>
              <a:t>na memória </a:t>
            </a:r>
            <a:r>
              <a:rPr lang="pt-PT" dirty="0">
                <a:solidFill>
                  <a:srgbClr val="FF0000"/>
                </a:solidFill>
              </a:rPr>
              <a:t>(programas em código </a:t>
            </a:r>
            <a:r>
              <a:rPr lang="pt-PT" dirty="0" smtClean="0">
                <a:solidFill>
                  <a:srgbClr val="FF0000"/>
                </a:solidFill>
              </a:rPr>
              <a:t>máquina </a:t>
            </a:r>
            <a:r>
              <a:rPr lang="pt-PT" dirty="0">
                <a:solidFill>
                  <a:srgbClr val="FF0000"/>
                </a:solidFill>
              </a:rPr>
              <a:t>e </a:t>
            </a:r>
            <a:r>
              <a:rPr lang="pt-PT" dirty="0" smtClean="0">
                <a:solidFill>
                  <a:srgbClr val="FF0000"/>
                </a:solidFill>
              </a:rPr>
              <a:t>dados).</a:t>
            </a:r>
          </a:p>
          <a:p>
            <a:pPr algn="just"/>
            <a:endParaRPr lang="pt-PT" dirty="0"/>
          </a:p>
          <a:p>
            <a:pPr algn="just"/>
            <a:r>
              <a:rPr lang="pt-PT" dirty="0" smtClean="0"/>
              <a:t>A </a:t>
            </a:r>
            <a:r>
              <a:rPr lang="pt-PT" b="1" u="sng" dirty="0"/>
              <a:t>memória</a:t>
            </a:r>
            <a:r>
              <a:rPr lang="pt-PT" b="1" dirty="0"/>
              <a:t> </a:t>
            </a:r>
            <a:r>
              <a:rPr lang="pt-PT" dirty="0"/>
              <a:t>é responsável </a:t>
            </a:r>
            <a:r>
              <a:rPr lang="pt-PT" dirty="0" smtClean="0"/>
              <a:t>pelo armazenamento dos </a:t>
            </a:r>
            <a:r>
              <a:rPr lang="pt-PT" dirty="0"/>
              <a:t>programas e dos dados.</a:t>
            </a:r>
          </a:p>
          <a:p>
            <a:pPr algn="just"/>
            <a:endParaRPr lang="pt-PT" b="1" dirty="0" smtClean="0"/>
          </a:p>
          <a:p>
            <a:pPr algn="just"/>
            <a:r>
              <a:rPr lang="pt-PT" b="1" dirty="0" smtClean="0"/>
              <a:t>Periféricos</a:t>
            </a:r>
            <a:r>
              <a:rPr lang="pt-PT" dirty="0"/>
              <a:t>, que são os dispositivos responsáveis pelas entradas e saídas </a:t>
            </a:r>
            <a:r>
              <a:rPr lang="pt-PT" dirty="0" smtClean="0"/>
              <a:t>de dados </a:t>
            </a:r>
            <a:r>
              <a:rPr lang="pt-PT" dirty="0"/>
              <a:t>do computador, ou seja, pelas interações entre o computador e o </a:t>
            </a:r>
            <a:r>
              <a:rPr lang="pt-PT" dirty="0" smtClean="0"/>
              <a:t>utilizador. </a:t>
            </a:r>
            <a:r>
              <a:rPr lang="pt-PT" dirty="0"/>
              <a:t>Exemplos de periféricos são o monitor, </a:t>
            </a:r>
            <a:r>
              <a:rPr lang="pt-PT" dirty="0" smtClean="0"/>
              <a:t>teclado, </a:t>
            </a:r>
            <a:r>
              <a:rPr lang="pt-PT" i="1" dirty="0" smtClean="0"/>
              <a:t>rato</a:t>
            </a:r>
            <a:r>
              <a:rPr lang="pt-PT" dirty="0" smtClean="0"/>
              <a:t>, </a:t>
            </a:r>
            <a:r>
              <a:rPr lang="pt-PT" dirty="0"/>
              <a:t>impressoras</a:t>
            </a:r>
            <a:r>
              <a:rPr lang="pt-PT" dirty="0" smtClean="0"/>
              <a:t>, etc</a:t>
            </a:r>
            <a:r>
              <a:rPr lang="pt-PT" dirty="0"/>
              <a:t>.</a:t>
            </a:r>
          </a:p>
          <a:p>
            <a:pPr algn="just"/>
            <a:endParaRPr lang="pt-PT" b="1" dirty="0" smtClean="0"/>
          </a:p>
          <a:p>
            <a:pPr algn="just"/>
            <a:r>
              <a:rPr lang="pt-PT" b="1" dirty="0" smtClean="0"/>
              <a:t>Barramento</a:t>
            </a:r>
            <a:r>
              <a:rPr lang="pt-PT" dirty="0"/>
              <a:t>, que liga todos estes componentes e é uma via de comunicação </a:t>
            </a:r>
            <a:r>
              <a:rPr lang="pt-PT" dirty="0" smtClean="0"/>
              <a:t>de alto </a:t>
            </a:r>
            <a:r>
              <a:rPr lang="pt-PT" dirty="0"/>
              <a:t>desempenho por onde circulam os dados tratados pelo computador.</a:t>
            </a:r>
          </a:p>
        </p:txBody>
      </p:sp>
      <p:pic>
        <p:nvPicPr>
          <p:cNvPr id="7" name="Picture 4" descr="https://encrypted-tbn0.gstatic.com/images?q=tbn:ANd9GcSoPfZZGfv9Ogv6xdWupE7Cmodjezawg8bMZumfTrk6VNZc923JK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81" y="2033409"/>
            <a:ext cx="678956" cy="678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59652">
            <a:off x="214547" y="3303757"/>
            <a:ext cx="741116" cy="161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01" y="4315352"/>
            <a:ext cx="672083" cy="533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82775">
            <a:off x="-111928" y="5657184"/>
            <a:ext cx="1251939" cy="296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898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Processador. O que faz.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dirty="0"/>
              <a:t>É</a:t>
            </a:r>
            <a:r>
              <a:rPr lang="pt-PT" dirty="0" smtClean="0"/>
              <a:t> </a:t>
            </a:r>
            <a:r>
              <a:rPr lang="pt-PT" dirty="0"/>
              <a:t>um circuito integrado (ou chip</a:t>
            </a:r>
            <a:r>
              <a:rPr lang="pt-PT" dirty="0" smtClean="0"/>
              <a:t>), que </a:t>
            </a:r>
            <a:r>
              <a:rPr lang="pt-PT" dirty="0"/>
              <a:t>é considerado o "cérebro" do </a:t>
            </a:r>
            <a:r>
              <a:rPr lang="pt-PT" dirty="0" smtClean="0"/>
              <a:t>computador. É </a:t>
            </a:r>
            <a:r>
              <a:rPr lang="pt-PT" dirty="0"/>
              <a:t>ele que </a:t>
            </a:r>
            <a:r>
              <a:rPr lang="pt-PT" b="1" u="sng" dirty="0"/>
              <a:t>executa </a:t>
            </a:r>
            <a:r>
              <a:rPr lang="pt-PT" b="1" u="sng" dirty="0" smtClean="0"/>
              <a:t>os programas</a:t>
            </a:r>
            <a:r>
              <a:rPr lang="pt-PT" b="1" u="sng" dirty="0"/>
              <a:t>, faz os cálculos e toma as decisões</a:t>
            </a:r>
            <a:r>
              <a:rPr lang="pt-PT" dirty="0"/>
              <a:t>, de acordo com as </a:t>
            </a:r>
            <a:r>
              <a:rPr lang="pt-PT" dirty="0" smtClean="0"/>
              <a:t>instruções armazenadas </a:t>
            </a:r>
            <a:r>
              <a:rPr lang="pt-PT" dirty="0"/>
              <a:t>na memória</a:t>
            </a:r>
            <a:r>
              <a:rPr lang="pt-PT" dirty="0" smtClean="0"/>
              <a:t>.</a:t>
            </a:r>
          </a:p>
          <a:p>
            <a:pPr marL="0" indent="0" algn="just">
              <a:buNone/>
            </a:pPr>
            <a:endParaRPr lang="pt-PT" dirty="0"/>
          </a:p>
          <a:p>
            <a:pPr algn="just"/>
            <a:r>
              <a:rPr lang="pt-PT" dirty="0"/>
              <a:t>a) </a:t>
            </a:r>
            <a:r>
              <a:rPr lang="pt-PT" b="1" u="sng" dirty="0" smtClean="0"/>
              <a:t>Procura e </a:t>
            </a:r>
            <a:r>
              <a:rPr lang="pt-PT" b="1" u="sng" dirty="0"/>
              <a:t>executa as instruções existentes na memória.</a:t>
            </a:r>
            <a:r>
              <a:rPr lang="pt-PT" dirty="0"/>
              <a:t> Os programas e </a:t>
            </a:r>
            <a:r>
              <a:rPr lang="pt-PT" dirty="0" smtClean="0"/>
              <a:t>os dados </a:t>
            </a:r>
            <a:r>
              <a:rPr lang="pt-PT" dirty="0"/>
              <a:t>que ficam gravados no </a:t>
            </a:r>
            <a:r>
              <a:rPr lang="pt-PT" dirty="0" smtClean="0"/>
              <a:t>disco, são transferidos </a:t>
            </a:r>
            <a:r>
              <a:rPr lang="pt-PT" dirty="0"/>
              <a:t>para a memória. Uma vez </a:t>
            </a:r>
            <a:r>
              <a:rPr lang="pt-PT" dirty="0" smtClean="0"/>
              <a:t>na </a:t>
            </a:r>
            <a:r>
              <a:rPr lang="pt-PT" dirty="0"/>
              <a:t>memória, </a:t>
            </a:r>
            <a:r>
              <a:rPr lang="pt-PT" dirty="0" smtClean="0"/>
              <a:t>o </a:t>
            </a:r>
            <a:r>
              <a:rPr lang="pt-PT" dirty="0"/>
              <a:t>CPU </a:t>
            </a:r>
            <a:r>
              <a:rPr lang="pt-PT" dirty="0" smtClean="0"/>
              <a:t>pode executar </a:t>
            </a:r>
            <a:r>
              <a:rPr lang="pt-PT" dirty="0"/>
              <a:t>os programas e processar os dados</a:t>
            </a:r>
            <a:r>
              <a:rPr lang="pt-PT" dirty="0" smtClean="0"/>
              <a:t>. </a:t>
            </a:r>
          </a:p>
          <a:p>
            <a:pPr marL="0" indent="0" algn="just">
              <a:buNone/>
            </a:pPr>
            <a:endParaRPr lang="pt-PT" dirty="0"/>
          </a:p>
          <a:p>
            <a:pPr algn="just"/>
            <a:r>
              <a:rPr lang="pt-PT" dirty="0" smtClean="0"/>
              <a:t>b</a:t>
            </a:r>
            <a:r>
              <a:rPr lang="pt-PT" dirty="0"/>
              <a:t>) Comanda todos os outros chips do computador</a:t>
            </a:r>
            <a:r>
              <a:rPr lang="pt-PT" dirty="0" smtClean="0"/>
              <a:t>.</a:t>
            </a:r>
            <a:endParaRPr lang="pt-PT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404664"/>
            <a:ext cx="1213991" cy="1217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356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Composição do CPU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O </a:t>
            </a:r>
            <a:r>
              <a:rPr lang="pt-PT" dirty="0"/>
              <a:t>CPU é composta basicamente de três elementos: </a:t>
            </a:r>
            <a:endParaRPr lang="pt-PT" dirty="0" smtClean="0"/>
          </a:p>
          <a:p>
            <a:r>
              <a:rPr lang="pt-PT" dirty="0" smtClean="0"/>
              <a:t>Unidade </a:t>
            </a:r>
            <a:r>
              <a:rPr lang="pt-PT" dirty="0"/>
              <a:t>de </a:t>
            </a:r>
            <a:r>
              <a:rPr lang="pt-PT" dirty="0" smtClean="0"/>
              <a:t>controlo (UC)</a:t>
            </a:r>
          </a:p>
          <a:p>
            <a:r>
              <a:rPr lang="pt-PT" dirty="0" smtClean="0"/>
              <a:t>Unidade </a:t>
            </a:r>
            <a:r>
              <a:rPr lang="pt-PT" dirty="0"/>
              <a:t>lógica e aritmética </a:t>
            </a:r>
            <a:r>
              <a:rPr lang="pt-PT" dirty="0" smtClean="0"/>
              <a:t>(ULA)</a:t>
            </a:r>
          </a:p>
          <a:p>
            <a:r>
              <a:rPr lang="pt-PT" dirty="0" smtClean="0"/>
              <a:t>Registos.</a:t>
            </a:r>
            <a:endParaRPr lang="pt-P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1072" y="2852936"/>
            <a:ext cx="3869928" cy="3587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001" y="404664"/>
            <a:ext cx="1285999" cy="1289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696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Unidade de Controlo 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dirty="0"/>
              <a:t>A Unidade de </a:t>
            </a:r>
            <a:r>
              <a:rPr lang="pt-PT" dirty="0" smtClean="0"/>
              <a:t>Controlo assume o </a:t>
            </a:r>
            <a:r>
              <a:rPr lang="pt-PT" u="sng" dirty="0" smtClean="0"/>
              <a:t>controlo de todas as tarefas/ações</a:t>
            </a:r>
            <a:r>
              <a:rPr lang="pt-PT" dirty="0" smtClean="0"/>
              <a:t> </a:t>
            </a:r>
            <a:r>
              <a:rPr lang="pt-PT" dirty="0"/>
              <a:t>a </a:t>
            </a:r>
            <a:r>
              <a:rPr lang="pt-PT" dirty="0" smtClean="0"/>
              <a:t>serem realizadas </a:t>
            </a:r>
            <a:r>
              <a:rPr lang="pt-PT" dirty="0"/>
              <a:t>pelo computador, comandando todos os </a:t>
            </a:r>
            <a:r>
              <a:rPr lang="pt-PT" dirty="0" smtClean="0"/>
              <a:t>outros componentes da sua arquitetura</a:t>
            </a:r>
            <a:r>
              <a:rPr lang="pt-PT" dirty="0"/>
              <a:t>. </a:t>
            </a:r>
            <a:endParaRPr lang="pt-PT" dirty="0" smtClean="0"/>
          </a:p>
          <a:p>
            <a:pPr marL="0" indent="0" algn="just">
              <a:buNone/>
            </a:pPr>
            <a:endParaRPr lang="pt-PT" dirty="0" smtClean="0"/>
          </a:p>
          <a:p>
            <a:pPr algn="just"/>
            <a:r>
              <a:rPr lang="pt-PT" dirty="0" smtClean="0"/>
              <a:t>Garante a </a:t>
            </a:r>
            <a:r>
              <a:rPr lang="pt-PT" u="sng" dirty="0"/>
              <a:t>correta execução dos programas e </a:t>
            </a:r>
            <a:r>
              <a:rPr lang="pt-PT" u="sng" dirty="0" smtClean="0"/>
              <a:t>a utilização correta </a:t>
            </a:r>
            <a:r>
              <a:rPr lang="pt-PT" u="sng" dirty="0"/>
              <a:t>dos </a:t>
            </a:r>
            <a:r>
              <a:rPr lang="pt-PT" u="sng" dirty="0" smtClean="0"/>
              <a:t>dados. </a:t>
            </a:r>
          </a:p>
          <a:p>
            <a:pPr marL="0" indent="0" algn="just">
              <a:buNone/>
            </a:pPr>
            <a:endParaRPr lang="pt-PT" dirty="0" smtClean="0"/>
          </a:p>
          <a:p>
            <a:pPr algn="just"/>
            <a:r>
              <a:rPr lang="pt-PT" u="sng" dirty="0" smtClean="0"/>
              <a:t>Gerência </a:t>
            </a:r>
            <a:r>
              <a:rPr lang="pt-PT" u="sng" dirty="0"/>
              <a:t>todos os eventos associados </a:t>
            </a:r>
            <a:r>
              <a:rPr lang="pt-PT" u="sng" dirty="0" smtClean="0"/>
              <a:t>ao processamento.</a:t>
            </a:r>
            <a:endParaRPr lang="pt-PT" u="sng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237" y="476672"/>
            <a:ext cx="1586764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316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Unidade Lógica e Aritmética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PT" dirty="0" smtClean="0"/>
              <a:t>Assume todas as </a:t>
            </a:r>
            <a:r>
              <a:rPr lang="pt-PT" u="sng" dirty="0"/>
              <a:t>tarefas relacionadas </a:t>
            </a:r>
            <a:r>
              <a:rPr lang="pt-PT" u="sng" dirty="0" smtClean="0"/>
              <a:t>com as operações </a:t>
            </a:r>
            <a:r>
              <a:rPr lang="pt-PT" u="sng" dirty="0"/>
              <a:t>lógicas (ou, e, negação, etc.) </a:t>
            </a:r>
            <a:r>
              <a:rPr lang="pt-PT" dirty="0"/>
              <a:t>e </a:t>
            </a:r>
            <a:r>
              <a:rPr lang="pt-PT" u="sng" dirty="0" smtClean="0"/>
              <a:t>aritméticas</a:t>
            </a:r>
            <a:r>
              <a:rPr lang="pt-PT" dirty="0" smtClean="0"/>
              <a:t> (</a:t>
            </a:r>
            <a:r>
              <a:rPr lang="pt-PT" dirty="0"/>
              <a:t>adições, subtrações, etc...) a serem </a:t>
            </a:r>
            <a:r>
              <a:rPr lang="pt-PT" dirty="0" smtClean="0"/>
              <a:t>realizadas </a:t>
            </a:r>
            <a:r>
              <a:rPr lang="pt-PT" dirty="0"/>
              <a:t>no contexto de uma tarefa</a:t>
            </a:r>
            <a:r>
              <a:rPr lang="pt-PT" dirty="0" smtClean="0"/>
              <a:t>.</a:t>
            </a:r>
          </a:p>
          <a:p>
            <a:pPr marL="0" indent="0" algn="just">
              <a:buNone/>
            </a:pPr>
            <a:endParaRPr lang="pt-PT" dirty="0" smtClean="0"/>
          </a:p>
          <a:p>
            <a:pPr algn="just"/>
            <a:r>
              <a:rPr lang="pt-PT" u="sng" dirty="0" smtClean="0"/>
              <a:t>Relógio interno </a:t>
            </a:r>
            <a:r>
              <a:rPr lang="pt-PT" dirty="0" smtClean="0"/>
              <a:t>- A velocidade </a:t>
            </a:r>
            <a:r>
              <a:rPr lang="pt-PT" dirty="0"/>
              <a:t>de cálculo está diretamente relacionada com a </a:t>
            </a:r>
            <a:r>
              <a:rPr lang="pt-PT" dirty="0" smtClean="0"/>
              <a:t>frequência </a:t>
            </a:r>
            <a:r>
              <a:rPr lang="pt-PT" dirty="0"/>
              <a:t>do </a:t>
            </a:r>
            <a:r>
              <a:rPr lang="pt-PT" dirty="0" smtClean="0"/>
              <a:t>relógio que </a:t>
            </a:r>
            <a:r>
              <a:rPr lang="pt-PT" dirty="0"/>
              <a:t>pilota o circuito da CPU como um todo</a:t>
            </a:r>
            <a:r>
              <a:rPr lang="pt-PT" dirty="0" smtClean="0"/>
              <a:t>.</a:t>
            </a:r>
          </a:p>
          <a:p>
            <a:pPr algn="just"/>
            <a:endParaRPr lang="pt-PT" dirty="0"/>
          </a:p>
          <a:p>
            <a:pPr algn="just"/>
            <a:r>
              <a:rPr lang="pt-PT" u="sng" dirty="0"/>
              <a:t>hertz </a:t>
            </a:r>
            <a:r>
              <a:rPr lang="pt-PT" u="sng" dirty="0" smtClean="0"/>
              <a:t>(Hz) </a:t>
            </a:r>
            <a:r>
              <a:rPr lang="pt-PT" dirty="0" smtClean="0"/>
              <a:t>- Outro </a:t>
            </a:r>
            <a:r>
              <a:rPr lang="pt-PT" dirty="0"/>
              <a:t>parâmetro importante associado ao desempenho do computador é </a:t>
            </a:r>
            <a:r>
              <a:rPr lang="pt-PT" dirty="0" smtClean="0"/>
              <a:t>a quantidade </a:t>
            </a:r>
            <a:r>
              <a:rPr lang="pt-PT" dirty="0"/>
              <a:t>de operações que ela </a:t>
            </a:r>
            <a:r>
              <a:rPr lang="pt-PT" dirty="0" smtClean="0"/>
              <a:t>suporta por segundo.</a:t>
            </a:r>
          </a:p>
          <a:p>
            <a:pPr algn="just"/>
            <a:endParaRPr lang="pt-PT" dirty="0" smtClean="0"/>
          </a:p>
          <a:p>
            <a:pPr marL="0" indent="0" algn="just">
              <a:buNone/>
            </a:pPr>
            <a:r>
              <a:rPr lang="pt-PT" sz="1900" dirty="0"/>
              <a:t>Frequência </a:t>
            </a:r>
            <a:r>
              <a:rPr lang="pt-PT" sz="1900" dirty="0" smtClean="0"/>
              <a:t>é </a:t>
            </a:r>
            <a:r>
              <a:rPr lang="pt-PT" sz="1900" dirty="0"/>
              <a:t>um termo empregue na Física para indicar a repetição de qualquer fenômeno em </a:t>
            </a:r>
            <a:r>
              <a:rPr lang="pt-PT" sz="1900" dirty="0" smtClean="0"/>
              <a:t>num período </a:t>
            </a:r>
            <a:r>
              <a:rPr lang="pt-PT" sz="1900" dirty="0"/>
              <a:t>de </a:t>
            </a:r>
            <a:r>
              <a:rPr lang="pt-PT" sz="1900" dirty="0" smtClean="0"/>
              <a:t>tempo (frequência </a:t>
            </a:r>
            <a:r>
              <a:rPr lang="pt-PT" sz="1900" dirty="0"/>
              <a:t>é o número de </a:t>
            </a:r>
            <a:r>
              <a:rPr lang="pt-PT" sz="1900" dirty="0" smtClean="0"/>
              <a:t>oscilações por segundo</a:t>
            </a:r>
            <a:r>
              <a:rPr lang="pt-PT" sz="1900" dirty="0"/>
              <a:t>). A unidade de medida da frequência é o hertz (Hz</a:t>
            </a:r>
            <a:r>
              <a:rPr lang="pt-PT" sz="1900" dirty="0" smtClean="0"/>
              <a:t>). 1 </a:t>
            </a:r>
            <a:r>
              <a:rPr lang="pt-PT" sz="1900" dirty="0"/>
              <a:t>Hz corresponde a um evento que que ocorre uma vez por segundo.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55656"/>
            <a:ext cx="1533625" cy="772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594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Registos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PT" dirty="0"/>
              <a:t>Registos: </a:t>
            </a:r>
            <a:r>
              <a:rPr lang="pt-PT" u="sng" dirty="0" smtClean="0"/>
              <a:t>Os </a:t>
            </a:r>
            <a:r>
              <a:rPr lang="pt-PT" u="sng" dirty="0"/>
              <a:t>registos são memórias internas da CPU.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r>
              <a:rPr lang="pt-PT" b="1" u="sng" dirty="0" smtClean="0"/>
              <a:t>3 </a:t>
            </a:r>
            <a:r>
              <a:rPr lang="pt-PT" b="1" u="sng" dirty="0"/>
              <a:t>tipos de registos:</a:t>
            </a:r>
          </a:p>
          <a:p>
            <a:pPr marL="0" indent="0" algn="just">
              <a:buNone/>
            </a:pPr>
            <a:r>
              <a:rPr lang="pt-PT" dirty="0"/>
              <a:t>• </a:t>
            </a:r>
            <a:r>
              <a:rPr lang="pt-PT" b="1" u="sng" dirty="0" smtClean="0"/>
              <a:t>Registo </a:t>
            </a:r>
            <a:r>
              <a:rPr lang="pt-PT" b="1" u="sng" dirty="0"/>
              <a:t>de endereçamento </a:t>
            </a:r>
            <a:r>
              <a:rPr lang="pt-PT" dirty="0" smtClean="0"/>
              <a:t>(</a:t>
            </a:r>
            <a:r>
              <a:rPr lang="pt-PT" dirty="0" err="1" smtClean="0"/>
              <a:t>Program</a:t>
            </a:r>
            <a:r>
              <a:rPr lang="pt-PT" dirty="0" smtClean="0"/>
              <a:t> </a:t>
            </a:r>
            <a:r>
              <a:rPr lang="pt-PT" dirty="0"/>
              <a:t>Counter (PC</a:t>
            </a:r>
            <a:r>
              <a:rPr lang="pt-PT" dirty="0" smtClean="0"/>
              <a:t>)): </a:t>
            </a:r>
            <a:r>
              <a:rPr lang="pt-PT" dirty="0"/>
              <a:t>serve para </a:t>
            </a:r>
            <a:r>
              <a:rPr lang="pt-PT" u="sng" dirty="0"/>
              <a:t>guardar o endereço </a:t>
            </a:r>
            <a:r>
              <a:rPr lang="pt-PT" b="1" u="sng" dirty="0"/>
              <a:t>da </a:t>
            </a:r>
            <a:r>
              <a:rPr lang="pt-PT" b="1" u="sng" dirty="0" smtClean="0"/>
              <a:t>próxima </a:t>
            </a:r>
            <a:r>
              <a:rPr lang="pt-PT" b="1" u="sng" dirty="0"/>
              <a:t>instrução a ser executada</a:t>
            </a:r>
            <a:r>
              <a:rPr lang="pt-PT" dirty="0"/>
              <a:t> dum dado programa </a:t>
            </a:r>
            <a:r>
              <a:rPr lang="pt-PT" dirty="0" smtClean="0"/>
              <a:t> executável </a:t>
            </a:r>
            <a:r>
              <a:rPr lang="pt-PT" dirty="0"/>
              <a:t>que reside em memória</a:t>
            </a:r>
            <a:r>
              <a:rPr lang="pt-PT" dirty="0" smtClean="0"/>
              <a:t>.</a:t>
            </a:r>
            <a:endParaRPr lang="pt-PT" b="1" u="sng" dirty="0" smtClean="0"/>
          </a:p>
          <a:p>
            <a:pPr marL="0" indent="0" algn="just">
              <a:buNone/>
            </a:pPr>
            <a:endParaRPr lang="pt-PT" b="1" u="sng" dirty="0"/>
          </a:p>
          <a:p>
            <a:pPr marL="0" indent="0" algn="just">
              <a:buNone/>
            </a:pPr>
            <a:r>
              <a:rPr lang="pt-PT" dirty="0"/>
              <a:t>• </a:t>
            </a:r>
            <a:r>
              <a:rPr lang="pt-PT" b="1" u="sng" dirty="0"/>
              <a:t>Registos Gerais</a:t>
            </a:r>
            <a:r>
              <a:rPr lang="pt-PT" dirty="0"/>
              <a:t>. Alguns destes registos servem </a:t>
            </a:r>
            <a:r>
              <a:rPr lang="pt-PT" dirty="0" smtClean="0"/>
              <a:t>para guardar </a:t>
            </a:r>
            <a:r>
              <a:rPr lang="pt-PT" dirty="0"/>
              <a:t>a </a:t>
            </a:r>
            <a:r>
              <a:rPr lang="pt-PT" b="1" u="sng" dirty="0"/>
              <a:t>instrução corrente </a:t>
            </a:r>
            <a:r>
              <a:rPr lang="pt-PT" dirty="0"/>
              <a:t>dum dado programa. Servem </a:t>
            </a:r>
            <a:r>
              <a:rPr lang="pt-PT" dirty="0" smtClean="0"/>
              <a:t> também </a:t>
            </a:r>
            <a:r>
              <a:rPr lang="pt-PT" dirty="0"/>
              <a:t>para guardar dados durante a execução </a:t>
            </a:r>
            <a:r>
              <a:rPr lang="pt-PT" dirty="0" smtClean="0"/>
              <a:t>de uma  instrução </a:t>
            </a:r>
            <a:r>
              <a:rPr lang="pt-PT" dirty="0"/>
              <a:t>ou </a:t>
            </a:r>
            <a:r>
              <a:rPr lang="pt-PT" dirty="0" smtClean="0"/>
              <a:t>um </a:t>
            </a:r>
            <a:r>
              <a:rPr lang="pt-PT" dirty="0"/>
              <a:t>programa</a:t>
            </a:r>
            <a:r>
              <a:rPr lang="pt-PT" dirty="0" smtClean="0"/>
              <a:t>.</a:t>
            </a:r>
          </a:p>
          <a:p>
            <a:pPr marL="0" indent="0" algn="just">
              <a:buNone/>
            </a:pPr>
            <a:r>
              <a:rPr lang="pt-PT" dirty="0" smtClean="0"/>
              <a:t> </a:t>
            </a:r>
            <a:endParaRPr lang="pt-PT" dirty="0"/>
          </a:p>
          <a:p>
            <a:pPr marL="0" indent="0" algn="just">
              <a:buNone/>
            </a:pPr>
            <a:r>
              <a:rPr lang="pt-PT" dirty="0"/>
              <a:t>• </a:t>
            </a:r>
            <a:r>
              <a:rPr lang="pt-PT" b="1" u="sng" dirty="0"/>
              <a:t>Registo de Estado</a:t>
            </a:r>
            <a:r>
              <a:rPr lang="pt-PT" dirty="0"/>
              <a:t>. Serve para </a:t>
            </a:r>
            <a:r>
              <a:rPr lang="pt-PT" b="1" u="sng" dirty="0"/>
              <a:t>guardar o estado </a:t>
            </a:r>
            <a:r>
              <a:rPr lang="pt-PT" b="1" u="sng" dirty="0" smtClean="0"/>
              <a:t>de execução de um </a:t>
            </a:r>
            <a:r>
              <a:rPr lang="pt-PT" b="1" u="sng" dirty="0"/>
              <a:t>programa/processo</a:t>
            </a:r>
            <a:r>
              <a:rPr lang="pt-PT" dirty="0"/>
              <a:t> quando lhe é retirado o </a:t>
            </a:r>
            <a:r>
              <a:rPr lang="pt-PT" dirty="0" smtClean="0"/>
              <a:t> direito </a:t>
            </a:r>
            <a:r>
              <a:rPr lang="pt-PT" dirty="0"/>
              <a:t>de usar a CPU por parte do sistema operativo. Assim, </a:t>
            </a:r>
            <a:r>
              <a:rPr lang="pt-PT" dirty="0" smtClean="0"/>
              <a:t> quando </a:t>
            </a:r>
            <a:r>
              <a:rPr lang="pt-PT" dirty="0"/>
              <a:t>lhe é atribuído novamente o direito de usar a CPU, </a:t>
            </a:r>
            <a:r>
              <a:rPr lang="pt-PT" dirty="0" smtClean="0"/>
              <a:t> o </a:t>
            </a:r>
            <a:r>
              <a:rPr lang="pt-PT" dirty="0"/>
              <a:t>programa voltar a correr no ponto (ou estado) em que se </a:t>
            </a:r>
            <a:r>
              <a:rPr lang="pt-PT" dirty="0" smtClean="0"/>
              <a:t> encontrava </a:t>
            </a:r>
            <a:r>
              <a:rPr lang="pt-PT" dirty="0"/>
              <a:t>previamente.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5331" y="404664"/>
            <a:ext cx="1930400" cy="101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83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Clock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PT" dirty="0" err="1" smtClean="0"/>
              <a:t>Clock</a:t>
            </a:r>
            <a:r>
              <a:rPr lang="pt-PT" dirty="0" smtClean="0"/>
              <a:t> </a:t>
            </a:r>
            <a:r>
              <a:rPr lang="pt-PT" dirty="0"/>
              <a:t>é um circuito oscilador que tem a função de sincronizar e ditar a medida </a:t>
            </a:r>
            <a:r>
              <a:rPr lang="pt-PT" dirty="0" smtClean="0"/>
              <a:t>de velocidade </a:t>
            </a:r>
            <a:r>
              <a:rPr lang="pt-PT" dirty="0"/>
              <a:t>de transferência de dados no computador, por exemplo, entre o </a:t>
            </a:r>
            <a:r>
              <a:rPr lang="pt-PT" dirty="0" smtClean="0"/>
              <a:t>processador e </a:t>
            </a:r>
            <a:r>
              <a:rPr lang="pt-PT" dirty="0"/>
              <a:t>a memória principal. </a:t>
            </a:r>
            <a:r>
              <a:rPr lang="pt-PT" b="1" dirty="0"/>
              <a:t>Esta </a:t>
            </a:r>
            <a:r>
              <a:rPr lang="pt-PT" b="1" dirty="0" smtClean="0"/>
              <a:t>frequência </a:t>
            </a:r>
            <a:r>
              <a:rPr lang="pt-PT" b="1" dirty="0"/>
              <a:t>é medida em ciclos por segundo, ou </a:t>
            </a:r>
            <a:r>
              <a:rPr lang="pt-PT" b="1" dirty="0" smtClean="0"/>
              <a:t>Hertz.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r>
              <a:rPr lang="pt-PT" b="1" dirty="0" err="1" smtClean="0"/>
              <a:t>Clock</a:t>
            </a:r>
            <a:r>
              <a:rPr lang="pt-PT" b="1" dirty="0" smtClean="0"/>
              <a:t> interno </a:t>
            </a:r>
            <a:r>
              <a:rPr lang="pt-PT" dirty="0" smtClean="0"/>
              <a:t>- Existe </a:t>
            </a:r>
            <a:r>
              <a:rPr lang="pt-PT" dirty="0"/>
              <a:t>a </a:t>
            </a:r>
            <a:r>
              <a:rPr lang="pt-PT" dirty="0" smtClean="0"/>
              <a:t>frequência </a:t>
            </a:r>
            <a:r>
              <a:rPr lang="pt-PT" dirty="0"/>
              <a:t>própria do processador, </a:t>
            </a:r>
            <a:r>
              <a:rPr lang="pt-PT" dirty="0" smtClean="0"/>
              <a:t>que comanda  as operações internas.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r>
              <a:rPr lang="pt-PT" b="1" dirty="0" err="1" smtClean="0"/>
              <a:t>Clock</a:t>
            </a:r>
            <a:r>
              <a:rPr lang="pt-PT" b="1" dirty="0" smtClean="0"/>
              <a:t> externo </a:t>
            </a:r>
            <a:r>
              <a:rPr lang="pt-PT" dirty="0" smtClean="0"/>
              <a:t>(</a:t>
            </a:r>
            <a:r>
              <a:rPr lang="pt-PT" dirty="0" err="1" smtClean="0"/>
              <a:t>Board</a:t>
            </a:r>
            <a:r>
              <a:rPr lang="pt-PT" dirty="0" smtClean="0"/>
              <a:t>) - frequência </a:t>
            </a:r>
            <a:r>
              <a:rPr lang="pt-PT" dirty="0"/>
              <a:t>do computador </a:t>
            </a:r>
            <a:r>
              <a:rPr lang="pt-PT" dirty="0" smtClean="0"/>
              <a:t>controla os ciclos </a:t>
            </a:r>
            <a:r>
              <a:rPr lang="pt-PT" dirty="0"/>
              <a:t>CPU-Memória principal.</a:t>
            </a:r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47270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e">
  <a:themeElements>
    <a:clrScheme name="Claridade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á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2417</TotalTime>
  <Words>671</Words>
  <Application>Microsoft Office PowerPoint</Application>
  <PresentationFormat>Apresentação no Ecrã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0" baseType="lpstr">
      <vt:lpstr>Claridade</vt:lpstr>
      <vt:lpstr>Componentes básicos de um computador</vt:lpstr>
      <vt:lpstr>Esquema básico</vt:lpstr>
      <vt:lpstr>Os principais elementos do computador </vt:lpstr>
      <vt:lpstr>Processador. O que faz.</vt:lpstr>
      <vt:lpstr>Composição do CPU</vt:lpstr>
      <vt:lpstr>Unidade de Controlo </vt:lpstr>
      <vt:lpstr>Unidade Lógica e Aritmética</vt:lpstr>
      <vt:lpstr>Registos</vt:lpstr>
      <vt:lpstr>Clock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Componentes básicos de um computador</dc:title>
  <dc:creator>user</dc:creator>
  <cp:lastModifiedBy>user</cp:lastModifiedBy>
  <cp:revision>40</cp:revision>
  <dcterms:created xsi:type="dcterms:W3CDTF">2014-10-07T17:22:37Z</dcterms:created>
  <dcterms:modified xsi:type="dcterms:W3CDTF">2014-10-13T15:10:50Z</dcterms:modified>
</cp:coreProperties>
</file>