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17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161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001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960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578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00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46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2722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937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342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678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71D2C-CC40-479B-934A-C1010A809DA7}" type="datetimeFigureOut">
              <a:rPr lang="pt-PT" smtClean="0"/>
              <a:t>10-09-2017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FBF00-F032-4450-9AC0-1A3ADB809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609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Ensino da informática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Funcionamento das </a:t>
            </a:r>
            <a:r>
              <a:rPr lang="pt-PT" dirty="0" smtClean="0"/>
              <a:t>aulas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71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224203" y="214352"/>
            <a:ext cx="5456263" cy="5156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tângulo arredondado 3"/>
          <p:cNvSpPr/>
          <p:nvPr/>
        </p:nvSpPr>
        <p:spPr>
          <a:xfrm>
            <a:off x="5435600" y="5143499"/>
            <a:ext cx="4953000" cy="16616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76" y="-39688"/>
            <a:ext cx="10515600" cy="871191"/>
          </a:xfrm>
        </p:spPr>
        <p:txBody>
          <a:bodyPr/>
          <a:lstStyle/>
          <a:p>
            <a:r>
              <a:rPr lang="pt-PT" dirty="0" smtClean="0"/>
              <a:t>Universo da informática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63432" y="5814794"/>
            <a:ext cx="1185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Algoritmia</a:t>
            </a:r>
            <a:endParaRPr lang="pt-PT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5421961" y="5901462"/>
            <a:ext cx="102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Software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9284515" y="5992336"/>
            <a:ext cx="110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Hardware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6161489" y="6361668"/>
            <a:ext cx="1419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Programação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957564" y="6431706"/>
            <a:ext cx="737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lógica</a:t>
            </a:r>
            <a:endParaRPr lang="pt-PT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508688" y="5406637"/>
            <a:ext cx="172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Sistemas digitais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435600" y="5459788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Código binário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140803" y="1076309"/>
            <a:ext cx="74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Redes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414225" y="1384460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Internet</a:t>
            </a:r>
            <a:endParaRPr lang="pt-PT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8914355" y="1179768"/>
            <a:ext cx="766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pascal</a:t>
            </a:r>
            <a:endParaRPr lang="pt-PT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242022" y="1633566"/>
            <a:ext cx="1189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Assembley</a:t>
            </a:r>
            <a:endParaRPr lang="pt-PT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371149" y="1672448"/>
            <a:ext cx="54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C++</a:t>
            </a:r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7327609" y="2244823"/>
            <a:ext cx="93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Android</a:t>
            </a:r>
            <a:endParaRPr lang="pt-PT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334960" y="6247040"/>
            <a:ext cx="208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Micro controladores</a:t>
            </a:r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7583286" y="4387595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Multimédia</a:t>
            </a:r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934698" y="3497228"/>
            <a:ext cx="277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Programação de autómatos</a:t>
            </a:r>
            <a:endParaRPr lang="pt-PT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8990015" y="2377498"/>
            <a:ext cx="576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Java</a:t>
            </a:r>
            <a:endParaRPr lang="pt-PT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556505" y="6031027"/>
            <a:ext cx="2074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Sistemas Operativos</a:t>
            </a:r>
            <a:endParaRPr lang="pt-PT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8464679" y="274114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SQL</a:t>
            </a:r>
            <a:endParaRPr lang="pt-PT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8508688" y="2117113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PHP</a:t>
            </a:r>
            <a:endParaRPr lang="pt-PT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9733442" y="20971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HTML</a:t>
            </a:r>
            <a:endParaRPr lang="pt-PT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6131134" y="2466521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Linux</a:t>
            </a:r>
            <a:endParaRPr lang="pt-PT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5516452" y="1941828"/>
            <a:ext cx="106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Windows</a:t>
            </a:r>
            <a:endParaRPr lang="pt-PT" dirty="0"/>
          </a:p>
        </p:txBody>
      </p:sp>
      <p:sp>
        <p:nvSpPr>
          <p:cNvPr id="31" name="Retângulo 30"/>
          <p:cNvSpPr/>
          <p:nvPr/>
        </p:nvSpPr>
        <p:spPr>
          <a:xfrm>
            <a:off x="6027499" y="3070125"/>
            <a:ext cx="1386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E-Commerce</a:t>
            </a:r>
            <a:endParaRPr lang="pt-PT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9747928" y="3474773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3D</a:t>
            </a:r>
            <a:endParaRPr lang="pt-PT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9153855" y="3746816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Design</a:t>
            </a:r>
            <a:endParaRPr lang="pt-PT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7893587" y="5673956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Base de dados</a:t>
            </a:r>
            <a:endParaRPr lang="pt-PT" dirty="0"/>
          </a:p>
        </p:txBody>
      </p:sp>
      <p:sp>
        <p:nvSpPr>
          <p:cNvPr id="49" name="Retângulo 48"/>
          <p:cNvSpPr/>
          <p:nvPr/>
        </p:nvSpPr>
        <p:spPr>
          <a:xfrm>
            <a:off x="5630286" y="3918858"/>
            <a:ext cx="2192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Programador de Web</a:t>
            </a:r>
            <a:endParaRPr lang="pt-PT" dirty="0"/>
          </a:p>
        </p:txBody>
      </p:sp>
      <p:sp>
        <p:nvSpPr>
          <p:cNvPr id="50" name="Retângulo 49"/>
          <p:cNvSpPr/>
          <p:nvPr/>
        </p:nvSpPr>
        <p:spPr>
          <a:xfrm>
            <a:off x="8660784" y="3268404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/>
              <a:t>MySQL</a:t>
            </a:r>
            <a:endParaRPr lang="pt-PT" dirty="0"/>
          </a:p>
        </p:txBody>
      </p:sp>
      <p:sp>
        <p:nvSpPr>
          <p:cNvPr id="51" name="Retângulo 50"/>
          <p:cNvSpPr/>
          <p:nvPr/>
        </p:nvSpPr>
        <p:spPr>
          <a:xfrm>
            <a:off x="9640115" y="2746886"/>
            <a:ext cx="1091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/>
              <a:t>javaScript</a:t>
            </a:r>
            <a:endParaRPr lang="pt-PT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6628671" y="2721860"/>
            <a:ext cx="97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Firebase</a:t>
            </a:r>
            <a:endParaRPr lang="pt-PT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9561979" y="307941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Access</a:t>
            </a:r>
            <a:endParaRPr lang="pt-PT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6488507" y="163014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Google</a:t>
            </a:r>
            <a:endParaRPr lang="pt-PT" dirty="0"/>
          </a:p>
        </p:txBody>
      </p:sp>
      <p:sp>
        <p:nvSpPr>
          <p:cNvPr id="55" name="Retângulo 54"/>
          <p:cNvSpPr/>
          <p:nvPr/>
        </p:nvSpPr>
        <p:spPr>
          <a:xfrm>
            <a:off x="7298842" y="5104285"/>
            <a:ext cx="143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Conceitos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57" name="Retângulo arredondado 56"/>
          <p:cNvSpPr/>
          <p:nvPr/>
        </p:nvSpPr>
        <p:spPr>
          <a:xfrm>
            <a:off x="128624" y="991662"/>
            <a:ext cx="4330462" cy="28748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72" name="Grupo 71"/>
          <p:cNvGrpSpPr/>
          <p:nvPr/>
        </p:nvGrpSpPr>
        <p:grpSpPr>
          <a:xfrm>
            <a:off x="184716" y="1429159"/>
            <a:ext cx="4009687" cy="2414946"/>
            <a:chOff x="184716" y="1429159"/>
            <a:chExt cx="4009687" cy="1909293"/>
          </a:xfrm>
        </p:grpSpPr>
        <p:sp>
          <p:nvSpPr>
            <p:cNvPr id="58" name="Retângulo 57"/>
            <p:cNvSpPr/>
            <p:nvPr/>
          </p:nvSpPr>
          <p:spPr>
            <a:xfrm>
              <a:off x="184716" y="1429159"/>
              <a:ext cx="17776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Arquitetura de TI</a:t>
              </a:r>
              <a:endParaRPr lang="pt-PT" dirty="0"/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184716" y="1685819"/>
              <a:ext cx="30966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Desenvolvedores de aplicações</a:t>
              </a:r>
              <a:endParaRPr lang="pt-PT" dirty="0"/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184716" y="1942479"/>
              <a:ext cx="20932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Gestores de projeto</a:t>
              </a:r>
              <a:endParaRPr lang="pt-PT" dirty="0"/>
            </a:p>
          </p:txBody>
        </p:sp>
        <p:sp>
          <p:nvSpPr>
            <p:cNvPr id="61" name="Retângulo 60"/>
            <p:cNvSpPr/>
            <p:nvPr/>
          </p:nvSpPr>
          <p:spPr>
            <a:xfrm>
              <a:off x="184716" y="2199139"/>
              <a:ext cx="40096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Business </a:t>
              </a:r>
              <a:r>
                <a:rPr lang="pt-PT" dirty="0" err="1" smtClean="0"/>
                <a:t>intelligence</a:t>
              </a:r>
              <a:r>
                <a:rPr lang="pt-PT" dirty="0" smtClean="0"/>
                <a:t>/análise de sistemas</a:t>
              </a:r>
              <a:endParaRPr lang="pt-PT" dirty="0"/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184716" y="2455799"/>
              <a:ext cx="1124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err="1" smtClean="0"/>
                <a:t>Help</a:t>
              </a:r>
              <a:r>
                <a:rPr lang="pt-PT" dirty="0" smtClean="0"/>
                <a:t> </a:t>
              </a:r>
              <a:r>
                <a:rPr lang="pt-PT" dirty="0" err="1" smtClean="0"/>
                <a:t>Desk</a:t>
              </a:r>
              <a:endParaRPr lang="pt-PT" dirty="0"/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184716" y="2712459"/>
              <a:ext cx="32150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Administrador de base de dados</a:t>
              </a:r>
              <a:endParaRPr lang="pt-PT" dirty="0"/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184716" y="2969120"/>
              <a:ext cx="35660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PT" dirty="0" smtClean="0"/>
                <a:t>Administrador na área da segurança</a:t>
              </a:r>
              <a:endParaRPr lang="pt-PT" dirty="0"/>
            </a:p>
          </p:txBody>
        </p:sp>
      </p:grpSp>
      <p:sp>
        <p:nvSpPr>
          <p:cNvPr id="73" name="Retângulo 72"/>
          <p:cNvSpPr/>
          <p:nvPr/>
        </p:nvSpPr>
        <p:spPr>
          <a:xfrm>
            <a:off x="961403" y="1024419"/>
            <a:ext cx="2679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Saídas profissionais</a:t>
            </a:r>
            <a:endParaRPr lang="pt-PT" sz="2400" b="1" dirty="0">
              <a:solidFill>
                <a:schemeClr val="bg1"/>
              </a:solidFill>
            </a:endParaRPr>
          </a:p>
        </p:txBody>
      </p:sp>
      <p:sp>
        <p:nvSpPr>
          <p:cNvPr id="77" name="Placa 76"/>
          <p:cNvSpPr/>
          <p:nvPr/>
        </p:nvSpPr>
        <p:spPr>
          <a:xfrm>
            <a:off x="180344" y="4765401"/>
            <a:ext cx="4280998" cy="1850971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dirty="0" smtClean="0">
              <a:solidFill>
                <a:schemeClr val="tx1"/>
              </a:solidFill>
            </a:endParaRPr>
          </a:p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Criatividade</a:t>
            </a:r>
          </a:p>
          <a:p>
            <a:pPr algn="ctr"/>
            <a:endParaRPr lang="pt-PT" sz="2000" b="1" dirty="0" smtClean="0">
              <a:solidFill>
                <a:schemeClr val="tx1"/>
              </a:solidFill>
            </a:endParaRPr>
          </a:p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Capacidade de resolução de problemas</a:t>
            </a:r>
            <a:endParaRPr lang="pt-PT" sz="2000" b="1" dirty="0">
              <a:solidFill>
                <a:schemeClr val="tx1"/>
              </a:solidFill>
            </a:endParaRPr>
          </a:p>
        </p:txBody>
      </p:sp>
      <p:cxnSp>
        <p:nvCxnSpPr>
          <p:cNvPr id="81" name="Conexão curva 80"/>
          <p:cNvCxnSpPr>
            <a:stCxn id="57" idx="3"/>
            <a:endCxn id="13" idx="2"/>
          </p:cNvCxnSpPr>
          <p:nvPr/>
        </p:nvCxnSpPr>
        <p:spPr>
          <a:xfrm>
            <a:off x="4459086" y="2429111"/>
            <a:ext cx="765117" cy="363341"/>
          </a:xfrm>
          <a:prstGeom prst="curvedConnector3">
            <a:avLst/>
          </a:prstGeom>
          <a:ln w="444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xão curva 81"/>
          <p:cNvCxnSpPr>
            <a:stCxn id="77" idx="3"/>
            <a:endCxn id="13" idx="3"/>
          </p:cNvCxnSpPr>
          <p:nvPr/>
        </p:nvCxnSpPr>
        <p:spPr>
          <a:xfrm flipV="1">
            <a:off x="4461342" y="4615444"/>
            <a:ext cx="1561912" cy="1075443"/>
          </a:xfrm>
          <a:prstGeom prst="curvedConnector2">
            <a:avLst/>
          </a:prstGeom>
          <a:ln w="444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xão curva 84"/>
          <p:cNvCxnSpPr>
            <a:stCxn id="77" idx="0"/>
            <a:endCxn id="57" idx="2"/>
          </p:cNvCxnSpPr>
          <p:nvPr/>
        </p:nvCxnSpPr>
        <p:spPr>
          <a:xfrm rot="16200000" flipV="1">
            <a:off x="1857929" y="4302487"/>
            <a:ext cx="898841" cy="26988"/>
          </a:xfrm>
          <a:prstGeom prst="curvedConnector3">
            <a:avLst>
              <a:gd name="adj1" fmla="val 50000"/>
            </a:avLst>
          </a:prstGeom>
          <a:ln w="444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tângulo 88"/>
          <p:cNvSpPr/>
          <p:nvPr/>
        </p:nvSpPr>
        <p:spPr>
          <a:xfrm>
            <a:off x="6624162" y="543558"/>
            <a:ext cx="2829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Áreas da informática</a:t>
            </a:r>
            <a:endParaRPr lang="pt-PT" sz="2400" b="1" dirty="0">
              <a:solidFill>
                <a:schemeClr val="bg1"/>
              </a:solidFill>
            </a:endParaRPr>
          </a:p>
        </p:txBody>
      </p:sp>
      <p:sp>
        <p:nvSpPr>
          <p:cNvPr id="90" name="Retângulo 89"/>
          <p:cNvSpPr/>
          <p:nvPr/>
        </p:nvSpPr>
        <p:spPr>
          <a:xfrm>
            <a:off x="946677" y="4742946"/>
            <a:ext cx="2794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Competências chave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3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82600" y="1013053"/>
            <a:ext cx="1092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dirty="0" smtClean="0"/>
              <a:t>perfil: </a:t>
            </a:r>
            <a:r>
              <a:rPr lang="pt-PT" sz="2000" b="1" dirty="0" smtClean="0"/>
              <a:t>Programador(a) Web / Técnico(a) de Informática </a:t>
            </a:r>
            <a:r>
              <a:rPr lang="pt-PT" sz="2000" dirty="0" smtClean="0"/>
              <a:t>Responsabilidades:  * </a:t>
            </a:r>
            <a:r>
              <a:rPr lang="pt-PT" sz="2000" u="sng" dirty="0" smtClean="0">
                <a:solidFill>
                  <a:srgbClr val="FF0000"/>
                </a:solidFill>
              </a:rPr>
              <a:t>Desenvolver e gerir aplicações .NET</a:t>
            </a:r>
            <a:r>
              <a:rPr lang="pt-PT" sz="2000" dirty="0" smtClean="0"/>
              <a:t>, novas e existentes, maioritariamente em ambiente Web, incluindo: análise, </a:t>
            </a:r>
            <a:r>
              <a:rPr lang="pt-PT" sz="2000" dirty="0" err="1" smtClean="0"/>
              <a:t>arquitectura</a:t>
            </a:r>
            <a:r>
              <a:rPr lang="pt-PT" sz="2000" dirty="0" smtClean="0"/>
              <a:t>, codificação, testes, documentação, operação, suporte, etc.; * Sugerir e implementar </a:t>
            </a:r>
            <a:r>
              <a:rPr lang="pt-PT" sz="2000" dirty="0" err="1" smtClean="0"/>
              <a:t>arquitectura</a:t>
            </a:r>
            <a:r>
              <a:rPr lang="pt-PT" sz="2000" dirty="0" smtClean="0"/>
              <a:t> de elevada qualidade para as soluções em que se encontre envolvido(a); * Utilizar boas práticas de Agile (SCRUM) e seguir as tendências recomendadas pela indústria de TI durante todo o SDLC; * </a:t>
            </a:r>
            <a:r>
              <a:rPr lang="pt-PT" sz="2000" dirty="0" err="1" smtClean="0"/>
              <a:t>Actuar</a:t>
            </a:r>
            <a:r>
              <a:rPr lang="pt-PT" sz="2000" dirty="0" smtClean="0"/>
              <a:t> como o ponto de contacto de suporte junto dos utilizadores internos da empresa; * </a:t>
            </a:r>
            <a:r>
              <a:rPr lang="pt-PT" sz="2000" dirty="0" err="1" smtClean="0">
                <a:solidFill>
                  <a:srgbClr val="FF0000"/>
                </a:solidFill>
              </a:rPr>
              <a:t>Efectuar</a:t>
            </a:r>
            <a:r>
              <a:rPr lang="pt-PT" sz="2000" dirty="0" smtClean="0">
                <a:solidFill>
                  <a:srgbClr val="FF0000"/>
                </a:solidFill>
              </a:rPr>
              <a:t> a </a:t>
            </a:r>
            <a:r>
              <a:rPr lang="pt-PT" sz="2000" u="sng" dirty="0" smtClean="0">
                <a:solidFill>
                  <a:srgbClr val="FF0000"/>
                </a:solidFill>
              </a:rPr>
              <a:t>administração de sistemas (Windows / Linux) existentes</a:t>
            </a:r>
            <a:r>
              <a:rPr lang="pt-PT" sz="2000" dirty="0" smtClean="0"/>
              <a:t>. Educação: * Formação mínima ao nível do 12º ano; * </a:t>
            </a:r>
            <a:r>
              <a:rPr lang="pt-PT" sz="2000" dirty="0" err="1" smtClean="0"/>
              <a:t>Bachelato</a:t>
            </a:r>
            <a:r>
              <a:rPr lang="pt-PT" sz="2000" dirty="0" smtClean="0"/>
              <a:t> ou licenciatura são </a:t>
            </a:r>
            <a:r>
              <a:rPr lang="pt-PT" sz="2000" dirty="0" err="1" smtClean="0"/>
              <a:t>factores</a:t>
            </a:r>
            <a:r>
              <a:rPr lang="pt-PT" sz="2000" dirty="0" smtClean="0"/>
              <a:t> </a:t>
            </a:r>
            <a:r>
              <a:rPr lang="pt-PT" sz="2000" dirty="0" err="1" smtClean="0"/>
              <a:t>preferênciais</a:t>
            </a:r>
            <a:r>
              <a:rPr lang="pt-PT" sz="2000" dirty="0" smtClean="0"/>
              <a:t>. Experiência: * Mínimo de 3 anos como </a:t>
            </a:r>
            <a:r>
              <a:rPr lang="pt-PT" sz="2000" u="sng" dirty="0" smtClean="0">
                <a:solidFill>
                  <a:srgbClr val="FF0000"/>
                </a:solidFill>
              </a:rPr>
              <a:t>programador(a) em ambientes web</a:t>
            </a:r>
            <a:r>
              <a:rPr lang="pt-PT" sz="2000" dirty="0" smtClean="0">
                <a:solidFill>
                  <a:srgbClr val="FF0000"/>
                </a:solidFill>
              </a:rPr>
              <a:t>; </a:t>
            </a:r>
            <a:r>
              <a:rPr lang="pt-PT" sz="2000" dirty="0" smtClean="0"/>
              <a:t>* Conhecimentos técnicos sólidos e boa capacidade de análise, incluindo </a:t>
            </a:r>
            <a:r>
              <a:rPr lang="pt-PT" sz="2000" u="sng" dirty="0" err="1" smtClean="0"/>
              <a:t>arquitectura</a:t>
            </a:r>
            <a:r>
              <a:rPr lang="pt-PT" sz="2000" u="sng" dirty="0" smtClean="0"/>
              <a:t> de sistemas</a:t>
            </a:r>
            <a:r>
              <a:rPr lang="pt-PT" sz="2000" dirty="0" smtClean="0"/>
              <a:t>; * Experiência na </a:t>
            </a:r>
            <a:r>
              <a:rPr lang="pt-PT" sz="2000" u="sng" dirty="0" smtClean="0">
                <a:solidFill>
                  <a:srgbClr val="FF0000"/>
                </a:solidFill>
              </a:rPr>
              <a:t>instalação, manutenção e suporte de computadores e servidores</a:t>
            </a:r>
            <a:r>
              <a:rPr lang="pt-PT" sz="2000" dirty="0" smtClean="0"/>
              <a:t> num ambiente empresarial. Requisitos Técnicos: </a:t>
            </a:r>
            <a:r>
              <a:rPr lang="pt-PT" sz="2000" u="sng" dirty="0" smtClean="0">
                <a:solidFill>
                  <a:srgbClr val="FF0000"/>
                </a:solidFill>
              </a:rPr>
              <a:t>* .NET, C#, MS SQL Server; LINQ, </a:t>
            </a:r>
            <a:r>
              <a:rPr lang="pt-PT" sz="2000" u="sng" dirty="0" err="1" smtClean="0">
                <a:solidFill>
                  <a:srgbClr val="FF0000"/>
                </a:solidFill>
              </a:rPr>
              <a:t>Entity</a:t>
            </a:r>
            <a:endParaRPr lang="pt-PT" sz="2000" u="sng" dirty="0" smtClean="0">
              <a:solidFill>
                <a:srgbClr val="FF0000"/>
              </a:solidFill>
            </a:endParaRPr>
          </a:p>
          <a:p>
            <a:pPr algn="just"/>
            <a:r>
              <a:rPr lang="pt-PT" sz="2000" u="sng" dirty="0" smtClean="0">
                <a:solidFill>
                  <a:srgbClr val="FF0000"/>
                </a:solidFill>
              </a:rPr>
              <a:t>Framework, </a:t>
            </a:r>
            <a:r>
              <a:rPr lang="pt-PT" sz="2000" u="sng" dirty="0" err="1" smtClean="0">
                <a:solidFill>
                  <a:srgbClr val="FF0000"/>
                </a:solidFill>
              </a:rPr>
              <a:t>WebAPI</a:t>
            </a:r>
            <a:r>
              <a:rPr lang="pt-PT" sz="2000" u="sng" dirty="0" smtClean="0">
                <a:solidFill>
                  <a:srgbClr val="FF0000"/>
                </a:solidFill>
              </a:rPr>
              <a:t>, </a:t>
            </a:r>
            <a:r>
              <a:rPr lang="pt-PT" sz="2000" u="sng" dirty="0" err="1" smtClean="0">
                <a:solidFill>
                  <a:srgbClr val="FF0000"/>
                </a:solidFill>
              </a:rPr>
              <a:t>JavaScript</a:t>
            </a:r>
            <a:r>
              <a:rPr lang="pt-PT" sz="2000" u="sng" dirty="0" smtClean="0">
                <a:solidFill>
                  <a:srgbClr val="FF0000"/>
                </a:solidFill>
              </a:rPr>
              <a:t>, </a:t>
            </a:r>
            <a:r>
              <a:rPr lang="pt-PT" sz="2000" u="sng" dirty="0" err="1" smtClean="0">
                <a:solidFill>
                  <a:srgbClr val="FF0000"/>
                </a:solidFill>
              </a:rPr>
              <a:t>jQuery</a:t>
            </a:r>
            <a:r>
              <a:rPr lang="pt-PT" sz="2000" u="sng" dirty="0" smtClean="0">
                <a:solidFill>
                  <a:srgbClr val="FF0000"/>
                </a:solidFill>
              </a:rPr>
              <a:t>; * </a:t>
            </a:r>
            <a:r>
              <a:rPr lang="pt-PT" sz="2000" u="sng" dirty="0" err="1" smtClean="0">
                <a:solidFill>
                  <a:srgbClr val="FF0000"/>
                </a:solidFill>
              </a:rPr>
              <a:t>Service</a:t>
            </a:r>
            <a:r>
              <a:rPr lang="pt-PT" sz="2000" u="sng" dirty="0" smtClean="0">
                <a:solidFill>
                  <a:srgbClr val="FF0000"/>
                </a:solidFill>
              </a:rPr>
              <a:t> </a:t>
            </a:r>
            <a:r>
              <a:rPr lang="pt-PT" sz="2000" u="sng" dirty="0" err="1" smtClean="0">
                <a:solidFill>
                  <a:srgbClr val="FF0000"/>
                </a:solidFill>
              </a:rPr>
              <a:t>Oriented</a:t>
            </a:r>
            <a:r>
              <a:rPr lang="pt-PT" sz="2000" u="sng" dirty="0" smtClean="0">
                <a:solidFill>
                  <a:srgbClr val="FF0000"/>
                </a:solidFill>
              </a:rPr>
              <a:t> </a:t>
            </a:r>
            <a:r>
              <a:rPr lang="pt-PT" sz="2000" u="sng" dirty="0" err="1" smtClean="0">
                <a:solidFill>
                  <a:srgbClr val="FF0000"/>
                </a:solidFill>
              </a:rPr>
              <a:t>Architecture</a:t>
            </a:r>
            <a:r>
              <a:rPr lang="pt-PT" sz="2000" u="sng" dirty="0" smtClean="0">
                <a:solidFill>
                  <a:srgbClr val="FF0000"/>
                </a:solidFill>
              </a:rPr>
              <a:t> (SOA); * Hardware, LAN, WAN, Active </a:t>
            </a:r>
            <a:r>
              <a:rPr lang="pt-PT" sz="2000" u="sng" dirty="0" err="1" smtClean="0">
                <a:solidFill>
                  <a:srgbClr val="FF0000"/>
                </a:solidFill>
              </a:rPr>
              <a:t>Directory</a:t>
            </a:r>
            <a:r>
              <a:rPr lang="pt-PT" sz="2000" u="sng" dirty="0" smtClean="0">
                <a:solidFill>
                  <a:srgbClr val="FF0000"/>
                </a:solidFill>
              </a:rPr>
              <a:t>, Exchange, Linux</a:t>
            </a:r>
            <a:r>
              <a:rPr lang="pt-PT" sz="2000" u="sng" dirty="0" smtClean="0"/>
              <a:t>. </a:t>
            </a:r>
          </a:p>
          <a:p>
            <a:pPr algn="just"/>
            <a:r>
              <a:rPr lang="pt-PT" sz="2000" b="1" dirty="0" smtClean="0"/>
              <a:t>Qualidades Pessoais: </a:t>
            </a:r>
            <a:r>
              <a:rPr lang="pt-PT" sz="2000" dirty="0" smtClean="0"/>
              <a:t>* </a:t>
            </a:r>
            <a:r>
              <a:rPr lang="pt-PT" sz="2000" b="1" u="sng" dirty="0" smtClean="0"/>
              <a:t>Autónomo(a) e proactivo(a); * Excelente capacidade de análise e resolução de problemas;</a:t>
            </a:r>
            <a:r>
              <a:rPr lang="pt-PT" sz="2000" u="sng" dirty="0" smtClean="0"/>
              <a:t> </a:t>
            </a:r>
            <a:endParaRPr lang="pt-PT" sz="2000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2225883" y="241300"/>
            <a:ext cx="7435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dirty="0" smtClean="0"/>
              <a:t>Exemplo de uma proposta de emprego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134213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Esclarecimentos</a:t>
            </a:r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838200" y="1776969"/>
            <a:ext cx="47752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Utilizador </a:t>
            </a:r>
            <a:r>
              <a:rPr lang="pt-PT" dirty="0" err="1" smtClean="0"/>
              <a:t>vs</a:t>
            </a:r>
            <a:r>
              <a:rPr lang="pt-PT" dirty="0" smtClean="0"/>
              <a:t> programador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Informático = </a:t>
            </a:r>
            <a:r>
              <a:rPr lang="pt-PT" i="1" dirty="0" err="1" smtClean="0"/>
              <a:t>problem</a:t>
            </a:r>
            <a:r>
              <a:rPr lang="pt-PT" i="1" dirty="0" smtClean="0"/>
              <a:t> 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Frustrações fazem parte da profissão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Regras Importantes de funcionamento: </a:t>
            </a:r>
          </a:p>
          <a:p>
            <a:r>
              <a:rPr lang="pt-PT" dirty="0"/>
              <a:t>	</a:t>
            </a:r>
            <a:r>
              <a:rPr lang="pt-PT" dirty="0" smtClean="0"/>
              <a:t>Proibido jogar nas aulas </a:t>
            </a:r>
          </a:p>
          <a:p>
            <a:r>
              <a:rPr lang="pt-PT" dirty="0"/>
              <a:t>	</a:t>
            </a:r>
            <a:r>
              <a:rPr lang="pt-PT" dirty="0" smtClean="0"/>
              <a:t>Pontualidade e assiduidade</a:t>
            </a:r>
          </a:p>
          <a:p>
            <a:r>
              <a:rPr lang="pt-PT" dirty="0"/>
              <a:t>	</a:t>
            </a:r>
            <a:r>
              <a:rPr lang="pt-PT" dirty="0" smtClean="0"/>
              <a:t>Cumprimento de prazos</a:t>
            </a:r>
          </a:p>
          <a:p>
            <a:r>
              <a:rPr lang="pt-PT" dirty="0"/>
              <a:t>	</a:t>
            </a:r>
            <a:r>
              <a:rPr lang="pt-PT" b="1" dirty="0" smtClean="0"/>
              <a:t>Respeito</a:t>
            </a:r>
          </a:p>
          <a:p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Competências:</a:t>
            </a:r>
          </a:p>
          <a:p>
            <a:r>
              <a:rPr lang="pt-PT" dirty="0"/>
              <a:t>	</a:t>
            </a:r>
            <a:r>
              <a:rPr lang="pt-PT" dirty="0" smtClean="0"/>
              <a:t>Autonomia </a:t>
            </a:r>
            <a:r>
              <a:rPr lang="pt-PT" sz="1100" dirty="0" smtClean="0"/>
              <a:t>(Pesquisar e filtrar informação pertinente) </a:t>
            </a:r>
          </a:p>
          <a:p>
            <a:r>
              <a:rPr lang="pt-PT" dirty="0"/>
              <a:t>	</a:t>
            </a:r>
            <a:r>
              <a:rPr lang="pt-PT" dirty="0" smtClean="0"/>
              <a:t>Empenho</a:t>
            </a:r>
          </a:p>
          <a:p>
            <a:r>
              <a:rPr lang="pt-PT" dirty="0"/>
              <a:t>	</a:t>
            </a:r>
            <a:r>
              <a:rPr lang="pt-PT" dirty="0" smtClean="0"/>
              <a:t>Sentido de responsabilidade</a:t>
            </a:r>
          </a:p>
          <a:p>
            <a:r>
              <a:rPr lang="pt-PT" dirty="0"/>
              <a:t>	</a:t>
            </a:r>
            <a:endParaRPr lang="pt-PT" dirty="0" smtClean="0"/>
          </a:p>
        </p:txBody>
      </p:sp>
      <p:sp>
        <p:nvSpPr>
          <p:cNvPr id="9" name="Retângulo 8"/>
          <p:cNvSpPr/>
          <p:nvPr/>
        </p:nvSpPr>
        <p:spPr>
          <a:xfrm>
            <a:off x="7053262" y="292557"/>
            <a:ext cx="368524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M</a:t>
            </a:r>
            <a:r>
              <a:rPr lang="pt-PT" dirty="0" smtClean="0"/>
              <a:t>aterial a comprar</a:t>
            </a:r>
          </a:p>
          <a:p>
            <a:r>
              <a:rPr lang="pt-PT" dirty="0"/>
              <a:t>	</a:t>
            </a:r>
            <a:r>
              <a:rPr lang="pt-PT" dirty="0" smtClean="0"/>
              <a:t>Caixa/ mala de ferramentas</a:t>
            </a:r>
          </a:p>
          <a:p>
            <a:r>
              <a:rPr lang="pt-PT" dirty="0"/>
              <a:t>	</a:t>
            </a:r>
            <a:r>
              <a:rPr lang="pt-PT" dirty="0" smtClean="0"/>
              <a:t>Ferramentas diversas</a:t>
            </a:r>
          </a:p>
          <a:p>
            <a:r>
              <a:rPr lang="pt-PT" dirty="0"/>
              <a:t>	</a:t>
            </a:r>
            <a:r>
              <a:rPr lang="pt-PT" dirty="0" err="1" smtClean="0"/>
              <a:t>Multimetro</a:t>
            </a:r>
            <a:endParaRPr lang="pt-PT" dirty="0" smtClean="0"/>
          </a:p>
          <a:p>
            <a:r>
              <a:rPr lang="pt-PT" dirty="0"/>
              <a:t>	</a:t>
            </a:r>
            <a:r>
              <a:rPr lang="pt-PT" dirty="0" err="1" smtClean="0"/>
              <a:t>Arduino</a:t>
            </a:r>
            <a:endParaRPr lang="pt-PT" dirty="0" smtClean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6214" y="1870867"/>
            <a:ext cx="3116263" cy="311626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81447"/>
            <a:ext cx="3083702" cy="274618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367" y="4027628"/>
            <a:ext cx="2804515" cy="280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88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3585"/>
            <a:ext cx="10515600" cy="1325563"/>
          </a:xfrm>
        </p:spPr>
        <p:txBody>
          <a:bodyPr/>
          <a:lstStyle/>
          <a:p>
            <a:r>
              <a:rPr lang="pt-PT" dirty="0" smtClean="0"/>
              <a:t>Paradigma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838200" y="1479148"/>
            <a:ext cx="10325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Decorrente da velocidade a que evolui a informática…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Tutores de curiosidade - Um </a:t>
            </a:r>
            <a:r>
              <a:rPr lang="pt-PT" dirty="0" err="1" smtClean="0"/>
              <a:t>coach</a:t>
            </a:r>
            <a:r>
              <a:rPr lang="pt-PT" dirty="0" smtClean="0"/>
              <a:t> pessoal que não só fornece inspiração e conteúdos capazes de estimular a curiosidade, como ensina a arte da descoberta do conhecimento.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905933" y="36212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 smtClean="0"/>
              <a:t>Estádios de desenvolvimento do informático</a:t>
            </a:r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188299"/>
              </p:ext>
            </p:extLst>
          </p:nvPr>
        </p:nvGraphicFramePr>
        <p:xfrm>
          <a:off x="990600" y="4946767"/>
          <a:ext cx="10363200" cy="1161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8752"/>
                <a:gridCol w="2380560"/>
                <a:gridCol w="5433888"/>
              </a:tblGrid>
              <a:tr h="237026">
                <a:tc>
                  <a:txBody>
                    <a:bodyPr/>
                    <a:lstStyle/>
                    <a:p>
                      <a:r>
                        <a:rPr lang="pt-PT" dirty="0" smtClean="0"/>
                        <a:t>1º fase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2º fase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3º fase</a:t>
                      </a:r>
                      <a:endParaRPr lang="pt-PT" dirty="0"/>
                    </a:p>
                  </a:txBody>
                  <a:tcPr/>
                </a:tc>
              </a:tr>
              <a:tr h="795908">
                <a:tc>
                  <a:txBody>
                    <a:bodyPr/>
                    <a:lstStyle/>
                    <a:p>
                      <a:r>
                        <a:rPr lang="pt-PT" dirty="0" smtClean="0"/>
                        <a:t>Não percebo</a:t>
                      </a:r>
                      <a:r>
                        <a:rPr lang="pt-PT" baseline="0" dirty="0" smtClean="0"/>
                        <a:t> nada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Eu sei tudo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Tenho consciência de que não sei tudo nem nunca vou saber,</a:t>
                      </a:r>
                      <a:r>
                        <a:rPr lang="pt-PT" baseline="0" dirty="0" smtClean="0"/>
                        <a:t> mas sou capaz de aprender sozinho o que não sei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465740"/>
              </p:ext>
            </p:extLst>
          </p:nvPr>
        </p:nvGraphicFramePr>
        <p:xfrm>
          <a:off x="905933" y="1846972"/>
          <a:ext cx="10160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728134"/>
                <a:gridCol w="2548466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Informática</a:t>
                      </a:r>
                      <a:endParaRPr lang="pt-PT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hoje</a:t>
                      </a:r>
                      <a:endParaRPr lang="pt-PT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2018</a:t>
                      </a:r>
                      <a:endParaRPr lang="pt-PT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2019</a:t>
                      </a:r>
                      <a:endParaRPr lang="pt-PT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72464"/>
              </p:ext>
            </p:extLst>
          </p:nvPr>
        </p:nvGraphicFramePr>
        <p:xfrm>
          <a:off x="905935" y="2312559"/>
          <a:ext cx="27431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947"/>
                <a:gridCol w="745411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Matemática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hoje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00" dirty="0" smtClean="0"/>
                        <a:t>2018</a:t>
                      </a:r>
                      <a:endParaRPr lang="pt-PT" sz="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00" dirty="0" smtClean="0"/>
                        <a:t>2019</a:t>
                      </a:r>
                      <a:endParaRPr lang="pt-PT" sz="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PT" sz="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15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Alteração do comportamento do informático</a:t>
            </a: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231900" y="2120900"/>
            <a:ext cx="8026400" cy="2044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PT" sz="3600" dirty="0" smtClean="0"/>
              <a:t>Isolamento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PT" sz="3600" dirty="0" smtClean="0"/>
              <a:t>Dificuldade de comunicação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PT" sz="3600" dirty="0" smtClean="0"/>
              <a:t>Dificuldade em sociabilizar</a:t>
            </a:r>
          </a:p>
          <a:p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47425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Respeito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b="1" dirty="0" smtClean="0"/>
              <a:t>O </a:t>
            </a:r>
            <a:r>
              <a:rPr lang="pt-PT" b="1" dirty="0"/>
              <a:t>respeito é um dos valores mais importantes do ser humano e tem grande importância na interação social</a:t>
            </a:r>
            <a:r>
              <a:rPr lang="pt-PT" dirty="0"/>
              <a:t>. O respeito impede que uma pessoa tenha atitudes reprováveis em relação a outra. Muitas religiões abordam o tema do respeito ao próximo, porque </a:t>
            </a:r>
            <a:r>
              <a:rPr lang="pt-PT" b="1" dirty="0"/>
              <a:t>o respeito mútuo representa uma das formas mais básicas e essenciais para uma convivência saudável</a:t>
            </a:r>
            <a:r>
              <a:rPr lang="pt-PT" b="1" dirty="0" smtClean="0"/>
              <a:t>.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36123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2500" y="3684984"/>
            <a:ext cx="10515600" cy="1325563"/>
          </a:xfrm>
        </p:spPr>
        <p:txBody>
          <a:bodyPr/>
          <a:lstStyle/>
          <a:p>
            <a:r>
              <a:rPr lang="pt-PT" dirty="0"/>
              <a:t>D</a:t>
            </a:r>
            <a:r>
              <a:rPr lang="pt-PT" dirty="0" smtClean="0"/>
              <a:t>urante as aulas é proibido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203325"/>
            <a:ext cx="10515600" cy="2581275"/>
          </a:xfrm>
        </p:spPr>
        <p:txBody>
          <a:bodyPr/>
          <a:lstStyle/>
          <a:p>
            <a:r>
              <a:rPr lang="pt-PT" dirty="0" smtClean="0"/>
              <a:t>Pontualidade e assiduidade</a:t>
            </a:r>
          </a:p>
          <a:p>
            <a:r>
              <a:rPr lang="pt-PT" dirty="0" smtClean="0"/>
              <a:t>Cumprimento de prazos</a:t>
            </a:r>
          </a:p>
          <a:p>
            <a:r>
              <a:rPr lang="pt-PT" dirty="0" smtClean="0"/>
              <a:t>Empenho</a:t>
            </a:r>
          </a:p>
          <a:p>
            <a:r>
              <a:rPr lang="pt-PT" dirty="0" smtClean="0"/>
              <a:t>Autonomia</a:t>
            </a:r>
          </a:p>
          <a:p>
            <a:r>
              <a:rPr lang="pt-PT" dirty="0" smtClean="0"/>
              <a:t>Responsabilidade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952500" y="769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 smtClean="0"/>
              <a:t>Funcionamento das aulas</a:t>
            </a:r>
            <a:endParaRPr lang="pt-PT" dirty="0"/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>
          <a:xfrm>
            <a:off x="838200" y="4910931"/>
            <a:ext cx="10515600" cy="1535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/>
              <a:t>Jogar – Comer – Utilizar telemóvel  </a:t>
            </a:r>
          </a:p>
        </p:txBody>
      </p:sp>
    </p:spTree>
    <p:extLst>
      <p:ext uri="{BB962C8B-B14F-4D97-AF65-F5344CB8AC3E}">
        <p14:creationId xmlns:p14="http://schemas.microsoft.com/office/powerpoint/2010/main" val="78458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545</Words>
  <Application>Microsoft Office PowerPoint</Application>
  <PresentationFormat>Ecrã Panorâmico</PresentationFormat>
  <Paragraphs>114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Ensino da informática</vt:lpstr>
      <vt:lpstr>Universo da informática</vt:lpstr>
      <vt:lpstr>Apresentação do PowerPoint</vt:lpstr>
      <vt:lpstr>Esclarecimentos</vt:lpstr>
      <vt:lpstr>Paradigma</vt:lpstr>
      <vt:lpstr>Alteração do comportamento do informático</vt:lpstr>
      <vt:lpstr>Respeito</vt:lpstr>
      <vt:lpstr>Durante as aulas é proibido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Ensino da informática</dc:title>
  <dc:creator>x2</dc:creator>
  <cp:lastModifiedBy>x2</cp:lastModifiedBy>
  <cp:revision>28</cp:revision>
  <dcterms:created xsi:type="dcterms:W3CDTF">2017-09-04T12:29:32Z</dcterms:created>
  <dcterms:modified xsi:type="dcterms:W3CDTF">2017-09-10T14:12:04Z</dcterms:modified>
</cp:coreProperties>
</file>