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90" r:id="rId3"/>
    <p:sldId id="294" r:id="rId4"/>
    <p:sldId id="261" r:id="rId5"/>
    <p:sldId id="263" r:id="rId6"/>
    <p:sldId id="264" r:id="rId7"/>
    <p:sldId id="265" r:id="rId8"/>
    <p:sldId id="262" r:id="rId9"/>
    <p:sldId id="266" r:id="rId10"/>
    <p:sldId id="269" r:id="rId11"/>
    <p:sldId id="293" r:id="rId12"/>
    <p:sldId id="267" r:id="rId13"/>
    <p:sldId id="292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C628A5-03A7-4273-BE0A-2C349C528188}">
  <a:tblStyle styleId="{B6C628A5-03A7-4273-BE0A-2C349C5281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6430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5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5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PT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‹nº›</a:t>
            </a:fld>
            <a:endParaRPr lang="pt-PT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35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logisim/and.circ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logisim/OR.cir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nexperia.com/documents/data-sheet/HEF4081B.pdf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fecegypt.com/uploads/dataSheet/1481209249_7408-datasheet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Portas Lógicas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Logic Gates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0135" y="1489499"/>
                <a:ext cx="8074237" cy="3007994"/>
              </a:xfrm>
            </p:spPr>
            <p:txBody>
              <a:bodyPr/>
              <a:lstStyle/>
              <a:p>
                <a:r>
                  <a:rPr lang="pt-PT" dirty="0" smtClean="0"/>
                  <a:t> Verificar as hipóteses de conjugar as portas AND e NOT.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pt-PT" dirty="0"/>
                  <a:t> </a:t>
                </a:r>
                <a:r>
                  <a:rPr lang="pt-PT" dirty="0" smtClean="0"/>
                  <a:t>Desenvolver </a:t>
                </a:r>
                <a:r>
                  <a:rPr lang="pt-PT" dirty="0"/>
                  <a:t>as tabelas de verdade para cada uma das hipóteses </a:t>
                </a:r>
                <a:r>
                  <a:rPr lang="pt-PT" dirty="0" smtClean="0"/>
                  <a:t>possíveis </a:t>
                </a:r>
                <a:r>
                  <a:rPr lang="pt-PT" dirty="0" smtClean="0"/>
                  <a:t>A.B </a:t>
                </a:r>
                <a:r>
                  <a:rPr lang="pt-PT" dirty="0" smtClean="0"/>
                  <a:t>ou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pt-PT" dirty="0"/>
                  <a:t>.B ou 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pt-PT" dirty="0"/>
                  <a:t> ou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endParaRPr lang="pt-PT" dirty="0" smtClean="0"/>
              </a:p>
              <a:p>
                <a:pPr lvl="5">
                  <a:lnSpc>
                    <a:spcPct val="100000"/>
                  </a:lnSpc>
                </a:pPr>
                <a:r>
                  <a:rPr lang="pt-PT" dirty="0" smtClean="0"/>
                  <a:t> Desenhar os circuitos no </a:t>
                </a:r>
                <a:r>
                  <a:rPr lang="pt-PT" dirty="0" err="1" smtClean="0"/>
                  <a:t>logisim</a:t>
                </a:r>
                <a:r>
                  <a:rPr lang="pt-PT" dirty="0" smtClean="0"/>
                  <a:t> </a:t>
                </a:r>
              </a:p>
              <a:p>
                <a:pPr lvl="1">
                  <a:buNone/>
                </a:pPr>
                <a:endParaRPr lang="pt-PT" dirty="0" smtClean="0"/>
              </a:p>
              <a:p>
                <a:r>
                  <a:rPr lang="pt-PT" dirty="0"/>
                  <a:t>  Verificar as hipóteses de conjugar as portas </a:t>
                </a:r>
                <a:r>
                  <a:rPr lang="pt-PT" dirty="0" smtClean="0"/>
                  <a:t>OR </a:t>
                </a:r>
                <a:r>
                  <a:rPr lang="pt-PT" dirty="0"/>
                  <a:t>e </a:t>
                </a:r>
                <a:r>
                  <a:rPr lang="pt-PT" dirty="0" smtClean="0"/>
                  <a:t>NOT</a:t>
                </a:r>
              </a:p>
              <a:p>
                <a:pPr lvl="1"/>
                <a:r>
                  <a:rPr lang="pt-PT" dirty="0"/>
                  <a:t> Desenvolver as tabelas de verdade para cada uma das hipóteses possíveis </a:t>
                </a:r>
                <a:r>
                  <a:rPr lang="pt-PT" dirty="0" smtClean="0"/>
                  <a:t>A+B ou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PT" dirty="0" smtClean="0"/>
                  <a:t>B </a:t>
                </a:r>
                <a:r>
                  <a:rPr lang="pt-PT" dirty="0"/>
                  <a:t>ou </a:t>
                </a:r>
                <a:r>
                  <a:rPr lang="pt-PT" dirty="0" smtClean="0"/>
                  <a:t>A+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pt-PT" dirty="0"/>
                  <a:t> ou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endParaRPr lang="pt-PT" dirty="0" smtClean="0"/>
              </a:p>
              <a:p>
                <a:pPr lvl="2"/>
                <a:r>
                  <a:rPr lang="pt-PT" dirty="0"/>
                  <a:t> </a:t>
                </a:r>
                <a:r>
                  <a:rPr lang="pt-PT" dirty="0" smtClean="0"/>
                  <a:t>Desenhar os circuitos no </a:t>
                </a:r>
                <a:r>
                  <a:rPr lang="pt-PT" dirty="0" err="1" smtClean="0"/>
                  <a:t>logisim</a:t>
                </a:r>
                <a:endParaRPr lang="pt-PT" dirty="0"/>
              </a:p>
              <a:p>
                <a:pPr lvl="8">
                  <a:buNone/>
                </a:pPr>
                <a:r>
                  <a:rPr lang="pt-PT" dirty="0"/>
                  <a:t>	</a:t>
                </a:r>
              </a:p>
            </p:txBody>
          </p:sp>
        </mc:Choice>
        <mc:Fallback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0135" y="1489499"/>
                <a:ext cx="8074237" cy="3007994"/>
              </a:xfrm>
              <a:blipFill rotWithShape="0">
                <a:blip r:embed="rId2"/>
                <a:stretch>
                  <a:fillRect l="-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4670" y="547573"/>
            <a:ext cx="8273388" cy="646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Desafio 3 – Conjugar (AND e NOT) (OR e NOT)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34838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615" y="406120"/>
            <a:ext cx="7505700" cy="954600"/>
          </a:xfrm>
        </p:spPr>
        <p:txBody>
          <a:bodyPr/>
          <a:lstStyle/>
          <a:p>
            <a:r>
              <a:rPr lang="pt-PT" dirty="0"/>
              <a:t>Desafio </a:t>
            </a:r>
            <a:r>
              <a:rPr lang="pt-PT" dirty="0" smtClean="0"/>
              <a:t>4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74437"/>
                  </p:ext>
                </p:extLst>
              </p:nvPr>
            </p:nvGraphicFramePr>
            <p:xfrm>
              <a:off x="4994277" y="1734089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300394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</m:ctrlPr>
                                  </m:barPr>
                                  <m:e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𝑨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.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74437"/>
                  </p:ext>
                </p:extLst>
              </p:nvPr>
            </p:nvGraphicFramePr>
            <p:xfrm>
              <a:off x="4994277" y="1734089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64008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4370" t="-288889" r="-3361" b="-38888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CaixaDeTexto 8"/>
          <p:cNvSpPr txBox="1"/>
          <p:nvPr/>
        </p:nvSpPr>
        <p:spPr>
          <a:xfrm>
            <a:off x="592322" y="1734089"/>
            <a:ext cx="28488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Desafio 4 – Inverter porta AND</a:t>
            </a:r>
          </a:p>
          <a:p>
            <a:r>
              <a:rPr lang="pt-PT" dirty="0">
                <a:solidFill>
                  <a:schemeClr val="bg2"/>
                </a:solidFill>
              </a:rPr>
              <a:t>Com recurso ao desafio 3</a:t>
            </a:r>
          </a:p>
          <a:p>
            <a:r>
              <a:rPr lang="pt-PT" dirty="0" smtClean="0"/>
              <a:t>a) </a:t>
            </a:r>
            <a:r>
              <a:rPr lang="pt-PT" dirty="0"/>
              <a:t>Inverter a porta AND</a:t>
            </a:r>
          </a:p>
          <a:p>
            <a:r>
              <a:rPr lang="pt-PT" dirty="0" smtClean="0"/>
              <a:t>b) Desenhar o circuito no </a:t>
            </a:r>
            <a:r>
              <a:rPr lang="pt-PT" i="1" dirty="0" err="1" smtClean="0"/>
              <a:t>logisim</a:t>
            </a:r>
            <a:r>
              <a:rPr lang="pt-PT" i="1" dirty="0" smtClean="0"/>
              <a:t> </a:t>
            </a:r>
          </a:p>
          <a:p>
            <a:r>
              <a:rPr lang="pt-PT" dirty="0" smtClean="0"/>
              <a:t>c) Desenhar o diagrama temporal</a:t>
            </a:r>
          </a:p>
          <a:p>
            <a:r>
              <a:rPr lang="pt-PT" dirty="0" smtClean="0"/>
              <a:t>e) Preencher a tabela de verdade</a:t>
            </a:r>
          </a:p>
          <a:p>
            <a:r>
              <a:rPr lang="pt-PT" dirty="0" smtClean="0"/>
              <a:t>f)  Conclusão</a:t>
            </a: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55" y="1233377"/>
            <a:ext cx="1667295" cy="41702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8450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42779" y="234147"/>
            <a:ext cx="7505700" cy="954600"/>
          </a:xfrm>
        </p:spPr>
        <p:txBody>
          <a:bodyPr/>
          <a:lstStyle/>
          <a:p>
            <a:r>
              <a:rPr lang="pt-PT" dirty="0" smtClean="0"/>
              <a:t>Porta </a:t>
            </a:r>
            <a:r>
              <a:rPr lang="pt-PT" dirty="0"/>
              <a:t>Lógica - </a:t>
            </a:r>
            <a:r>
              <a:rPr lang="pt-PT" i="1" dirty="0" err="1"/>
              <a:t>Logic</a:t>
            </a:r>
            <a:r>
              <a:rPr lang="pt-PT" i="1" dirty="0"/>
              <a:t> Gate </a:t>
            </a:r>
            <a:r>
              <a:rPr lang="pt-PT" dirty="0" smtClean="0"/>
              <a:t>NAND (Não E)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187" y="234147"/>
            <a:ext cx="940539" cy="5130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46" y="1616780"/>
            <a:ext cx="2906489" cy="13832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792" y="3622158"/>
            <a:ext cx="1667295" cy="417029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3325319" y="2180052"/>
            <a:ext cx="1940617" cy="1065869"/>
            <a:chOff x="3358894" y="1613785"/>
            <a:chExt cx="1940617" cy="1065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3868640" y="2336722"/>
                  <a:ext cx="698717" cy="3323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 smtClean="0">
                      <a:solidFill>
                        <a:srgbClr val="C00000"/>
                      </a:solidFill>
                      <a:latin typeface="Consolas" panose="020B0609020204030204" pitchFamily="49" charset="0"/>
                      <a:ea typeface="Consolas"/>
                      <a:cs typeface="Consolas" panose="020B0609020204030204" pitchFamily="49" charset="0"/>
                      <a:sym typeface="Consolas"/>
                    </a:rPr>
                    <a:t>S=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</m:ctrlPr>
                        </m:barPr>
                        <m:e>
                          <m: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𝑨</m:t>
                          </m:r>
                          <m: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.</m:t>
                          </m:r>
                          <m: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𝑩</m:t>
                          </m:r>
                        </m:e>
                      </m:bar>
                    </m:oMath>
                  </a14:m>
                  <a:endParaRPr lang="pt-PT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640" y="2336722"/>
                  <a:ext cx="698717" cy="3323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09" b="-1818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tângulo 12"/>
            <p:cNvSpPr/>
            <p:nvPr/>
          </p:nvSpPr>
          <p:spPr>
            <a:xfrm>
              <a:off x="3358894" y="1613785"/>
              <a:ext cx="1873467" cy="106586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372380" y="2146720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Expressão Aritmética </a:t>
              </a:r>
              <a:endParaRPr lang="pt-PT" dirty="0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7728" y="1629032"/>
              <a:ext cx="940539" cy="513021"/>
            </a:xfrm>
            <a:prstGeom prst="rect">
              <a:avLst/>
            </a:prstGeom>
          </p:spPr>
        </p:pic>
      </p:grpSp>
      <p:sp>
        <p:nvSpPr>
          <p:cNvPr id="21" name="CaixaDeTexto 20"/>
          <p:cNvSpPr txBox="1"/>
          <p:nvPr/>
        </p:nvSpPr>
        <p:spPr>
          <a:xfrm>
            <a:off x="6158311" y="1288481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Diagrama temporal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174974"/>
                  </p:ext>
                </p:extLst>
              </p:nvPr>
            </p:nvGraphicFramePr>
            <p:xfrm>
              <a:off x="542779" y="1686662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300394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</m:ctrlPr>
                                  </m:barPr>
                                  <m:e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𝑨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.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174974"/>
                  </p:ext>
                </p:extLst>
              </p:nvPr>
            </p:nvGraphicFramePr>
            <p:xfrm>
              <a:off x="542779" y="1686662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64008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25210" t="-288889" r="-3361" b="-38888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CaixaDeTexto 17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49504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615" y="406120"/>
            <a:ext cx="7505700" cy="954600"/>
          </a:xfrm>
        </p:spPr>
        <p:txBody>
          <a:bodyPr/>
          <a:lstStyle/>
          <a:p>
            <a:r>
              <a:rPr lang="pt-PT" dirty="0"/>
              <a:t>Desafio 5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9181" y="1232823"/>
            <a:ext cx="2848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Desafio 5 – Inverter a porta OR</a:t>
            </a:r>
          </a:p>
          <a:p>
            <a:r>
              <a:rPr lang="pt-PT" dirty="0" smtClean="0">
                <a:solidFill>
                  <a:schemeClr val="bg2"/>
                </a:solidFill>
              </a:rPr>
              <a:t>Com recurso ao desafio 3</a:t>
            </a:r>
          </a:p>
          <a:p>
            <a:r>
              <a:rPr lang="pt-PT" dirty="0" smtClean="0"/>
              <a:t>a) </a:t>
            </a:r>
            <a:r>
              <a:rPr lang="pt-PT" dirty="0"/>
              <a:t>Inverter a porta OR</a:t>
            </a:r>
          </a:p>
          <a:p>
            <a:r>
              <a:rPr lang="pt-PT" dirty="0" smtClean="0"/>
              <a:t>b) Desenhar o circuito no </a:t>
            </a:r>
            <a:r>
              <a:rPr lang="pt-PT" i="1" dirty="0" err="1" smtClean="0"/>
              <a:t>logisim</a:t>
            </a:r>
            <a:r>
              <a:rPr lang="pt-PT" i="1" dirty="0" smtClean="0"/>
              <a:t> </a:t>
            </a:r>
          </a:p>
          <a:p>
            <a:r>
              <a:rPr lang="pt-PT" dirty="0" smtClean="0"/>
              <a:t>c) Desenhar o diagrama temporal</a:t>
            </a:r>
          </a:p>
          <a:p>
            <a:r>
              <a:rPr lang="pt-PT" dirty="0" smtClean="0"/>
              <a:t>e) Preencher a tabela de verdade</a:t>
            </a:r>
          </a:p>
          <a:p>
            <a:r>
              <a:rPr lang="pt-PT" dirty="0" smtClean="0"/>
              <a:t>f)  Conclusão</a:t>
            </a:r>
            <a:endParaRPr lang="pt-PT" dirty="0"/>
          </a:p>
        </p:txBody>
      </p:sp>
      <p:grpSp>
        <p:nvGrpSpPr>
          <p:cNvPr id="5" name="Grupo 4"/>
          <p:cNvGrpSpPr/>
          <p:nvPr/>
        </p:nvGrpSpPr>
        <p:grpSpPr>
          <a:xfrm>
            <a:off x="4922057" y="1232823"/>
            <a:ext cx="1667295" cy="448047"/>
            <a:chOff x="3376792" y="3614555"/>
            <a:chExt cx="1667295" cy="448047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6792" y="3622158"/>
              <a:ext cx="1667295" cy="417029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86" y="3614555"/>
              <a:ext cx="708539" cy="44804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849575"/>
                  </p:ext>
                </p:extLst>
              </p:nvPr>
            </p:nvGraphicFramePr>
            <p:xfrm>
              <a:off x="4668212" y="1861524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300394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A+B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</m:ctrlPr>
                                  </m:barPr>
                                  <m:e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𝑨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+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849575"/>
                  </p:ext>
                </p:extLst>
              </p:nvPr>
            </p:nvGraphicFramePr>
            <p:xfrm>
              <a:off x="4668212" y="1861524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64008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A+B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5210" t="-288889" r="-3361" b="-38888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CaixaDeTexto 8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57496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42779" y="234147"/>
            <a:ext cx="7505700" cy="6660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pt-PT" dirty="0" smtClean="0"/>
              <a:t>Portas Lógica - </a:t>
            </a:r>
            <a:r>
              <a:rPr lang="pt-PT" i="1" dirty="0" err="1" smtClean="0"/>
              <a:t>Logic</a:t>
            </a:r>
            <a:r>
              <a:rPr lang="pt-PT" i="1" dirty="0" smtClean="0"/>
              <a:t> Gate N</a:t>
            </a:r>
            <a:r>
              <a:rPr lang="pt-PT" dirty="0" smtClean="0"/>
              <a:t>OR (Não OU)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79" y="234147"/>
            <a:ext cx="803958" cy="54873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4989574"/>
                  </p:ext>
                </p:extLst>
              </p:nvPr>
            </p:nvGraphicFramePr>
            <p:xfrm>
              <a:off x="542779" y="1686662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300394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A+B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</m:ctrlPr>
                                  </m:barPr>
                                  <m:e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𝑨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+</m:t>
                                    </m:r>
                                    <m:r>
                                      <a:rPr lang="pt-PT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onsolas"/>
                                        <a:cs typeface="Consolas"/>
                                        <a:sym typeface="Consolas"/>
                                      </a:rPr>
                                      <m:t>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0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4989574"/>
                  </p:ext>
                </p:extLst>
              </p:nvPr>
            </p:nvGraphicFramePr>
            <p:xfrm>
              <a:off x="542779" y="1686662"/>
              <a:ext cx="2342290" cy="2488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63"/>
                    <a:gridCol w="414551"/>
                    <a:gridCol w="797560"/>
                    <a:gridCol w="723116"/>
                  </a:tblGrid>
                  <a:tr h="64008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2</a:t>
                          </a:r>
                          <a:r>
                            <a:rPr kumimoji="0" lang="pt-PT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=4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PT" sz="11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33A4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onsolas" panose="020B0609020204030204" pitchFamily="49" charset="0"/>
                              <a:ea typeface="+mn-ea"/>
                              <a:cs typeface="Consolas" panose="020B0609020204030204" pitchFamily="49" charset="0"/>
                              <a:sym typeface="Arial"/>
                            </a:rPr>
                            <a:t>Base 2(binário), elevado a 2 (nº de entradas)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</a:tr>
                  <a:tr h="3003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Entradas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Saída</a:t>
                          </a:r>
                          <a:endParaRPr lang="pt-PT" sz="11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</a:t>
                          </a:r>
                          <a:endParaRPr lang="pt-PT" b="1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A+B</a:t>
                          </a:r>
                          <a:endParaRPr lang="pt-PT" b="1" dirty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210" t="-288889" r="-3361" b="-38888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pt-PT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CaixaDeTexto 16"/>
          <p:cNvSpPr txBox="1"/>
          <p:nvPr/>
        </p:nvSpPr>
        <p:spPr>
          <a:xfrm>
            <a:off x="6187492" y="170288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Diagrama temporal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832429" y="2001646"/>
            <a:ext cx="2692562" cy="1315747"/>
            <a:chOff x="5803248" y="1587242"/>
            <a:chExt cx="2692562" cy="1315747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3248" y="1587242"/>
              <a:ext cx="2692562" cy="1315747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870398" y="2473133"/>
              <a:ext cx="2744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s</a:t>
              </a:r>
              <a:endParaRPr lang="pt-PT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297537" y="1887551"/>
            <a:ext cx="1996184" cy="1171163"/>
            <a:chOff x="3269752" y="2064225"/>
            <a:chExt cx="1996184" cy="1171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3835065" y="2902989"/>
                  <a:ext cx="846322" cy="3323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 smtClean="0">
                      <a:solidFill>
                        <a:srgbClr val="C00000"/>
                      </a:solidFill>
                      <a:latin typeface="Consolas" panose="020B0609020204030204" pitchFamily="49" charset="0"/>
                      <a:ea typeface="Consolas"/>
                      <a:cs typeface="Consolas" panose="020B0609020204030204" pitchFamily="49" charset="0"/>
                      <a:sym typeface="Consolas"/>
                    </a:rPr>
                    <a:t>S=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</m:ctrlPr>
                        </m:barPr>
                        <m:e>
                          <m: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𝑨</m:t>
                          </m:r>
                          <m:r>
                            <a:rPr lang="pt-PT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+</m:t>
                          </m:r>
                          <m:r>
                            <a:rPr lang="pt-PT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onsolas"/>
                              <a:cs typeface="Consolas"/>
                              <a:sym typeface="Consolas"/>
                            </a:rPr>
                            <m:t>𝑩</m:t>
                          </m:r>
                        </m:e>
                      </m:bar>
                    </m:oMath>
                  </a14:m>
                  <a:endParaRPr lang="pt-PT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065" y="2902989"/>
                  <a:ext cx="846322" cy="3323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58" b="-1818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tângulo 12"/>
            <p:cNvSpPr/>
            <p:nvPr/>
          </p:nvSpPr>
          <p:spPr>
            <a:xfrm>
              <a:off x="3269752" y="2064225"/>
              <a:ext cx="1881373" cy="112559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338805" y="2712987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Expressão Aritmética </a:t>
              </a:r>
              <a:endParaRPr lang="pt-PT" dirty="0"/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460" y="2127130"/>
              <a:ext cx="803958" cy="548733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3461981" y="3552424"/>
            <a:ext cx="1667295" cy="448047"/>
            <a:chOff x="3376792" y="3614555"/>
            <a:chExt cx="1667295" cy="448047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792" y="3622158"/>
              <a:ext cx="1667295" cy="417029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9686" y="3614555"/>
              <a:ext cx="708539" cy="448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26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25654"/>
            <a:ext cx="7505700" cy="658080"/>
          </a:xfrm>
        </p:spPr>
        <p:txBody>
          <a:bodyPr/>
          <a:lstStyle/>
          <a:p>
            <a:r>
              <a:rPr lang="pt-PT" dirty="0" err="1" smtClean="0"/>
              <a:t>Index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646802" y="1083734"/>
            <a:ext cx="3430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</a:rPr>
              <a:t>Porta Lógica - </a:t>
            </a:r>
            <a:r>
              <a:rPr lang="pt-PT" i="1" dirty="0" err="1">
                <a:latin typeface="+mj-lt"/>
              </a:rPr>
              <a:t>Logic</a:t>
            </a:r>
            <a:r>
              <a:rPr lang="pt-PT" i="1" dirty="0">
                <a:latin typeface="+mj-lt"/>
              </a:rPr>
              <a:t> Gate </a:t>
            </a:r>
            <a:r>
              <a:rPr lang="pt-PT" dirty="0">
                <a:latin typeface="+mj-lt"/>
              </a:rPr>
              <a:t>AND ou E ou *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13860" y="1083733"/>
            <a:ext cx="3321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C00000"/>
                </a:solidFill>
                <a:latin typeface="+mj-lt"/>
              </a:rPr>
              <a:t>Desafio 1 – AND com 3 entradas A B C</a:t>
            </a:r>
          </a:p>
        </p:txBody>
      </p:sp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39" y="1081835"/>
            <a:ext cx="311574" cy="311574"/>
          </a:xfrm>
          <a:prstGeom prst="rect">
            <a:avLst/>
          </a:prstGeom>
        </p:spPr>
      </p:pic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66" y="1079936"/>
            <a:ext cx="311574" cy="31157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46802" y="1433684"/>
            <a:ext cx="3502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</a:rPr>
              <a:t>Porta Lógica - </a:t>
            </a:r>
            <a:r>
              <a:rPr lang="pt-PT" i="1" dirty="0" err="1">
                <a:latin typeface="+mj-lt"/>
              </a:rPr>
              <a:t>Logic</a:t>
            </a:r>
            <a:r>
              <a:rPr lang="pt-PT" i="1" dirty="0">
                <a:latin typeface="+mj-lt"/>
              </a:rPr>
              <a:t> Gate </a:t>
            </a:r>
            <a:r>
              <a:rPr lang="pt-PT" dirty="0">
                <a:latin typeface="+mj-lt"/>
              </a:rPr>
              <a:t>OR ou </a:t>
            </a:r>
            <a:r>
              <a:rPr lang="pt-PT" dirty="0" err="1">
                <a:latin typeface="+mj-lt"/>
              </a:rPr>
              <a:t>OU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ou</a:t>
            </a:r>
            <a:r>
              <a:rPr lang="pt-PT" dirty="0">
                <a:latin typeface="+mj-lt"/>
              </a:rPr>
              <a:t> +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13860" y="1391510"/>
            <a:ext cx="321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C00000"/>
                </a:solidFill>
                <a:latin typeface="+mj-lt"/>
              </a:rPr>
              <a:t>Desafio 2 – OR com 3 entradas A B C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13860" y="2023754"/>
            <a:ext cx="4006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Desafio 3 </a:t>
            </a:r>
            <a:r>
              <a:rPr lang="pt-PT" dirty="0">
                <a:solidFill>
                  <a:srgbClr val="C00000"/>
                </a:solidFill>
              </a:rPr>
              <a:t>– Conjugar (AND e NOT) (OR e NOT)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46802" y="1732809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</a:rPr>
              <a:t>Famílias lógicas TTL e CMOS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41992" y="2023754"/>
            <a:ext cx="3102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  <a:cs typeface="Consolas" panose="020B0609020204030204" pitchFamily="49" charset="0"/>
              </a:rPr>
              <a:t>Porta NOT ou </a:t>
            </a:r>
            <a:r>
              <a:rPr lang="pt-PT" i="1" dirty="0">
                <a:latin typeface="+mj-lt"/>
                <a:cs typeface="Consolas" panose="020B0609020204030204" pitchFamily="49" charset="0"/>
              </a:rPr>
              <a:t>INVERTER</a:t>
            </a:r>
            <a:r>
              <a:rPr lang="pt-PT" dirty="0">
                <a:latin typeface="+mj-lt"/>
                <a:cs typeface="Consolas" panose="020B0609020204030204" pitchFamily="49" charset="0"/>
              </a:rPr>
              <a:t>  (inversor)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41992" y="2373704"/>
            <a:ext cx="344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</a:rPr>
              <a:t>Porta Lógica - </a:t>
            </a:r>
            <a:r>
              <a:rPr lang="pt-PT" i="1" dirty="0" err="1">
                <a:latin typeface="+mj-lt"/>
              </a:rPr>
              <a:t>Logic</a:t>
            </a:r>
            <a:r>
              <a:rPr lang="pt-PT" i="1" dirty="0">
                <a:latin typeface="+mj-lt"/>
              </a:rPr>
              <a:t> Gate </a:t>
            </a:r>
            <a:r>
              <a:rPr lang="pt-PT" dirty="0">
                <a:latin typeface="+mj-lt"/>
              </a:rPr>
              <a:t>NAND (Não E)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913860" y="2373704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C00000"/>
                </a:solidFill>
                <a:latin typeface="+mj-lt"/>
              </a:rPr>
              <a:t>Desafio 4 – Inverter porta AND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41992" y="2723654"/>
            <a:ext cx="3568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+mj-lt"/>
              </a:rPr>
              <a:t>Portas Lógica - </a:t>
            </a:r>
            <a:r>
              <a:rPr lang="pt-PT" i="1" dirty="0" err="1">
                <a:latin typeface="+mj-lt"/>
              </a:rPr>
              <a:t>Logic</a:t>
            </a:r>
            <a:r>
              <a:rPr lang="pt-PT" i="1" dirty="0">
                <a:latin typeface="+mj-lt"/>
              </a:rPr>
              <a:t> Gate N</a:t>
            </a:r>
            <a:r>
              <a:rPr lang="pt-PT" dirty="0">
                <a:latin typeface="+mj-lt"/>
              </a:rPr>
              <a:t>OR (Não OU)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13860" y="2678670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C00000"/>
                </a:solidFill>
                <a:latin typeface="+mj-lt"/>
              </a:rPr>
              <a:t>Desafio 5 – Inverter a porta OR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49187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Variável 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819150" y="1903482"/>
            <a:ext cx="7505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Do latim </a:t>
            </a:r>
            <a:r>
              <a:rPr lang="pt-PT" i="1" dirty="0" err="1">
                <a:solidFill>
                  <a:srgbClr val="757575"/>
                </a:solidFill>
                <a:latin typeface="Arial" panose="020B0604020202020204" pitchFamily="34" charset="0"/>
              </a:rPr>
              <a:t>variabĭlis</a:t>
            </a:r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, uma variável é aquilo que varia ou pode </a:t>
            </a:r>
            <a:r>
              <a:rPr lang="pt-PT" dirty="0" smtClean="0">
                <a:solidFill>
                  <a:srgbClr val="757575"/>
                </a:solidFill>
                <a:latin typeface="Arial" panose="020B0604020202020204" pitchFamily="34" charset="0"/>
              </a:rPr>
              <a:t>variável </a:t>
            </a:r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é um símbolo que representa um elemento não especificado de um </a:t>
            </a:r>
            <a:r>
              <a:rPr lang="pt-PT" dirty="0" err="1" smtClean="0">
                <a:solidFill>
                  <a:srgbClr val="757575"/>
                </a:solidFill>
                <a:latin typeface="Arial" panose="020B0604020202020204" pitchFamily="34" charset="0"/>
              </a:rPr>
              <a:t>determin</a:t>
            </a:r>
            <a:r>
              <a:rPr lang="pt-PT" dirty="0" err="1">
                <a:solidFill>
                  <a:srgbClr val="757575"/>
                </a:solidFill>
                <a:latin typeface="Arial" panose="020B0604020202020204" pitchFamily="34" charset="0"/>
              </a:rPr>
              <a:t>variar</a:t>
            </a:r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. Trata-se de algo instável, inconstante e sujeito a alterações. Por outras palavras, uma </a:t>
            </a:r>
            <a:r>
              <a:rPr lang="pt-PT" dirty="0" smtClean="0">
                <a:solidFill>
                  <a:srgbClr val="757575"/>
                </a:solidFill>
                <a:latin typeface="Arial" panose="020B0604020202020204" pitchFamily="34" charset="0"/>
              </a:rPr>
              <a:t>ado </a:t>
            </a:r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conjunto. Este conjunto é denominado conjunto universal da variável ou universo da variável, e cada elemento do conjunto é um valor da variável.</a:t>
            </a:r>
          </a:p>
          <a:p>
            <a:pPr algn="just" fontAlgn="base"/>
            <a:r>
              <a:rPr lang="pt-PT" dirty="0">
                <a:solidFill>
                  <a:srgbClr val="757575"/>
                </a:solidFill>
                <a:latin typeface="Arial" panose="020B0604020202020204" pitchFamily="34" charset="0"/>
              </a:rPr>
              <a:t>Por exemplo: x é uma variável do universo {2, 4, 6, 8}. Como tal, a variável x pode ter qualquer um desses valores, ou seja, pode ser substituída por qualquer número par menor que 9.</a:t>
            </a:r>
          </a:p>
        </p:txBody>
      </p:sp>
    </p:spTree>
    <p:extLst>
      <p:ext uri="{BB962C8B-B14F-4D97-AF65-F5344CB8AC3E}">
        <p14:creationId xmlns:p14="http://schemas.microsoft.com/office/powerpoint/2010/main" val="266699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38600" y="300200"/>
            <a:ext cx="7505700" cy="6739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dirty="0" smtClean="0"/>
              <a:t>Porta Lógica </a:t>
            </a:r>
            <a:r>
              <a:rPr lang="pt-PT" dirty="0"/>
              <a:t>- </a:t>
            </a:r>
            <a:r>
              <a:rPr lang="pt-PT" i="1" dirty="0" err="1"/>
              <a:t>Logic</a:t>
            </a:r>
            <a:r>
              <a:rPr lang="pt-PT" i="1" dirty="0"/>
              <a:t> </a:t>
            </a:r>
            <a:r>
              <a:rPr lang="pt-PT" i="1" dirty="0" smtClean="0"/>
              <a:t>Gate </a:t>
            </a:r>
            <a:r>
              <a:rPr lang="pt-PT" dirty="0" smtClean="0"/>
              <a:t>AND ou E ou *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4731" y="867073"/>
            <a:ext cx="743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A operação </a:t>
            </a:r>
            <a:r>
              <a:rPr lang="pt-P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 funciona da mesma forma que a </a:t>
            </a:r>
            <a:r>
              <a:rPr lang="pt-P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multiplicação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, ou seja, a saída só será 1 quando todas as entradas forem 1.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69193"/>
              </p:ext>
            </p:extLst>
          </p:nvPr>
        </p:nvGraphicFramePr>
        <p:xfrm>
          <a:off x="674731" y="1364367"/>
          <a:ext cx="218188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56"/>
                <a:gridCol w="576640"/>
                <a:gridCol w="1044187"/>
              </a:tblGrid>
              <a:tr h="303121"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pt-PT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=4</a:t>
                      </a: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Base 2(binário), elevado a 2 (nº de entradas) </a:t>
                      </a:r>
                      <a:endParaRPr lang="pt-PT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03121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Entradas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Saídas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3121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312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312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312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312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92792" y="6054422"/>
            <a:ext cx="8084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Experimenta no </a:t>
            </a:r>
            <a:r>
              <a:rPr lang="pt-PT" sz="4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logisim</a:t>
            </a:r>
            <a:r>
              <a:rPr lang="pt-PT" sz="4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2^2=4</a:t>
            </a:r>
            <a:endParaRPr lang="pt-PT" sz="4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164984" y="2065702"/>
            <a:ext cx="2333974" cy="1598986"/>
            <a:chOff x="6164984" y="2065702"/>
            <a:chExt cx="2333974" cy="1598986"/>
          </a:xfrm>
        </p:grpSpPr>
        <p:grpSp>
          <p:nvGrpSpPr>
            <p:cNvPr id="9" name="Grupo 8"/>
            <p:cNvGrpSpPr/>
            <p:nvPr/>
          </p:nvGrpSpPr>
          <p:grpSpPr>
            <a:xfrm>
              <a:off x="6233833" y="2095160"/>
              <a:ext cx="2219325" cy="1509103"/>
              <a:chOff x="9223491" y="2554950"/>
              <a:chExt cx="2219325" cy="1509103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9355423" y="2554950"/>
                <a:ext cx="1874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Diagrama temporal</a:t>
                </a:r>
                <a:endParaRPr lang="pt-PT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3491" y="2968678"/>
                <a:ext cx="2219325" cy="1095375"/>
              </a:xfrm>
              <a:prstGeom prst="rect">
                <a:avLst/>
              </a:prstGeom>
            </p:spPr>
          </p:pic>
        </p:grpSp>
        <p:sp>
          <p:nvSpPr>
            <p:cNvPr id="2" name="Retângulo 1"/>
            <p:cNvSpPr/>
            <p:nvPr/>
          </p:nvSpPr>
          <p:spPr>
            <a:xfrm>
              <a:off x="6164984" y="2065702"/>
              <a:ext cx="2333974" cy="1598986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74731" y="3898985"/>
            <a:ext cx="7824227" cy="820280"/>
            <a:chOff x="474133" y="4013990"/>
            <a:chExt cx="7902923" cy="820280"/>
          </a:xfrm>
        </p:grpSpPr>
        <p:grpSp>
          <p:nvGrpSpPr>
            <p:cNvPr id="18" name="Grupo 17"/>
            <p:cNvGrpSpPr/>
            <p:nvPr/>
          </p:nvGrpSpPr>
          <p:grpSpPr>
            <a:xfrm>
              <a:off x="474133" y="4013990"/>
              <a:ext cx="7774966" cy="752475"/>
              <a:chOff x="474133" y="4013990"/>
              <a:chExt cx="7774966" cy="752475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4999" y="4013990"/>
                <a:ext cx="2324100" cy="752475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474133" y="4128618"/>
                <a:ext cx="5232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Circuito elétrico (A lâmpada só liga quando os dois interruptores estiverem ligados)</a:t>
                </a:r>
                <a:endParaRPr lang="pt-PT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20" name="Retângulo 19"/>
            <p:cNvSpPr/>
            <p:nvPr/>
          </p:nvSpPr>
          <p:spPr>
            <a:xfrm>
              <a:off x="474133" y="4023614"/>
              <a:ext cx="7902923" cy="810656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3642490" y="163056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5" action="ppaction://hlinkfile"/>
              </a:rPr>
              <a:t>Circuito no </a:t>
            </a:r>
            <a:r>
              <a:rPr lang="pt-PT" i="1" dirty="0" err="1" smtClean="0">
                <a:hlinkClick r:id="rId5" action="ppaction://hlinkfile"/>
              </a:rPr>
              <a:t>Logisim</a:t>
            </a:r>
            <a:endParaRPr lang="pt-PT" i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3641248" y="2310338"/>
            <a:ext cx="1927131" cy="1302226"/>
            <a:chOff x="3641248" y="2310338"/>
            <a:chExt cx="1927131" cy="130222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6285" y="2355141"/>
              <a:ext cx="959927" cy="538141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4141345" y="318220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S=A.B</a:t>
              </a:r>
              <a:endParaRPr lang="pt-PT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641248" y="2310338"/>
              <a:ext cx="1827403" cy="1302226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641248" y="2971501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Expressão Aritmética </a:t>
              </a:r>
              <a:endParaRPr lang="pt-PT" dirty="0"/>
            </a:p>
          </p:txBody>
        </p:sp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247" y="259437"/>
            <a:ext cx="902786" cy="506107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2820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814" y="265783"/>
            <a:ext cx="7505700" cy="731473"/>
          </a:xfrm>
        </p:spPr>
        <p:txBody>
          <a:bodyPr/>
          <a:lstStyle/>
          <a:p>
            <a:r>
              <a:rPr lang="pt-PT" dirty="0" smtClean="0"/>
              <a:t>Porta </a:t>
            </a:r>
            <a:r>
              <a:rPr lang="pt-PT" dirty="0"/>
              <a:t>Lógica - </a:t>
            </a:r>
            <a:r>
              <a:rPr lang="pt-PT" i="1" dirty="0" err="1"/>
              <a:t>Logic</a:t>
            </a:r>
            <a:r>
              <a:rPr lang="pt-PT" i="1" dirty="0"/>
              <a:t> Gate </a:t>
            </a:r>
            <a:r>
              <a:rPr lang="pt-PT" dirty="0"/>
              <a:t>AND ou </a:t>
            </a:r>
            <a:r>
              <a:rPr lang="pt-PT" dirty="0" smtClean="0"/>
              <a:t>E ou *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20541"/>
              </p:ext>
            </p:extLst>
          </p:nvPr>
        </p:nvGraphicFramePr>
        <p:xfrm>
          <a:off x="659220" y="1070098"/>
          <a:ext cx="2750288" cy="3544500"/>
        </p:xfrm>
        <a:graphic>
          <a:graphicData uri="http://schemas.openxmlformats.org/drawingml/2006/table">
            <a:tbl>
              <a:tblPr firstRow="1" bandRow="1">
                <a:tableStyleId>{B6C628A5-03A7-4273-BE0A-2C349C528188}</a:tableStyleId>
              </a:tblPr>
              <a:tblGrid>
                <a:gridCol w="687572"/>
                <a:gridCol w="687572"/>
                <a:gridCol w="687572"/>
                <a:gridCol w="687572"/>
              </a:tblGrid>
              <a:tr h="354450"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Entradas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Saída</a:t>
                      </a:r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</a:t>
                      </a:r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51" y="1180124"/>
            <a:ext cx="2514600" cy="1828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47664" y="3154325"/>
            <a:ext cx="35269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Desafio 1 – AND com 3 entradas A B C</a:t>
            </a:r>
          </a:p>
          <a:p>
            <a:r>
              <a:rPr lang="pt-PT" dirty="0" smtClean="0"/>
              <a:t>a) Calcular o nº de saídas possíveis</a:t>
            </a:r>
          </a:p>
          <a:p>
            <a:r>
              <a:rPr lang="pt-PT" dirty="0" smtClean="0"/>
              <a:t>b) Desenhar o circuito no </a:t>
            </a:r>
            <a:r>
              <a:rPr lang="pt-PT" i="1" dirty="0" err="1" smtClean="0"/>
              <a:t>logisim</a:t>
            </a:r>
            <a:r>
              <a:rPr lang="pt-PT" i="1" dirty="0" smtClean="0"/>
              <a:t> </a:t>
            </a:r>
          </a:p>
          <a:p>
            <a:r>
              <a:rPr lang="pt-PT" dirty="0" smtClean="0"/>
              <a:t>c) Desenhar o diagrama temporal</a:t>
            </a:r>
          </a:p>
          <a:p>
            <a:r>
              <a:rPr lang="pt-PT" dirty="0" smtClean="0"/>
              <a:t>d) Desenhar o circuito elétrico equivalente</a:t>
            </a:r>
          </a:p>
          <a:p>
            <a:r>
              <a:rPr lang="pt-PT" dirty="0" smtClean="0"/>
              <a:t>e) Preencher a tabela de verdade</a:t>
            </a:r>
          </a:p>
          <a:p>
            <a:r>
              <a:rPr lang="pt-PT" dirty="0" smtClean="0"/>
              <a:t>f)  Conclusão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319" y="277894"/>
            <a:ext cx="957155" cy="53649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988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779" y="234147"/>
            <a:ext cx="7505700" cy="954600"/>
          </a:xfrm>
        </p:spPr>
        <p:txBody>
          <a:bodyPr/>
          <a:lstStyle/>
          <a:p>
            <a:r>
              <a:rPr lang="pt-PT" dirty="0" smtClean="0"/>
              <a:t>Porta </a:t>
            </a:r>
            <a:r>
              <a:rPr lang="pt-PT" dirty="0"/>
              <a:t>Lógica - </a:t>
            </a:r>
            <a:r>
              <a:rPr lang="pt-PT" i="1" dirty="0" err="1"/>
              <a:t>Logic</a:t>
            </a:r>
            <a:r>
              <a:rPr lang="pt-PT" i="1" dirty="0"/>
              <a:t> Gate </a:t>
            </a:r>
            <a:r>
              <a:rPr lang="pt-PT" dirty="0" smtClean="0"/>
              <a:t>OR </a:t>
            </a:r>
            <a:r>
              <a:rPr lang="pt-PT" dirty="0"/>
              <a:t>ou </a:t>
            </a:r>
            <a:r>
              <a:rPr lang="pt-PT" dirty="0" err="1" smtClean="0"/>
              <a:t>OU</a:t>
            </a:r>
            <a:r>
              <a:rPr lang="pt-PT" dirty="0" smtClean="0"/>
              <a:t> </a:t>
            </a:r>
            <a:r>
              <a:rPr lang="pt-PT" dirty="0" err="1" smtClean="0"/>
              <a:t>ou</a:t>
            </a:r>
            <a:r>
              <a:rPr lang="pt-PT" dirty="0" smtClean="0"/>
              <a:t> +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018" y="903837"/>
            <a:ext cx="779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A operação </a:t>
            </a:r>
            <a:r>
              <a:rPr lang="pt-P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 funciona da mesma forma que a </a:t>
            </a:r>
            <a:r>
              <a:rPr lang="pt-P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soma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, ou seja, a saída será 1 quando uma das entradas for 1.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61084"/>
              </p:ext>
            </p:extLst>
          </p:nvPr>
        </p:nvGraphicFramePr>
        <p:xfrm>
          <a:off x="470721" y="1672485"/>
          <a:ext cx="21945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02"/>
                <a:gridCol w="579976"/>
                <a:gridCol w="1050229"/>
              </a:tblGrid>
              <a:tr h="3003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2</a:t>
                      </a:r>
                      <a:r>
                        <a:rPr kumimoji="0" lang="pt-PT" sz="1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2</a:t>
                      </a:r>
                      <a:r>
                        <a:rPr kumimoji="0" lang="pt-PT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=4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Base 2(binário), elevado a 2 (nº de entradas)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Entradas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Saídas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03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3125971" y="3565648"/>
            <a:ext cx="5323368" cy="1159049"/>
            <a:chOff x="3125972" y="3650885"/>
            <a:chExt cx="5323368" cy="1159049"/>
          </a:xfrm>
        </p:grpSpPr>
        <p:sp>
          <p:nvSpPr>
            <p:cNvPr id="8" name="CaixaDeTexto 7"/>
            <p:cNvSpPr txBox="1"/>
            <p:nvPr/>
          </p:nvSpPr>
          <p:spPr>
            <a:xfrm>
              <a:off x="3312468" y="3855827"/>
              <a:ext cx="29179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Circuito elétrico (A lâmpada liga quando um dos interruptores estiver ligado)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4299" y="3650885"/>
              <a:ext cx="2066925" cy="1152525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125972" y="3650885"/>
              <a:ext cx="5323368" cy="115904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166884" y="1919585"/>
            <a:ext cx="2282456" cy="1506237"/>
            <a:chOff x="6117265" y="1766784"/>
            <a:chExt cx="2282456" cy="1506237"/>
          </a:xfrm>
        </p:grpSpPr>
        <p:grpSp>
          <p:nvGrpSpPr>
            <p:cNvPr id="13" name="Grupo 12"/>
            <p:cNvGrpSpPr/>
            <p:nvPr/>
          </p:nvGrpSpPr>
          <p:grpSpPr>
            <a:xfrm>
              <a:off x="6178574" y="1836357"/>
              <a:ext cx="2152650" cy="1391590"/>
              <a:chOff x="6143132" y="1639857"/>
              <a:chExt cx="2152650" cy="1391590"/>
            </a:xfrm>
          </p:grpSpPr>
          <p:sp>
            <p:nvSpPr>
              <p:cNvPr id="7" name="CaixaDeTexto 6"/>
              <p:cNvSpPr txBox="1"/>
              <p:nvPr/>
            </p:nvSpPr>
            <p:spPr>
              <a:xfrm>
                <a:off x="6282341" y="1639857"/>
                <a:ext cx="1874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Diagrama temporal</a:t>
                </a:r>
                <a:endParaRPr lang="pt-PT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3132" y="1993222"/>
                <a:ext cx="2152650" cy="1038225"/>
              </a:xfrm>
              <a:prstGeom prst="rect">
                <a:avLst/>
              </a:prstGeom>
            </p:spPr>
          </p:pic>
        </p:grpSp>
        <p:sp>
          <p:nvSpPr>
            <p:cNvPr id="19" name="Retângulo 18"/>
            <p:cNvSpPr/>
            <p:nvPr/>
          </p:nvSpPr>
          <p:spPr>
            <a:xfrm>
              <a:off x="6117265" y="1766784"/>
              <a:ext cx="2282456" cy="1506237"/>
            </a:xfrm>
            <a:prstGeom prst="rect">
              <a:avLst/>
            </a:prstGeom>
            <a:solidFill>
              <a:schemeClr val="accent1">
                <a:alpha val="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3383351" y="1672485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4" action="ppaction://hlinkfile"/>
              </a:rPr>
              <a:t>Circuito no </a:t>
            </a:r>
            <a:r>
              <a:rPr lang="pt-PT" i="1" dirty="0" err="1" smtClean="0">
                <a:hlinkClick r:id="rId4" action="ppaction://hlinkfile"/>
              </a:rPr>
              <a:t>Logisim</a:t>
            </a:r>
            <a:endParaRPr lang="pt-PT" i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3281628" y="2264001"/>
            <a:ext cx="1957971" cy="1066274"/>
            <a:chOff x="3281628" y="2264001"/>
            <a:chExt cx="1957971" cy="106627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1242" y="2264449"/>
              <a:ext cx="869321" cy="549044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3808728" y="302249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S=A+B</a:t>
              </a:r>
              <a:endParaRPr lang="pt-PT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281628" y="2264001"/>
              <a:ext cx="1873467" cy="106586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312468" y="2832496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Expressão Aritmética </a:t>
              </a:r>
              <a:endParaRPr lang="pt-PT" dirty="0"/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679" y="227623"/>
            <a:ext cx="869321" cy="54904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2078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814" y="265783"/>
            <a:ext cx="7505700" cy="731473"/>
          </a:xfrm>
        </p:spPr>
        <p:txBody>
          <a:bodyPr/>
          <a:lstStyle/>
          <a:p>
            <a:r>
              <a:rPr lang="pt-PT" dirty="0" smtClean="0"/>
              <a:t>Porta </a:t>
            </a:r>
            <a:r>
              <a:rPr lang="pt-PT" dirty="0"/>
              <a:t>Lógica - </a:t>
            </a:r>
            <a:r>
              <a:rPr lang="pt-PT" i="1" dirty="0" err="1"/>
              <a:t>Logic</a:t>
            </a:r>
            <a:r>
              <a:rPr lang="pt-PT" i="1" dirty="0"/>
              <a:t> Gate </a:t>
            </a:r>
            <a:r>
              <a:rPr lang="pt-PT" dirty="0" smtClean="0"/>
              <a:t>OR ou </a:t>
            </a:r>
            <a:r>
              <a:rPr lang="pt-PT" dirty="0" err="1" smtClean="0"/>
              <a:t>OU</a:t>
            </a:r>
            <a:r>
              <a:rPr lang="pt-PT" dirty="0" smtClean="0"/>
              <a:t> </a:t>
            </a:r>
            <a:r>
              <a:rPr lang="pt-PT" dirty="0" err="1" smtClean="0"/>
              <a:t>ou</a:t>
            </a:r>
            <a:r>
              <a:rPr lang="pt-PT" dirty="0" smtClean="0"/>
              <a:t> +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20541"/>
              </p:ext>
            </p:extLst>
          </p:nvPr>
        </p:nvGraphicFramePr>
        <p:xfrm>
          <a:off x="659220" y="1070098"/>
          <a:ext cx="2750288" cy="3544500"/>
        </p:xfrm>
        <a:graphic>
          <a:graphicData uri="http://schemas.openxmlformats.org/drawingml/2006/table">
            <a:tbl>
              <a:tblPr firstRow="1" bandRow="1">
                <a:tableStyleId>{B6C628A5-03A7-4273-BE0A-2C349C528188}</a:tableStyleId>
              </a:tblPr>
              <a:tblGrid>
                <a:gridCol w="687572"/>
                <a:gridCol w="687572"/>
                <a:gridCol w="687572"/>
                <a:gridCol w="687572"/>
              </a:tblGrid>
              <a:tr h="354450"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Entradas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Saída</a:t>
                      </a:r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</a:t>
                      </a:r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147664" y="3154325"/>
            <a:ext cx="35269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</a:rPr>
              <a:t>Desafio 2 – OR com </a:t>
            </a:r>
            <a:r>
              <a:rPr lang="pt-PT" dirty="0">
                <a:solidFill>
                  <a:srgbClr val="C00000"/>
                </a:solidFill>
              </a:rPr>
              <a:t>3 entradas A B </a:t>
            </a:r>
            <a:r>
              <a:rPr lang="pt-PT" dirty="0" smtClean="0">
                <a:solidFill>
                  <a:srgbClr val="C00000"/>
                </a:solidFill>
              </a:rPr>
              <a:t>C</a:t>
            </a:r>
          </a:p>
          <a:p>
            <a:r>
              <a:rPr lang="pt-PT" dirty="0" smtClean="0"/>
              <a:t>a) Calcular o nº de saídas possíveis</a:t>
            </a:r>
          </a:p>
          <a:p>
            <a:r>
              <a:rPr lang="pt-PT" dirty="0" smtClean="0"/>
              <a:t>b) Desenhar o circuito no </a:t>
            </a:r>
            <a:r>
              <a:rPr lang="pt-PT" i="1" dirty="0" err="1" smtClean="0"/>
              <a:t>logisim</a:t>
            </a:r>
            <a:r>
              <a:rPr lang="pt-PT" i="1" dirty="0" smtClean="0"/>
              <a:t> </a:t>
            </a:r>
          </a:p>
          <a:p>
            <a:r>
              <a:rPr lang="pt-PT" dirty="0" smtClean="0"/>
              <a:t>c) Desenhar o diagrama temporal</a:t>
            </a:r>
          </a:p>
          <a:p>
            <a:r>
              <a:rPr lang="pt-PT" dirty="0" smtClean="0"/>
              <a:t>d) Desenhar o circuito elétrico equivalente</a:t>
            </a:r>
          </a:p>
          <a:p>
            <a:r>
              <a:rPr lang="pt-PT" dirty="0" smtClean="0"/>
              <a:t>e) Preencher a tabela de verdade</a:t>
            </a:r>
          </a:p>
          <a:p>
            <a:r>
              <a:rPr lang="pt-PT" dirty="0" smtClean="0"/>
              <a:t>f)  Conclusão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79" y="234147"/>
            <a:ext cx="869321" cy="5490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09" y="1070098"/>
            <a:ext cx="1752600" cy="16573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427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820" y="461140"/>
            <a:ext cx="7505700" cy="954600"/>
          </a:xfrm>
        </p:spPr>
        <p:txBody>
          <a:bodyPr/>
          <a:lstStyle/>
          <a:p>
            <a:r>
              <a:rPr lang="pt-PT" dirty="0" smtClean="0"/>
              <a:t>Famílias lógicas TTL e CMOS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504" y="1097109"/>
            <a:ext cx="5731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Circuito integrado - </a:t>
            </a:r>
            <a:r>
              <a:rPr lang="pt-PT" dirty="0" smtClean="0"/>
              <a:t>Tecnologia </a:t>
            </a:r>
            <a:r>
              <a:rPr lang="pt-PT" b="1" dirty="0" smtClean="0">
                <a:solidFill>
                  <a:srgbClr val="C00000"/>
                </a:solidFill>
              </a:rPr>
              <a:t>TTL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smtClean="0"/>
              <a:t>(</a:t>
            </a:r>
            <a:r>
              <a:rPr lang="pt-PT" sz="1200" i="1" dirty="0" smtClean="0"/>
              <a:t>Transístor transístor </a:t>
            </a:r>
            <a:r>
              <a:rPr lang="pt-PT" sz="1200" i="1" dirty="0" err="1" smtClean="0"/>
              <a:t>logic</a:t>
            </a:r>
            <a:r>
              <a:rPr lang="pt-PT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São constituídos por transístores bipolares 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Alimentado entre 0 e 5 v 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74xx (7408 porta logica AND)</a:t>
            </a:r>
          </a:p>
          <a:p>
            <a:r>
              <a:rPr lang="pt-PT" dirty="0" smtClean="0"/>
              <a:t>            - </a:t>
            </a:r>
            <a:r>
              <a:rPr lang="pt-PT" sz="1200" dirty="0" smtClean="0"/>
              <a:t>7408 </a:t>
            </a:r>
            <a:r>
              <a:rPr lang="pt-PT" sz="1200" b="1" dirty="0" err="1" smtClean="0"/>
              <a:t>Quad</a:t>
            </a:r>
            <a:r>
              <a:rPr lang="pt-PT" sz="1200" dirty="0" smtClean="0"/>
              <a:t> 2-Input AND Gates – (</a:t>
            </a:r>
            <a:r>
              <a:rPr lang="pt-PT" sz="1200" b="1" dirty="0" err="1" smtClean="0"/>
              <a:t>Quad</a:t>
            </a:r>
            <a:r>
              <a:rPr lang="pt-PT" sz="1200" dirty="0" smtClean="0"/>
              <a:t> tem </a:t>
            </a:r>
            <a:r>
              <a:rPr lang="pt-PT" sz="1200" dirty="0"/>
              <a:t>4 portas logicas </a:t>
            </a:r>
            <a:r>
              <a:rPr lang="pt-PT" sz="1200" dirty="0" smtClean="0"/>
              <a:t>dentro)</a:t>
            </a:r>
          </a:p>
          <a:p>
            <a:r>
              <a:rPr lang="pt-PT" sz="1200" dirty="0" smtClean="0"/>
              <a:t>-     </a:t>
            </a:r>
            <a:r>
              <a:rPr lang="pt-PT" dirty="0" smtClean="0"/>
              <a:t>Data </a:t>
            </a:r>
            <a:r>
              <a:rPr lang="pt-PT" dirty="0" err="1"/>
              <a:t>sheet</a:t>
            </a:r>
            <a:r>
              <a:rPr lang="pt-PT" dirty="0"/>
              <a:t> </a:t>
            </a:r>
            <a:r>
              <a:rPr lang="pt-PT" sz="1000" dirty="0" smtClean="0">
                <a:hlinkClick r:id="rId2"/>
              </a:rPr>
              <a:t>http</a:t>
            </a:r>
            <a:r>
              <a:rPr lang="pt-PT" sz="1000" dirty="0">
                <a:hlinkClick r:id="rId2"/>
              </a:rPr>
              <a:t>://</a:t>
            </a:r>
            <a:r>
              <a:rPr lang="pt-PT" sz="1000" dirty="0" smtClean="0">
                <a:hlinkClick r:id="rId2"/>
              </a:rPr>
              <a:t>www.fecegypt.com/uploads/dataSheet/1481209249_7408-datasheet.pdf</a:t>
            </a:r>
            <a:endParaRPr lang="pt-PT" sz="1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42504" y="3151820"/>
            <a:ext cx="5319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Circuito integrado - </a:t>
            </a:r>
            <a:r>
              <a:rPr lang="pt-PT" dirty="0" smtClean="0"/>
              <a:t>Tecnologia </a:t>
            </a:r>
            <a:r>
              <a:rPr lang="pt-PT" b="1" dirty="0" smtClean="0">
                <a:solidFill>
                  <a:srgbClr val="C00000"/>
                </a:solidFill>
              </a:rPr>
              <a:t>CMOS</a:t>
            </a:r>
            <a:r>
              <a:rPr lang="pt-PT" dirty="0" smtClean="0"/>
              <a:t> (</a:t>
            </a:r>
            <a:r>
              <a:rPr lang="pt-PT" sz="1200" i="1" dirty="0" err="1" smtClean="0"/>
              <a:t>complementary</a:t>
            </a:r>
            <a:r>
              <a:rPr lang="pt-PT" sz="1200" i="1" dirty="0" smtClean="0"/>
              <a:t> metal-oxide-semiconductor</a:t>
            </a:r>
            <a:r>
              <a:rPr lang="pt-PT" i="1" dirty="0" smtClean="0"/>
              <a:t>) 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Alimentado entre </a:t>
            </a:r>
            <a:r>
              <a:rPr lang="pt-PT" dirty="0"/>
              <a:t>0 e </a:t>
            </a:r>
            <a:r>
              <a:rPr lang="pt-PT" dirty="0" smtClean="0"/>
              <a:t>5, 10 ou 15v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40xx (4081 </a:t>
            </a:r>
            <a:r>
              <a:rPr lang="pt-PT" dirty="0"/>
              <a:t>porta logica </a:t>
            </a:r>
            <a:r>
              <a:rPr lang="pt-PT" dirty="0" smtClean="0"/>
              <a:t>AND)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Data </a:t>
            </a:r>
            <a:r>
              <a:rPr lang="pt-PT" dirty="0" err="1" smtClean="0"/>
              <a:t>sheet</a:t>
            </a:r>
            <a:r>
              <a:rPr lang="pt-PT" dirty="0" smtClean="0"/>
              <a:t> </a:t>
            </a:r>
            <a:r>
              <a:rPr lang="pt-PT" sz="1000" dirty="0" smtClean="0">
                <a:hlinkClick r:id="rId3"/>
              </a:rPr>
              <a:t>https</a:t>
            </a:r>
            <a:r>
              <a:rPr lang="pt-PT" sz="1000" dirty="0">
                <a:hlinkClick r:id="rId3"/>
              </a:rPr>
              <a:t>://</a:t>
            </a:r>
            <a:r>
              <a:rPr lang="pt-PT" sz="1000" dirty="0" smtClean="0">
                <a:hlinkClick r:id="rId3"/>
              </a:rPr>
              <a:t>assets.nexperia.com/documents/data-sheet/HEF4081B.pdf</a:t>
            </a:r>
            <a:endParaRPr lang="pt-PT" sz="1000" dirty="0" smtClean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680" y="1097109"/>
            <a:ext cx="1250898" cy="9839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17523" t="23198" r="12883" b="32063"/>
          <a:stretch/>
        </p:blipFill>
        <p:spPr>
          <a:xfrm>
            <a:off x="5866513" y="1192993"/>
            <a:ext cx="1384891" cy="8902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237" y="2962455"/>
            <a:ext cx="1492732" cy="149273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t="6674" r="3064" b="7931"/>
          <a:stretch/>
        </p:blipFill>
        <p:spPr>
          <a:xfrm>
            <a:off x="5651675" y="3151820"/>
            <a:ext cx="1367607" cy="11140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68076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5419" y="403783"/>
            <a:ext cx="7865872" cy="6838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Porta NOT ou </a:t>
            </a:r>
            <a:r>
              <a:rPr lang="pt-PT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INVERTER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(inversor)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3213" y="1185436"/>
            <a:ext cx="783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A operação </a:t>
            </a:r>
            <a:r>
              <a:rPr lang="pt-P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 faz a operação de negação ou inversão. Qualquer que seja a entrada a saída será o contrário.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74479"/>
              </p:ext>
            </p:extLst>
          </p:nvPr>
        </p:nvGraphicFramePr>
        <p:xfrm>
          <a:off x="601515" y="2048341"/>
          <a:ext cx="2092066" cy="187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1"/>
                <a:gridCol w="927945"/>
              </a:tblGrid>
              <a:tr h="6310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2</a:t>
                      </a:r>
                      <a:r>
                        <a:rPr kumimoji="0" lang="pt-PT" sz="1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1</a:t>
                      </a:r>
                      <a:r>
                        <a:rPr kumimoji="0" lang="pt-PT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=2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33A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Arial"/>
                        </a:rPr>
                        <a:t>Base 2(binário), elevado a 1 (nº de entradas)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767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Entrada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Saída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7672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pt-PT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767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767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pt-PT" dirty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3458835" y="2373107"/>
            <a:ext cx="1927131" cy="1315636"/>
            <a:chOff x="3173087" y="2405759"/>
            <a:chExt cx="1927131" cy="13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843624" y="3325656"/>
                  <a:ext cx="498983" cy="3331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 smtClean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S=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PT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barPr>
                        <m:e>
                          <m:r>
                            <a:rPr lang="pt-PT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𝑨</m:t>
                          </m:r>
                        </m:e>
                      </m:bar>
                    </m:oMath>
                  </a14:m>
                  <a:endParaRPr lang="pt-PT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624" y="3325656"/>
                  <a:ext cx="498983" cy="3331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659" b="-1818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66500"/>
                    </p:ext>
                  </p:extLst>
                </p:nvPr>
              </p:nvGraphicFramePr>
              <p:xfrm>
                <a:off x="3213678" y="2405759"/>
                <a:ext cx="1661394" cy="7316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3" name="Imagem de Mapa de Bits" r:id="rId4" imgW="1038370" imgH="457143" progId="Paint.Picture">
                        <p:embed/>
                      </p:oleObj>
                    </mc:Choice>
                    <mc:Fallback>
                      <p:oleObj name="Imagem de Mapa de Bits" r:id="rId4" imgW="1038370" imgH="457143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3678" y="2405759"/>
                              <a:ext cx="1661394" cy="7316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66500"/>
                    </p:ext>
                  </p:extLst>
                </p:nvPr>
              </p:nvGraphicFramePr>
              <p:xfrm>
                <a:off x="3213678" y="2405759"/>
                <a:ext cx="1661394" cy="73162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91" name="Imagem de Mapa de Bits" r:id="rId6" imgW="1038370" imgH="457143" progId="Paint.Picture">
                        <p:embed/>
                      </p:oleObj>
                    </mc:Choice>
                    <mc:Fallback>
                      <p:oleObj name="Imagem de Mapa de Bits" r:id="rId6" imgW="1038370" imgH="457143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3678" y="2405759"/>
                              <a:ext cx="1661394" cy="7316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1" name="CaixaDeTexto 10"/>
            <p:cNvSpPr txBox="1"/>
            <p:nvPr/>
          </p:nvSpPr>
          <p:spPr>
            <a:xfrm>
              <a:off x="3173087" y="3094623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Expressão Aritmética </a:t>
              </a:r>
              <a:endParaRPr lang="pt-PT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173087" y="2495107"/>
              <a:ext cx="1873834" cy="1226288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101604" y="246974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Diagrama temporal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929755" y="2362461"/>
            <a:ext cx="2268279" cy="1371401"/>
            <a:chOff x="5925879" y="2547708"/>
            <a:chExt cx="2268279" cy="1371401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9455" y="3030925"/>
              <a:ext cx="2019300" cy="74295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5925879" y="2547708"/>
              <a:ext cx="2268279" cy="137140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262" y="506998"/>
            <a:ext cx="910648" cy="47512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554780" y="469453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www.ticmania.net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296106980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960</Words>
  <Application>Microsoft Office PowerPoint</Application>
  <PresentationFormat>Apresentação na tela (16:9)</PresentationFormat>
  <Paragraphs>251</Paragraphs>
  <Slides>14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Calibri</vt:lpstr>
      <vt:lpstr>Nunito</vt:lpstr>
      <vt:lpstr>Arial</vt:lpstr>
      <vt:lpstr>Cambria Math</vt:lpstr>
      <vt:lpstr>Consolas</vt:lpstr>
      <vt:lpstr>Shift</vt:lpstr>
      <vt:lpstr>Imagem de Mapa de Bits</vt:lpstr>
      <vt:lpstr>Portas Lógicas</vt:lpstr>
      <vt:lpstr>Index</vt:lpstr>
      <vt:lpstr>Variável </vt:lpstr>
      <vt:lpstr>Porta Lógica - Logic Gate AND ou E ou *</vt:lpstr>
      <vt:lpstr>Porta Lógica - Logic Gate AND ou E ou *</vt:lpstr>
      <vt:lpstr>Porta Lógica - Logic Gate OR ou OU ou +</vt:lpstr>
      <vt:lpstr>Porta Lógica - Logic Gate OR ou OU ou +</vt:lpstr>
      <vt:lpstr>Famílias lógicas TTL e CMOS</vt:lpstr>
      <vt:lpstr>Apresentação do PowerPoint</vt:lpstr>
      <vt:lpstr>Desafio 3 – Conjugar (AND e NOT) (OR e NOT)</vt:lpstr>
      <vt:lpstr>Desafio 4 </vt:lpstr>
      <vt:lpstr>Porta Lógica - Logic Gate NAND (Não E)</vt:lpstr>
      <vt:lpstr>Desafio 5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Portas Lógicas</dc:title>
  <dc:creator>x1</dc:creator>
  <cp:lastModifiedBy>x1</cp:lastModifiedBy>
  <cp:revision>101</cp:revision>
  <dcterms:modified xsi:type="dcterms:W3CDTF">2017-11-07T12:39:08Z</dcterms:modified>
</cp:coreProperties>
</file>