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326" r:id="rId3"/>
    <p:sldId id="333" r:id="rId4"/>
    <p:sldId id="334" r:id="rId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6F839-BC27-4136-99B6-748B3F15BD16}" type="datetimeFigureOut">
              <a:rPr lang="pt-PT" smtClean="0"/>
              <a:t>17/02/2018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A4FCB-29E4-4FFE-B400-E5C4AC1A09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073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17/02/2018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2439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17/02/2018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9828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17/02/2018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8846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17/02/2018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43401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17/02/2018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597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17/02/2018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7404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17/02/2018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45437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17/02/2018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562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17/02/2018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9117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17/02/2018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2526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17/02/2018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239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17/02/2018</a:t>
            </a:fld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6632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17/02/2018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4086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17/02/2018</a:t>
            </a:fld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5937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17/02/2018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198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599D-515A-4B1B-A4AC-8DE09B28754B}" type="datetimeFigureOut">
              <a:rPr lang="pt-PT" smtClean="0"/>
              <a:pPr/>
              <a:t>17/02/2018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4769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B599D-515A-4B1B-A4AC-8DE09B28754B}" type="datetimeFigureOut">
              <a:rPr lang="pt-PT" smtClean="0"/>
              <a:pPr/>
              <a:t>17/02/2018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E725D1-4104-46D2-8864-8AB6B50E9557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3000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Módulo 3 – Circuitos Combinatórios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Descodificadores e Codificadores</a:t>
            </a:r>
          </a:p>
          <a:p>
            <a:endParaRPr lang="pt-PT" dirty="0"/>
          </a:p>
        </p:txBody>
      </p:sp>
      <p:sp>
        <p:nvSpPr>
          <p:cNvPr id="5" name="Retângulo 4"/>
          <p:cNvSpPr/>
          <p:nvPr/>
        </p:nvSpPr>
        <p:spPr>
          <a:xfrm>
            <a:off x="4154622" y="5085184"/>
            <a:ext cx="3297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Codificador de </a:t>
            </a:r>
            <a:r>
              <a:rPr lang="pt-PT" b="1" dirty="0">
                <a:solidFill>
                  <a:schemeClr val="accent1"/>
                </a:solidFill>
              </a:rPr>
              <a:t>prioridades</a:t>
            </a:r>
            <a:r>
              <a:rPr lang="pt-PT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132319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Exercício</a:t>
            </a:r>
            <a:br>
              <a:rPr lang="pt-PT" dirty="0" smtClean="0"/>
            </a:br>
            <a:r>
              <a:rPr lang="pt-PT" dirty="0" smtClean="0"/>
              <a:t>Codificador de </a:t>
            </a:r>
            <a:r>
              <a:rPr lang="pt-PT" b="1" dirty="0">
                <a:solidFill>
                  <a:schemeClr val="accent1"/>
                </a:solidFill>
              </a:rPr>
              <a:t>p</a:t>
            </a:r>
            <a:r>
              <a:rPr lang="pt-PT" b="1" dirty="0" smtClean="0">
                <a:solidFill>
                  <a:schemeClr val="accent1"/>
                </a:solidFill>
              </a:rPr>
              <a:t>rioridades</a:t>
            </a:r>
            <a:r>
              <a:rPr lang="pt-PT" dirty="0" smtClean="0"/>
              <a:t> 4:2</a:t>
            </a:r>
            <a:endParaRPr lang="pt-PT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148127"/>
              </p:ext>
            </p:extLst>
          </p:nvPr>
        </p:nvGraphicFramePr>
        <p:xfrm>
          <a:off x="1295635" y="2995793"/>
          <a:ext cx="6805223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476">
                  <a:extLst>
                    <a:ext uri="{9D8B030D-6E8A-4147-A177-3AD203B41FA5}">
                      <a16:colId xmlns:a16="http://schemas.microsoft.com/office/drawing/2014/main" val="3146613854"/>
                    </a:ext>
                  </a:extLst>
                </a:gridCol>
                <a:gridCol w="634476">
                  <a:extLst>
                    <a:ext uri="{9D8B030D-6E8A-4147-A177-3AD203B41FA5}">
                      <a16:colId xmlns:a16="http://schemas.microsoft.com/office/drawing/2014/main" val="776908774"/>
                    </a:ext>
                  </a:extLst>
                </a:gridCol>
                <a:gridCol w="634476">
                  <a:extLst>
                    <a:ext uri="{9D8B030D-6E8A-4147-A177-3AD203B41FA5}">
                      <a16:colId xmlns:a16="http://schemas.microsoft.com/office/drawing/2014/main" val="927101240"/>
                    </a:ext>
                  </a:extLst>
                </a:gridCol>
                <a:gridCol w="634476">
                  <a:extLst>
                    <a:ext uri="{9D8B030D-6E8A-4147-A177-3AD203B41FA5}">
                      <a16:colId xmlns:a16="http://schemas.microsoft.com/office/drawing/2014/main" val="1672098205"/>
                    </a:ext>
                  </a:extLst>
                </a:gridCol>
                <a:gridCol w="707843">
                  <a:extLst>
                    <a:ext uri="{9D8B030D-6E8A-4147-A177-3AD203B41FA5}">
                      <a16:colId xmlns:a16="http://schemas.microsoft.com/office/drawing/2014/main" val="847553941"/>
                    </a:ext>
                  </a:extLst>
                </a:gridCol>
                <a:gridCol w="805919">
                  <a:extLst>
                    <a:ext uri="{9D8B030D-6E8A-4147-A177-3AD203B41FA5}">
                      <a16:colId xmlns:a16="http://schemas.microsoft.com/office/drawing/2014/main" val="891764169"/>
                    </a:ext>
                  </a:extLst>
                </a:gridCol>
                <a:gridCol w="1343199">
                  <a:extLst>
                    <a:ext uri="{9D8B030D-6E8A-4147-A177-3AD203B41FA5}">
                      <a16:colId xmlns:a16="http://schemas.microsoft.com/office/drawing/2014/main" val="3239033329"/>
                    </a:ext>
                  </a:extLst>
                </a:gridCol>
                <a:gridCol w="1410358">
                  <a:extLst>
                    <a:ext uri="{9D8B030D-6E8A-4147-A177-3AD203B41FA5}">
                      <a16:colId xmlns:a16="http://schemas.microsoft.com/office/drawing/2014/main" val="2645733199"/>
                    </a:ext>
                  </a:extLst>
                </a:gridCol>
              </a:tblGrid>
              <a:tr h="268716">
                <a:tc gridSpan="4"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N=4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M=2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803763"/>
                  </a:ext>
                </a:extLst>
              </a:tr>
              <a:tr h="268716">
                <a:tc gridSpan="4"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Entradas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Saídas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216368"/>
                  </a:ext>
                </a:extLst>
              </a:tr>
              <a:tr h="268716"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latin typeface="Consolas" panose="020B0609020204030204" pitchFamily="49" charset="0"/>
                        </a:rPr>
                        <a:t>e3</a:t>
                      </a:r>
                      <a:endParaRPr lang="pt-PT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latin typeface="Consolas" panose="020B0609020204030204" pitchFamily="49" charset="0"/>
                        </a:rPr>
                        <a:t>e2</a:t>
                      </a:r>
                      <a:endParaRPr lang="pt-PT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latin typeface="Consolas" panose="020B0609020204030204" pitchFamily="49" charset="0"/>
                        </a:rPr>
                        <a:t>e1</a:t>
                      </a:r>
                      <a:endParaRPr lang="pt-PT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latin typeface="Consolas" panose="020B0609020204030204" pitchFamily="49" charset="0"/>
                        </a:rPr>
                        <a:t>e0</a:t>
                      </a:r>
                      <a:endParaRPr lang="pt-PT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latin typeface="Consolas" panose="020B0609020204030204" pitchFamily="49" charset="0"/>
                        </a:rPr>
                        <a:t>s1</a:t>
                      </a:r>
                      <a:endParaRPr lang="pt-PT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latin typeface="Consolas" panose="020B0609020204030204" pitchFamily="49" charset="0"/>
                        </a:rPr>
                        <a:t>s0</a:t>
                      </a:r>
                      <a:endParaRPr lang="pt-PT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dirty="0" smtClean="0">
                          <a:latin typeface="Consolas" panose="020B0609020204030204" pitchFamily="49" charset="0"/>
                        </a:rPr>
                        <a:t>S0</a:t>
                      </a:r>
                      <a:endParaRPr lang="pt-PT" sz="1200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b="1" dirty="0" smtClean="0">
                          <a:latin typeface="Consolas" panose="020B0609020204030204" pitchFamily="49" charset="0"/>
                        </a:rPr>
                        <a:t>s1</a:t>
                      </a:r>
                      <a:endParaRPr lang="pt-PT" sz="1200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833072"/>
                  </a:ext>
                </a:extLst>
              </a:tr>
              <a:tr h="268716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273592"/>
                  </a:ext>
                </a:extLst>
              </a:tr>
              <a:tr h="268716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382529"/>
                  </a:ext>
                </a:extLst>
              </a:tr>
              <a:tr h="268716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e3’e2’e1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x  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801804"/>
                  </a:ext>
                </a:extLst>
              </a:tr>
              <a:tr h="26973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>
                          <a:latin typeface="Consolas" panose="020B0609020204030204" pitchFamily="49" charset="0"/>
                        </a:rPr>
                        <a:t>e3’e2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058044"/>
                  </a:ext>
                </a:extLst>
              </a:tr>
              <a:tr h="268716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latin typeface="Consolas" panose="020B0609020204030204" pitchFamily="49" charset="0"/>
                        </a:rPr>
                        <a:t>e3</a:t>
                      </a:r>
                      <a:endParaRPr lang="pt-PT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>
                          <a:latin typeface="Consolas" panose="020B0609020204030204" pitchFamily="49" charset="0"/>
                        </a:rPr>
                        <a:t>e3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56289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35696" y="5980638"/>
            <a:ext cx="1625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S1=e3+e3’e2</a:t>
            </a:r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96136" y="6031293"/>
            <a:ext cx="1986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S0=e3’e2’e1+e3</a:t>
            </a:r>
            <a:endParaRPr lang="pt-PT" dirty="0"/>
          </a:p>
        </p:txBody>
      </p:sp>
      <p:sp>
        <p:nvSpPr>
          <p:cNvPr id="7" name="Marcador de Posição de Conteúdo 2"/>
          <p:cNvSpPr txBox="1">
            <a:spLocks/>
          </p:cNvSpPr>
          <p:nvPr/>
        </p:nvSpPr>
        <p:spPr>
          <a:xfrm>
            <a:off x="1259632" y="1371167"/>
            <a:ext cx="6591985" cy="431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codificar 4 teclas tendo na saída um número binário de 2 bits</a:t>
            </a:r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259632" y="1713582"/>
            <a:ext cx="73448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Codificador prioridades </a:t>
            </a:r>
            <a:r>
              <a:rPr lang="pt-PT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Possui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a lógica necessária para obter na saída um código </a:t>
            </a:r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binário relativo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à entrada ativa de mais alta ordem.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271770" y="2360111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/>
              <a:t>Elimina </a:t>
            </a:r>
            <a:r>
              <a:rPr lang="pt-PT" dirty="0"/>
              <a:t>o problema de duas ou mais entradas serem acionadas simultaneamente.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2"/>
          <a:srcRect l="1476" t="40367" r="2593" b="40188"/>
          <a:stretch/>
        </p:blipFill>
        <p:spPr>
          <a:xfrm>
            <a:off x="6258445" y="30717"/>
            <a:ext cx="2820007" cy="571623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3678057" y="6031293"/>
            <a:ext cx="1901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chemeClr val="accent1"/>
                </a:solidFill>
              </a:rPr>
              <a:t>X= DON'T </a:t>
            </a:r>
            <a:r>
              <a:rPr lang="pt-PT" b="1" dirty="0">
                <a:solidFill>
                  <a:schemeClr val="accent1"/>
                </a:solidFill>
              </a:rPr>
              <a:t>CARE</a:t>
            </a:r>
          </a:p>
        </p:txBody>
      </p:sp>
    </p:spTree>
    <p:extLst>
      <p:ext uri="{BB962C8B-B14F-4D97-AF65-F5344CB8AC3E}">
        <p14:creationId xmlns:p14="http://schemas.microsoft.com/office/powerpoint/2010/main" val="3499984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816" y="516949"/>
            <a:ext cx="6589199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 smtClean="0"/>
              <a:t>Codificador de </a:t>
            </a:r>
            <a:r>
              <a:rPr lang="pt-PT" b="1" dirty="0" smtClean="0">
                <a:solidFill>
                  <a:schemeClr val="accent1"/>
                </a:solidFill>
              </a:rPr>
              <a:t>prioridades</a:t>
            </a:r>
            <a:r>
              <a:rPr lang="pt-PT" dirty="0" smtClean="0"/>
              <a:t> 4:2</a:t>
            </a:r>
            <a:br>
              <a:rPr lang="pt-PT" dirty="0" smtClean="0"/>
            </a:br>
            <a:r>
              <a:rPr lang="pt-PT" dirty="0" err="1" smtClean="0"/>
              <a:t>vs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Codificador 4:2</a:t>
            </a:r>
            <a:endParaRPr lang="pt-PT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062" y="2451384"/>
            <a:ext cx="6264696" cy="205635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587062" y="4507735"/>
            <a:ext cx="37050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Possui a lógica necessária para obter na saída um código binário relativo à entrada ativa de mais alta ordem. </a:t>
            </a:r>
            <a:endParaRPr lang="pt-PT" dirty="0" smtClean="0"/>
          </a:p>
          <a:p>
            <a:r>
              <a:rPr lang="pt-PT" sz="1600" dirty="0" smtClean="0"/>
              <a:t>• </a:t>
            </a:r>
            <a:r>
              <a:rPr lang="pt-PT" sz="1600" dirty="0"/>
              <a:t>Elimina o problema de duas ou mais entradas serem acionadas simultaneamente.</a:t>
            </a:r>
          </a:p>
        </p:txBody>
      </p:sp>
      <p:sp>
        <p:nvSpPr>
          <p:cNvPr id="7" name="Retângulo 6"/>
          <p:cNvSpPr/>
          <p:nvPr/>
        </p:nvSpPr>
        <p:spPr>
          <a:xfrm>
            <a:off x="5508104" y="4508071"/>
            <a:ext cx="270076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O </a:t>
            </a:r>
            <a:r>
              <a:rPr lang="pt-PT" b="1" dirty="0"/>
              <a:t>problema</a:t>
            </a:r>
            <a:r>
              <a:rPr lang="pt-PT" dirty="0"/>
              <a:t> deste processo é que sempre que existe mais do que uma entrada ativa a duas saídas vão ficar ativadas</a:t>
            </a:r>
          </a:p>
        </p:txBody>
      </p:sp>
      <p:cxnSp>
        <p:nvCxnSpPr>
          <p:cNvPr id="9" name="Conexão reta 8"/>
          <p:cNvCxnSpPr/>
          <p:nvPr/>
        </p:nvCxnSpPr>
        <p:spPr>
          <a:xfrm>
            <a:off x="5292080" y="2276872"/>
            <a:ext cx="0" cy="43924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1636032" y="2189843"/>
            <a:ext cx="3607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Codificador de prioridades 4:2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564994" y="2191432"/>
            <a:ext cx="1915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Codificador 4:2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/>
          <a:srcRect l="1476" t="40367" r="2593" b="40188"/>
          <a:stretch/>
        </p:blipFill>
        <p:spPr>
          <a:xfrm>
            <a:off x="6258445" y="30717"/>
            <a:ext cx="2820007" cy="57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205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5" y="624110"/>
            <a:ext cx="6986736" cy="1280890"/>
          </a:xfrm>
        </p:spPr>
        <p:txBody>
          <a:bodyPr/>
          <a:lstStyle/>
          <a:p>
            <a:r>
              <a:rPr lang="pt-PT" dirty="0"/>
              <a:t>Codificador de </a:t>
            </a:r>
            <a:r>
              <a:rPr lang="pt-PT" b="1" dirty="0">
                <a:solidFill>
                  <a:schemeClr val="accent1"/>
                </a:solidFill>
              </a:rPr>
              <a:t>prioridades</a:t>
            </a:r>
            <a:r>
              <a:rPr lang="pt-PT" dirty="0"/>
              <a:t> 4:2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858116"/>
            <a:ext cx="7219950" cy="46101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843808" y="1649968"/>
            <a:ext cx="3618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Codificador de </a:t>
            </a:r>
            <a:r>
              <a:rPr lang="pt-PT" b="1" dirty="0">
                <a:solidFill>
                  <a:schemeClr val="accent1"/>
                </a:solidFill>
              </a:rPr>
              <a:t>prioridades</a:t>
            </a:r>
            <a:r>
              <a:rPr lang="pt-PT" dirty="0"/>
              <a:t> 4:2</a:t>
            </a:r>
          </a:p>
        </p:txBody>
      </p:sp>
      <p:sp>
        <p:nvSpPr>
          <p:cNvPr id="6" name="Retângulo 5"/>
          <p:cNvSpPr/>
          <p:nvPr/>
        </p:nvSpPr>
        <p:spPr>
          <a:xfrm>
            <a:off x="1331640" y="6481950"/>
            <a:ext cx="662473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100" dirty="0"/>
              <a:t>https://eletronicagaragem.blogspot.pt/2016/01/eletronica-digital-codigo-bcd-gray-e.html</a:t>
            </a:r>
          </a:p>
        </p:txBody>
      </p:sp>
    </p:spTree>
    <p:extLst>
      <p:ext uri="{BB962C8B-B14F-4D97-AF65-F5344CB8AC3E}">
        <p14:creationId xmlns:p14="http://schemas.microsoft.com/office/powerpoint/2010/main" val="4232746235"/>
      </p:ext>
    </p:extLst>
  </p:cSld>
  <p:clrMapOvr>
    <a:masterClrMapping/>
  </p:clrMapOvr>
</p:sld>
</file>

<file path=ppt/theme/theme1.xml><?xml version="1.0" encoding="utf-8"?>
<a:theme xmlns:a="http://schemas.openxmlformats.org/drawingml/2006/main" name="Haste">
  <a:themeElements>
    <a:clrScheme name="Hast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Hast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ste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4970</TotalTime>
  <Words>192</Words>
  <Application>Microsoft Office PowerPoint</Application>
  <PresentationFormat>Apresentação no Ecrã (4:3)</PresentationFormat>
  <Paragraphs>71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Consolas</vt:lpstr>
      <vt:lpstr>Wingdings 3</vt:lpstr>
      <vt:lpstr>Haste</vt:lpstr>
      <vt:lpstr>Módulo 3 – Circuitos Combinatórios</vt:lpstr>
      <vt:lpstr>Exercício Codificador de prioridades 4:2</vt:lpstr>
      <vt:lpstr>Codificador de prioridades 4:2 vs Codificador 4:2</vt:lpstr>
      <vt:lpstr>Codificador de prioridades 4:2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Módulo 3 – Circuitos Combinatórios</dc:title>
  <dc:creator>Laura</dc:creator>
  <cp:lastModifiedBy>Carlos esteves</cp:lastModifiedBy>
  <cp:revision>178</cp:revision>
  <dcterms:created xsi:type="dcterms:W3CDTF">2010-01-22T13:53:18Z</dcterms:created>
  <dcterms:modified xsi:type="dcterms:W3CDTF">2018-02-17T14:34:20Z</dcterms:modified>
</cp:coreProperties>
</file>