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83" r:id="rId5"/>
    <p:sldId id="273" r:id="rId6"/>
    <p:sldId id="274" r:id="rId7"/>
    <p:sldId id="276" r:id="rId8"/>
    <p:sldId id="278" r:id="rId9"/>
    <p:sldId id="280" r:id="rId10"/>
    <p:sldId id="281" r:id="rId11"/>
    <p:sldId id="282" r:id="rId1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71E5"/>
    <a:srgbClr val="422C16"/>
    <a:srgbClr val="0C788E"/>
    <a:srgbClr val="025198"/>
    <a:srgbClr val="000099"/>
    <a:srgbClr val="1C1C1C"/>
    <a:srgbClr val="660066"/>
    <a:srgbClr val="000058"/>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5" autoAdjust="0"/>
    <p:restoredTop sz="94652" autoAdjust="0"/>
  </p:normalViewPr>
  <p:slideViewPr>
    <p:cSldViewPr>
      <p:cViewPr varScale="1">
        <p:scale>
          <a:sx n="109" d="100"/>
          <a:sy n="109" d="100"/>
        </p:scale>
        <p:origin x="133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lvl1pPr>
              <a:defRPr/>
            </a:lvl1pPr>
          </a:lstStyle>
          <a:p>
            <a:endParaRPr lang="es-ES" altLang="pt-PT"/>
          </a:p>
        </p:txBody>
      </p:sp>
      <p:sp>
        <p:nvSpPr>
          <p:cNvPr id="5" name="Marcador de Posição do Rodapé 4"/>
          <p:cNvSpPr>
            <a:spLocks noGrp="1"/>
          </p:cNvSpPr>
          <p:nvPr>
            <p:ph type="ftr" sz="quarter" idx="11"/>
          </p:nvPr>
        </p:nvSpPr>
        <p:spPr/>
        <p:txBody>
          <a:bodyPr/>
          <a:lstStyle>
            <a:lvl1pPr>
              <a:defRPr/>
            </a:lvl1pPr>
          </a:lstStyle>
          <a:p>
            <a:endParaRPr lang="es-ES" altLang="pt-PT"/>
          </a:p>
        </p:txBody>
      </p:sp>
      <p:sp>
        <p:nvSpPr>
          <p:cNvPr id="6" name="Marcador de Posição do Número do Diapositivo 5"/>
          <p:cNvSpPr>
            <a:spLocks noGrp="1"/>
          </p:cNvSpPr>
          <p:nvPr>
            <p:ph type="sldNum" sz="quarter" idx="12"/>
          </p:nvPr>
        </p:nvSpPr>
        <p:spPr/>
        <p:txBody>
          <a:bodyPr/>
          <a:lstStyle>
            <a:lvl1pPr>
              <a:defRPr/>
            </a:lvl1pPr>
          </a:lstStyle>
          <a:p>
            <a:fld id="{AF9DB6D6-5B67-4F87-A51B-78F2B5869F30}" type="slidenum">
              <a:rPr lang="es-ES" altLang="pt-PT"/>
              <a:pPr/>
              <a:t>‹nº›</a:t>
            </a:fld>
            <a:endParaRPr lang="es-ES" altLang="pt-PT"/>
          </a:p>
        </p:txBody>
      </p:sp>
    </p:spTree>
    <p:extLst>
      <p:ext uri="{BB962C8B-B14F-4D97-AF65-F5344CB8AC3E}">
        <p14:creationId xmlns:p14="http://schemas.microsoft.com/office/powerpoint/2010/main" val="337306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endParaRPr lang="es-ES" altLang="pt-PT"/>
          </a:p>
        </p:txBody>
      </p:sp>
      <p:sp>
        <p:nvSpPr>
          <p:cNvPr id="5" name="Marcador de Posição do Rodapé 4"/>
          <p:cNvSpPr>
            <a:spLocks noGrp="1"/>
          </p:cNvSpPr>
          <p:nvPr>
            <p:ph type="ftr" sz="quarter" idx="11"/>
          </p:nvPr>
        </p:nvSpPr>
        <p:spPr/>
        <p:txBody>
          <a:bodyPr/>
          <a:lstStyle>
            <a:lvl1pPr>
              <a:defRPr/>
            </a:lvl1pPr>
          </a:lstStyle>
          <a:p>
            <a:endParaRPr lang="es-ES" altLang="pt-PT"/>
          </a:p>
        </p:txBody>
      </p:sp>
      <p:sp>
        <p:nvSpPr>
          <p:cNvPr id="6" name="Marcador de Posição do Número do Diapositivo 5"/>
          <p:cNvSpPr>
            <a:spLocks noGrp="1"/>
          </p:cNvSpPr>
          <p:nvPr>
            <p:ph type="sldNum" sz="quarter" idx="12"/>
          </p:nvPr>
        </p:nvSpPr>
        <p:spPr/>
        <p:txBody>
          <a:bodyPr/>
          <a:lstStyle>
            <a:lvl1pPr>
              <a:defRPr/>
            </a:lvl1pPr>
          </a:lstStyle>
          <a:p>
            <a:fld id="{F704D80C-F664-4E51-8A9E-257978F9C8B9}" type="slidenum">
              <a:rPr lang="es-ES" altLang="pt-PT"/>
              <a:pPr/>
              <a:t>‹nº›</a:t>
            </a:fld>
            <a:endParaRPr lang="es-ES" altLang="pt-PT"/>
          </a:p>
        </p:txBody>
      </p:sp>
    </p:spTree>
    <p:extLst>
      <p:ext uri="{BB962C8B-B14F-4D97-AF65-F5344CB8AC3E}">
        <p14:creationId xmlns:p14="http://schemas.microsoft.com/office/powerpoint/2010/main" val="319960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2"/>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42"/>
            <a:ext cx="6019800"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endParaRPr lang="es-ES" altLang="pt-PT"/>
          </a:p>
        </p:txBody>
      </p:sp>
      <p:sp>
        <p:nvSpPr>
          <p:cNvPr id="5" name="Marcador de Posição do Rodapé 4"/>
          <p:cNvSpPr>
            <a:spLocks noGrp="1"/>
          </p:cNvSpPr>
          <p:nvPr>
            <p:ph type="ftr" sz="quarter" idx="11"/>
          </p:nvPr>
        </p:nvSpPr>
        <p:spPr/>
        <p:txBody>
          <a:bodyPr/>
          <a:lstStyle>
            <a:lvl1pPr>
              <a:defRPr/>
            </a:lvl1pPr>
          </a:lstStyle>
          <a:p>
            <a:endParaRPr lang="es-ES" altLang="pt-PT"/>
          </a:p>
        </p:txBody>
      </p:sp>
      <p:sp>
        <p:nvSpPr>
          <p:cNvPr id="6" name="Marcador de Posição do Número do Diapositivo 5"/>
          <p:cNvSpPr>
            <a:spLocks noGrp="1"/>
          </p:cNvSpPr>
          <p:nvPr>
            <p:ph type="sldNum" sz="quarter" idx="12"/>
          </p:nvPr>
        </p:nvSpPr>
        <p:spPr/>
        <p:txBody>
          <a:bodyPr/>
          <a:lstStyle>
            <a:lvl1pPr>
              <a:defRPr/>
            </a:lvl1pPr>
          </a:lstStyle>
          <a:p>
            <a:fld id="{652068C7-E78C-4C7B-985B-A51D26EAB393}" type="slidenum">
              <a:rPr lang="es-ES" altLang="pt-PT"/>
              <a:pPr/>
              <a:t>‹nº›</a:t>
            </a:fld>
            <a:endParaRPr lang="es-ES" altLang="pt-PT"/>
          </a:p>
        </p:txBody>
      </p:sp>
    </p:spTree>
    <p:extLst>
      <p:ext uri="{BB962C8B-B14F-4D97-AF65-F5344CB8AC3E}">
        <p14:creationId xmlns:p14="http://schemas.microsoft.com/office/powerpoint/2010/main" val="17168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endParaRPr lang="es-ES" altLang="pt-PT"/>
          </a:p>
        </p:txBody>
      </p:sp>
      <p:sp>
        <p:nvSpPr>
          <p:cNvPr id="5" name="Marcador de Posição do Rodapé 4"/>
          <p:cNvSpPr>
            <a:spLocks noGrp="1"/>
          </p:cNvSpPr>
          <p:nvPr>
            <p:ph type="ftr" sz="quarter" idx="11"/>
          </p:nvPr>
        </p:nvSpPr>
        <p:spPr/>
        <p:txBody>
          <a:bodyPr/>
          <a:lstStyle>
            <a:lvl1pPr>
              <a:defRPr/>
            </a:lvl1pPr>
          </a:lstStyle>
          <a:p>
            <a:endParaRPr lang="es-ES" altLang="pt-PT"/>
          </a:p>
        </p:txBody>
      </p:sp>
      <p:sp>
        <p:nvSpPr>
          <p:cNvPr id="6" name="Marcador de Posição do Número do Diapositivo 5"/>
          <p:cNvSpPr>
            <a:spLocks noGrp="1"/>
          </p:cNvSpPr>
          <p:nvPr>
            <p:ph type="sldNum" sz="quarter" idx="12"/>
          </p:nvPr>
        </p:nvSpPr>
        <p:spPr/>
        <p:txBody>
          <a:bodyPr/>
          <a:lstStyle>
            <a:lvl1pPr>
              <a:defRPr/>
            </a:lvl1pPr>
          </a:lstStyle>
          <a:p>
            <a:fld id="{FB28B835-FC1D-49D9-98F6-4E97D51FE0E6}" type="slidenum">
              <a:rPr lang="es-ES" altLang="pt-PT"/>
              <a:pPr/>
              <a:t>‹nº›</a:t>
            </a:fld>
            <a:endParaRPr lang="es-ES" altLang="pt-PT"/>
          </a:p>
        </p:txBody>
      </p:sp>
    </p:spTree>
    <p:extLst>
      <p:ext uri="{BB962C8B-B14F-4D97-AF65-F5344CB8AC3E}">
        <p14:creationId xmlns:p14="http://schemas.microsoft.com/office/powerpoint/2010/main" val="152909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42"/>
            <a:ext cx="7886700" cy="2852737"/>
          </a:xfrm>
        </p:spPr>
        <p:txBody>
          <a:bodyPr anchor="b"/>
          <a:lstStyle>
            <a:lvl1pPr>
              <a:defRPr sz="6000"/>
            </a:lvl1pPr>
          </a:lstStyle>
          <a:p>
            <a:r>
              <a:rPr lang="pt-PT" smtClean="0"/>
              <a:t>Clique para editar o estilo</a:t>
            </a:r>
            <a:endParaRPr lang="pt-PT"/>
          </a:p>
        </p:txBody>
      </p:sp>
      <p:sp>
        <p:nvSpPr>
          <p:cNvPr id="3" name="Marcador de Posição do Texto 2"/>
          <p:cNvSpPr>
            <a:spLocks noGrp="1"/>
          </p:cNvSpPr>
          <p:nvPr>
            <p:ph type="body" idx="1"/>
          </p:nvPr>
        </p:nvSpPr>
        <p:spPr>
          <a:xfrm>
            <a:off x="623888" y="458946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lvl1pPr>
              <a:defRPr/>
            </a:lvl1pPr>
          </a:lstStyle>
          <a:p>
            <a:endParaRPr lang="es-ES" altLang="pt-PT"/>
          </a:p>
        </p:txBody>
      </p:sp>
      <p:sp>
        <p:nvSpPr>
          <p:cNvPr id="5" name="Marcador de Posição do Rodapé 4"/>
          <p:cNvSpPr>
            <a:spLocks noGrp="1"/>
          </p:cNvSpPr>
          <p:nvPr>
            <p:ph type="ftr" sz="quarter" idx="11"/>
          </p:nvPr>
        </p:nvSpPr>
        <p:spPr/>
        <p:txBody>
          <a:bodyPr/>
          <a:lstStyle>
            <a:lvl1pPr>
              <a:defRPr/>
            </a:lvl1pPr>
          </a:lstStyle>
          <a:p>
            <a:endParaRPr lang="es-ES" altLang="pt-PT"/>
          </a:p>
        </p:txBody>
      </p:sp>
      <p:sp>
        <p:nvSpPr>
          <p:cNvPr id="6" name="Marcador de Posição do Número do Diapositivo 5"/>
          <p:cNvSpPr>
            <a:spLocks noGrp="1"/>
          </p:cNvSpPr>
          <p:nvPr>
            <p:ph type="sldNum" sz="quarter" idx="12"/>
          </p:nvPr>
        </p:nvSpPr>
        <p:spPr/>
        <p:txBody>
          <a:bodyPr/>
          <a:lstStyle>
            <a:lvl1pPr>
              <a:defRPr/>
            </a:lvl1pPr>
          </a:lstStyle>
          <a:p>
            <a:fld id="{8E7E7C09-2126-4881-849A-F111207E7192}" type="slidenum">
              <a:rPr lang="es-ES" altLang="pt-PT"/>
              <a:pPr/>
              <a:t>‹nº›</a:t>
            </a:fld>
            <a:endParaRPr lang="es-ES" altLang="pt-PT"/>
          </a:p>
        </p:txBody>
      </p:sp>
    </p:spTree>
    <p:extLst>
      <p:ext uri="{BB962C8B-B14F-4D97-AF65-F5344CB8AC3E}">
        <p14:creationId xmlns:p14="http://schemas.microsoft.com/office/powerpoint/2010/main" val="389527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4"/>
            <a:ext cx="4038600"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4"/>
            <a:ext cx="4038600"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lvl1pPr>
              <a:defRPr/>
            </a:lvl1pPr>
          </a:lstStyle>
          <a:p>
            <a:endParaRPr lang="es-ES" altLang="pt-PT"/>
          </a:p>
        </p:txBody>
      </p:sp>
      <p:sp>
        <p:nvSpPr>
          <p:cNvPr id="6" name="Marcador de Posição do Rodapé 5"/>
          <p:cNvSpPr>
            <a:spLocks noGrp="1"/>
          </p:cNvSpPr>
          <p:nvPr>
            <p:ph type="ftr" sz="quarter" idx="11"/>
          </p:nvPr>
        </p:nvSpPr>
        <p:spPr/>
        <p:txBody>
          <a:bodyPr/>
          <a:lstStyle>
            <a:lvl1pPr>
              <a:defRPr/>
            </a:lvl1pPr>
          </a:lstStyle>
          <a:p>
            <a:endParaRPr lang="es-ES" altLang="pt-PT"/>
          </a:p>
        </p:txBody>
      </p:sp>
      <p:sp>
        <p:nvSpPr>
          <p:cNvPr id="7" name="Marcador de Posição do Número do Diapositivo 6"/>
          <p:cNvSpPr>
            <a:spLocks noGrp="1"/>
          </p:cNvSpPr>
          <p:nvPr>
            <p:ph type="sldNum" sz="quarter" idx="12"/>
          </p:nvPr>
        </p:nvSpPr>
        <p:spPr/>
        <p:txBody>
          <a:bodyPr/>
          <a:lstStyle>
            <a:lvl1pPr>
              <a:defRPr/>
            </a:lvl1pPr>
          </a:lstStyle>
          <a:p>
            <a:fld id="{2EC9C536-5B20-40AD-B9D4-7E874D868A94}" type="slidenum">
              <a:rPr lang="es-ES" altLang="pt-PT"/>
              <a:pPr/>
              <a:t>‹nº›</a:t>
            </a:fld>
            <a:endParaRPr lang="es-ES" altLang="pt-PT"/>
          </a:p>
        </p:txBody>
      </p:sp>
    </p:spTree>
    <p:extLst>
      <p:ext uri="{BB962C8B-B14F-4D97-AF65-F5344CB8AC3E}">
        <p14:creationId xmlns:p14="http://schemas.microsoft.com/office/powerpoint/2010/main" val="399095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9"/>
            <a:ext cx="78867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630239" y="2505075"/>
            <a:ext cx="386873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4629150" y="2505075"/>
            <a:ext cx="38877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lvl1pPr>
              <a:defRPr/>
            </a:lvl1pPr>
          </a:lstStyle>
          <a:p>
            <a:endParaRPr lang="es-ES" altLang="pt-PT"/>
          </a:p>
        </p:txBody>
      </p:sp>
      <p:sp>
        <p:nvSpPr>
          <p:cNvPr id="8" name="Marcador de Posição do Rodapé 7"/>
          <p:cNvSpPr>
            <a:spLocks noGrp="1"/>
          </p:cNvSpPr>
          <p:nvPr>
            <p:ph type="ftr" sz="quarter" idx="11"/>
          </p:nvPr>
        </p:nvSpPr>
        <p:spPr/>
        <p:txBody>
          <a:bodyPr/>
          <a:lstStyle>
            <a:lvl1pPr>
              <a:defRPr/>
            </a:lvl1pPr>
          </a:lstStyle>
          <a:p>
            <a:endParaRPr lang="es-ES" altLang="pt-PT"/>
          </a:p>
        </p:txBody>
      </p:sp>
      <p:sp>
        <p:nvSpPr>
          <p:cNvPr id="9" name="Marcador de Posição do Número do Diapositivo 8"/>
          <p:cNvSpPr>
            <a:spLocks noGrp="1"/>
          </p:cNvSpPr>
          <p:nvPr>
            <p:ph type="sldNum" sz="quarter" idx="12"/>
          </p:nvPr>
        </p:nvSpPr>
        <p:spPr/>
        <p:txBody>
          <a:bodyPr/>
          <a:lstStyle>
            <a:lvl1pPr>
              <a:defRPr/>
            </a:lvl1pPr>
          </a:lstStyle>
          <a:p>
            <a:fld id="{04E82E22-1C32-4EAE-86B6-2E21D19CB483}" type="slidenum">
              <a:rPr lang="es-ES" altLang="pt-PT"/>
              <a:pPr/>
              <a:t>‹nº›</a:t>
            </a:fld>
            <a:endParaRPr lang="es-ES" altLang="pt-PT"/>
          </a:p>
        </p:txBody>
      </p:sp>
    </p:spTree>
    <p:extLst>
      <p:ext uri="{BB962C8B-B14F-4D97-AF65-F5344CB8AC3E}">
        <p14:creationId xmlns:p14="http://schemas.microsoft.com/office/powerpoint/2010/main" val="310426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lvl1pPr>
              <a:defRPr/>
            </a:lvl1pPr>
          </a:lstStyle>
          <a:p>
            <a:endParaRPr lang="es-ES" altLang="pt-PT"/>
          </a:p>
        </p:txBody>
      </p:sp>
      <p:sp>
        <p:nvSpPr>
          <p:cNvPr id="4" name="Marcador de Posição do Rodapé 3"/>
          <p:cNvSpPr>
            <a:spLocks noGrp="1"/>
          </p:cNvSpPr>
          <p:nvPr>
            <p:ph type="ftr" sz="quarter" idx="11"/>
          </p:nvPr>
        </p:nvSpPr>
        <p:spPr/>
        <p:txBody>
          <a:bodyPr/>
          <a:lstStyle>
            <a:lvl1pPr>
              <a:defRPr/>
            </a:lvl1pPr>
          </a:lstStyle>
          <a:p>
            <a:endParaRPr lang="es-ES" altLang="pt-PT"/>
          </a:p>
        </p:txBody>
      </p:sp>
      <p:sp>
        <p:nvSpPr>
          <p:cNvPr id="5" name="Marcador de Posição do Número do Diapositivo 4"/>
          <p:cNvSpPr>
            <a:spLocks noGrp="1"/>
          </p:cNvSpPr>
          <p:nvPr>
            <p:ph type="sldNum" sz="quarter" idx="12"/>
          </p:nvPr>
        </p:nvSpPr>
        <p:spPr/>
        <p:txBody>
          <a:bodyPr/>
          <a:lstStyle>
            <a:lvl1pPr>
              <a:defRPr/>
            </a:lvl1pPr>
          </a:lstStyle>
          <a:p>
            <a:fld id="{F5814C68-AB7D-4D93-BEFF-45BA264965DD}" type="slidenum">
              <a:rPr lang="es-ES" altLang="pt-PT"/>
              <a:pPr/>
              <a:t>‹nº›</a:t>
            </a:fld>
            <a:endParaRPr lang="es-ES" altLang="pt-PT"/>
          </a:p>
        </p:txBody>
      </p:sp>
    </p:spTree>
    <p:extLst>
      <p:ext uri="{BB962C8B-B14F-4D97-AF65-F5344CB8AC3E}">
        <p14:creationId xmlns:p14="http://schemas.microsoft.com/office/powerpoint/2010/main" val="4128617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lvl1pPr>
              <a:defRPr/>
            </a:lvl1pPr>
          </a:lstStyle>
          <a:p>
            <a:endParaRPr lang="es-ES" altLang="pt-PT"/>
          </a:p>
        </p:txBody>
      </p:sp>
      <p:sp>
        <p:nvSpPr>
          <p:cNvPr id="3" name="Marcador de Posição do Rodapé 2"/>
          <p:cNvSpPr>
            <a:spLocks noGrp="1"/>
          </p:cNvSpPr>
          <p:nvPr>
            <p:ph type="ftr" sz="quarter" idx="11"/>
          </p:nvPr>
        </p:nvSpPr>
        <p:spPr/>
        <p:txBody>
          <a:bodyPr/>
          <a:lstStyle>
            <a:lvl1pPr>
              <a:defRPr/>
            </a:lvl1pPr>
          </a:lstStyle>
          <a:p>
            <a:endParaRPr lang="es-ES" altLang="pt-PT"/>
          </a:p>
        </p:txBody>
      </p:sp>
      <p:sp>
        <p:nvSpPr>
          <p:cNvPr id="4" name="Marcador de Posição do Número do Diapositivo 3"/>
          <p:cNvSpPr>
            <a:spLocks noGrp="1"/>
          </p:cNvSpPr>
          <p:nvPr>
            <p:ph type="sldNum" sz="quarter" idx="12"/>
          </p:nvPr>
        </p:nvSpPr>
        <p:spPr/>
        <p:txBody>
          <a:bodyPr/>
          <a:lstStyle>
            <a:lvl1pPr>
              <a:defRPr/>
            </a:lvl1pPr>
          </a:lstStyle>
          <a:p>
            <a:fld id="{30FF4CB0-F7FD-4BD2-AE0B-94A0C7CE8D16}" type="slidenum">
              <a:rPr lang="es-ES" altLang="pt-PT"/>
              <a:pPr/>
              <a:t>‹nº›</a:t>
            </a:fld>
            <a:endParaRPr lang="es-ES" altLang="pt-PT"/>
          </a:p>
        </p:txBody>
      </p:sp>
    </p:spTree>
    <p:extLst>
      <p:ext uri="{BB962C8B-B14F-4D97-AF65-F5344CB8AC3E}">
        <p14:creationId xmlns:p14="http://schemas.microsoft.com/office/powerpoint/2010/main" val="57639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40" y="457200"/>
            <a:ext cx="2949575" cy="1600200"/>
          </a:xfrm>
        </p:spPr>
        <p:txBody>
          <a:bodyPr anchor="b"/>
          <a:lstStyle>
            <a:lvl1pPr>
              <a:defRPr sz="3200"/>
            </a:lvl1pPr>
          </a:lstStyle>
          <a:p>
            <a:r>
              <a:rPr lang="pt-PT" smtClean="0"/>
              <a:t>Clique para editar o estilo</a:t>
            </a:r>
            <a:endParaRPr lang="pt-PT"/>
          </a:p>
        </p:txBody>
      </p:sp>
      <p:sp>
        <p:nvSpPr>
          <p:cNvPr id="3" name="Marcador de Posição de Conteúdo 2"/>
          <p:cNvSpPr>
            <a:spLocks noGrp="1"/>
          </p:cNvSpPr>
          <p:nvPr>
            <p:ph idx="1"/>
          </p:nvPr>
        </p:nvSpPr>
        <p:spPr>
          <a:xfrm>
            <a:off x="3887789"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lvl1pPr>
              <a:defRPr/>
            </a:lvl1pPr>
          </a:lstStyle>
          <a:p>
            <a:endParaRPr lang="es-ES" altLang="pt-PT"/>
          </a:p>
        </p:txBody>
      </p:sp>
      <p:sp>
        <p:nvSpPr>
          <p:cNvPr id="6" name="Marcador de Posição do Rodapé 5"/>
          <p:cNvSpPr>
            <a:spLocks noGrp="1"/>
          </p:cNvSpPr>
          <p:nvPr>
            <p:ph type="ftr" sz="quarter" idx="11"/>
          </p:nvPr>
        </p:nvSpPr>
        <p:spPr/>
        <p:txBody>
          <a:bodyPr/>
          <a:lstStyle>
            <a:lvl1pPr>
              <a:defRPr/>
            </a:lvl1pPr>
          </a:lstStyle>
          <a:p>
            <a:endParaRPr lang="es-ES" altLang="pt-PT"/>
          </a:p>
        </p:txBody>
      </p:sp>
      <p:sp>
        <p:nvSpPr>
          <p:cNvPr id="7" name="Marcador de Posição do Número do Diapositivo 6"/>
          <p:cNvSpPr>
            <a:spLocks noGrp="1"/>
          </p:cNvSpPr>
          <p:nvPr>
            <p:ph type="sldNum" sz="quarter" idx="12"/>
          </p:nvPr>
        </p:nvSpPr>
        <p:spPr/>
        <p:txBody>
          <a:bodyPr/>
          <a:lstStyle>
            <a:lvl1pPr>
              <a:defRPr/>
            </a:lvl1pPr>
          </a:lstStyle>
          <a:p>
            <a:fld id="{DBB85B48-03BD-4070-ACF0-82D4C0D006B3}" type="slidenum">
              <a:rPr lang="es-ES" altLang="pt-PT"/>
              <a:pPr/>
              <a:t>‹nº›</a:t>
            </a:fld>
            <a:endParaRPr lang="es-ES" altLang="pt-PT"/>
          </a:p>
        </p:txBody>
      </p:sp>
    </p:spTree>
    <p:extLst>
      <p:ext uri="{BB962C8B-B14F-4D97-AF65-F5344CB8AC3E}">
        <p14:creationId xmlns:p14="http://schemas.microsoft.com/office/powerpoint/2010/main" val="24852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40" y="457200"/>
            <a:ext cx="2949575" cy="1600200"/>
          </a:xfrm>
        </p:spPr>
        <p:txBody>
          <a:bodyPr anchor="b"/>
          <a:lstStyle>
            <a:lvl1pPr>
              <a:defRPr sz="3200"/>
            </a:lvl1pPr>
          </a:lstStyle>
          <a:p>
            <a:r>
              <a:rPr lang="pt-PT" smtClean="0"/>
              <a:t>Clique para editar o estilo</a:t>
            </a:r>
            <a:endParaRPr lang="pt-PT"/>
          </a:p>
        </p:txBody>
      </p:sp>
      <p:sp>
        <p:nvSpPr>
          <p:cNvPr id="3" name="Marcador de Posição da Imagem 2"/>
          <p:cNvSpPr>
            <a:spLocks noGrp="1"/>
          </p:cNvSpPr>
          <p:nvPr>
            <p:ph type="pic" idx="1"/>
          </p:nvPr>
        </p:nvSpPr>
        <p:spPr>
          <a:xfrm>
            <a:off x="3887789" y="98742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lvl1pPr>
              <a:defRPr/>
            </a:lvl1pPr>
          </a:lstStyle>
          <a:p>
            <a:endParaRPr lang="es-ES" altLang="pt-PT"/>
          </a:p>
        </p:txBody>
      </p:sp>
      <p:sp>
        <p:nvSpPr>
          <p:cNvPr id="6" name="Marcador de Posição do Rodapé 5"/>
          <p:cNvSpPr>
            <a:spLocks noGrp="1"/>
          </p:cNvSpPr>
          <p:nvPr>
            <p:ph type="ftr" sz="quarter" idx="11"/>
          </p:nvPr>
        </p:nvSpPr>
        <p:spPr/>
        <p:txBody>
          <a:bodyPr/>
          <a:lstStyle>
            <a:lvl1pPr>
              <a:defRPr/>
            </a:lvl1pPr>
          </a:lstStyle>
          <a:p>
            <a:endParaRPr lang="es-ES" altLang="pt-PT"/>
          </a:p>
        </p:txBody>
      </p:sp>
      <p:sp>
        <p:nvSpPr>
          <p:cNvPr id="7" name="Marcador de Posição do Número do Diapositivo 6"/>
          <p:cNvSpPr>
            <a:spLocks noGrp="1"/>
          </p:cNvSpPr>
          <p:nvPr>
            <p:ph type="sldNum" sz="quarter" idx="12"/>
          </p:nvPr>
        </p:nvSpPr>
        <p:spPr/>
        <p:txBody>
          <a:bodyPr/>
          <a:lstStyle>
            <a:lvl1pPr>
              <a:defRPr/>
            </a:lvl1pPr>
          </a:lstStyle>
          <a:p>
            <a:fld id="{42FF53C6-0CCE-4D94-BAED-6240BB11B3D4}" type="slidenum">
              <a:rPr lang="es-ES" altLang="pt-PT"/>
              <a:pPr/>
              <a:t>‹nº›</a:t>
            </a:fld>
            <a:endParaRPr lang="es-ES" altLang="pt-PT"/>
          </a:p>
        </p:txBody>
      </p:sp>
    </p:spTree>
    <p:extLst>
      <p:ext uri="{BB962C8B-B14F-4D97-AF65-F5344CB8AC3E}">
        <p14:creationId xmlns:p14="http://schemas.microsoft.com/office/powerpoint/2010/main" val="104216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pt-PT" smtClean="0"/>
              <a:t>Haga clic para cambiar el estilo de título	</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pt-PT" smtClean="0"/>
              <a:t>Haga clic para modificar el estilo de texto del patrón</a:t>
            </a:r>
          </a:p>
          <a:p>
            <a:pPr lvl="1"/>
            <a:r>
              <a:rPr lang="es-ES" altLang="pt-PT" smtClean="0"/>
              <a:t>Segundo nivel</a:t>
            </a:r>
          </a:p>
          <a:p>
            <a:pPr lvl="2"/>
            <a:r>
              <a:rPr lang="es-ES" altLang="pt-PT" smtClean="0"/>
              <a:t>Tercer nivel</a:t>
            </a:r>
          </a:p>
          <a:p>
            <a:pPr lvl="3"/>
            <a:r>
              <a:rPr lang="es-ES" altLang="pt-PT" smtClean="0"/>
              <a:t>Cuarto nivel</a:t>
            </a:r>
          </a:p>
          <a:p>
            <a:pPr lvl="4"/>
            <a:r>
              <a:rPr lang="es-ES" altLang="pt-PT" smtClean="0"/>
              <a:t>Quinto nivel</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pt-P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pt-P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F86D147-5391-44AA-A5D2-C1A3F3FD1837}" type="slidenum">
              <a:rPr lang="es-ES" altLang="pt-PT"/>
              <a:pPr/>
              <a:t>‹nº›</a:t>
            </a:fld>
            <a:endParaRPr lang="es-ES" alt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icmania.net/"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icmania.ne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icmania.ne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ticmania.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ticmania.net/"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ticmania.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icmania.net/"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ticmania.n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rduinoecia.com.br/2014/07/arduino-sensor-de-nivel-de-liquidos.html" TargetMode="External"/><Relationship Id="rId1" Type="http://schemas.openxmlformats.org/officeDocument/2006/relationships/slideLayout" Target="../slideLayouts/slideLayout2.xml"/><Relationship Id="rId6" Type="http://schemas.openxmlformats.org/officeDocument/2006/relationships/hyperlink" Target="http://www.ticmania.net/"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www.ticmania.net/"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www.ticmania.ne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2123728" y="5405441"/>
            <a:ext cx="5184775" cy="544513"/>
          </a:xfrm>
          <a:noFill/>
          <a:ln/>
        </p:spPr>
        <p:txBody>
          <a:bodyPr anchor="ctr"/>
          <a:lstStyle/>
          <a:p>
            <a:pPr algn="l"/>
            <a:r>
              <a:rPr lang="es-ES" altLang="pt-PT" sz="3600" b="1" dirty="0">
                <a:solidFill>
                  <a:schemeClr val="bg1"/>
                </a:solidFill>
              </a:rPr>
              <a:t>Circuitos </a:t>
            </a:r>
            <a:r>
              <a:rPr lang="es-ES" altLang="pt-PT" sz="3600" b="1" dirty="0" err="1" smtClean="0">
                <a:solidFill>
                  <a:schemeClr val="bg1"/>
                </a:solidFill>
              </a:rPr>
              <a:t>Sequenciais</a:t>
            </a:r>
            <a:endParaRPr lang="es-ES" altLang="pt-PT" sz="3600" b="1" dirty="0">
              <a:solidFill>
                <a:schemeClr val="bg1"/>
              </a:solidFill>
            </a:endParaRPr>
          </a:p>
        </p:txBody>
      </p:sp>
      <p:sp>
        <p:nvSpPr>
          <p:cNvPr id="2170" name="Rectangle 122"/>
          <p:cNvSpPr>
            <a:spLocks noChangeArrowheads="1"/>
          </p:cNvSpPr>
          <p:nvPr/>
        </p:nvSpPr>
        <p:spPr bwMode="auto">
          <a:xfrm>
            <a:off x="2195517" y="5949954"/>
            <a:ext cx="518477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s-UY" altLang="pt-PT" sz="1800" b="1" dirty="0">
                <a:solidFill>
                  <a:schemeClr val="bg1"/>
                </a:solidFill>
                <a:hlinkClick r:id="rId3"/>
              </a:rPr>
              <a:t>www.ticmania.net</a:t>
            </a:r>
            <a:endParaRPr lang="es-UY" altLang="pt-PT" sz="1800" b="1" dirty="0">
              <a:solidFill>
                <a:schemeClr val="bg1"/>
              </a:solidFill>
            </a:endParaRPr>
          </a:p>
        </p:txBody>
      </p:sp>
      <p:sp>
        <p:nvSpPr>
          <p:cNvPr id="2" name="Fluxograma: Processo 1"/>
          <p:cNvSpPr/>
          <p:nvPr/>
        </p:nvSpPr>
        <p:spPr>
          <a:xfrm>
            <a:off x="0" y="1988840"/>
            <a:ext cx="5040560" cy="269063"/>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smtClean="0"/>
              <a:t>LATCH ou Flip-Flop RS assíncrono</a:t>
            </a:r>
            <a:endParaRPr lang="pt-PT" sz="2000" b="1" dirty="0"/>
          </a:p>
        </p:txBody>
      </p:sp>
      <p:sp>
        <p:nvSpPr>
          <p:cNvPr id="3" name="Retângulo 2"/>
          <p:cNvSpPr/>
          <p:nvPr/>
        </p:nvSpPr>
        <p:spPr>
          <a:xfrm>
            <a:off x="7773112" y="6596390"/>
            <a:ext cx="1370888" cy="261610"/>
          </a:xfrm>
          <a:prstGeom prst="rect">
            <a:avLst/>
          </a:prstGeom>
          <a:solidFill>
            <a:srgbClr val="0070C0"/>
          </a:solidFill>
        </p:spPr>
        <p:txBody>
          <a:bodyPr wrap="none">
            <a:spAutoFit/>
          </a:bodyPr>
          <a:lstStyle/>
          <a:p>
            <a:r>
              <a:rPr lang="es-UY" altLang="pt-PT" sz="1050" b="1" dirty="0" smtClean="0">
                <a:solidFill>
                  <a:schemeClr val="bg1"/>
                </a:solidFill>
                <a:hlinkClick r:id="rId3"/>
              </a:rPr>
              <a:t>www.ticmania.net</a:t>
            </a:r>
            <a:endParaRPr lang="es-UY" altLang="pt-PT" sz="105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64275"/>
            <a:ext cx="6347048" cy="1143000"/>
          </a:xfrm>
        </p:spPr>
        <p:txBody>
          <a:bodyPr/>
          <a:lstStyle/>
          <a:p>
            <a:r>
              <a:rPr lang="pt-PT" sz="2800" dirty="0" smtClean="0"/>
              <a:t>Diagrama Temporal de Q e Q’</a:t>
            </a:r>
            <a:endParaRPr lang="pt-PT" sz="2800"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736230"/>
            <a:ext cx="7543800" cy="2691685"/>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283478797"/>
              </p:ext>
            </p:extLst>
          </p:nvPr>
        </p:nvGraphicFramePr>
        <p:xfrm>
          <a:off x="6444208" y="385064"/>
          <a:ext cx="2151253" cy="1531620"/>
        </p:xfrm>
        <a:graphic>
          <a:graphicData uri="http://schemas.openxmlformats.org/drawingml/2006/table">
            <a:tbl>
              <a:tblPr firstRow="1" bandRow="1">
                <a:tableStyleId>{5C22544A-7EE6-4342-B048-85BDC9FD1C3A}</a:tableStyleId>
              </a:tblPr>
              <a:tblGrid>
                <a:gridCol w="283874">
                  <a:extLst>
                    <a:ext uri="{9D8B030D-6E8A-4147-A177-3AD203B41FA5}">
                      <a16:colId xmlns:a16="http://schemas.microsoft.com/office/drawing/2014/main" val="1391761118"/>
                    </a:ext>
                  </a:extLst>
                </a:gridCol>
                <a:gridCol w="273965">
                  <a:extLst>
                    <a:ext uri="{9D8B030D-6E8A-4147-A177-3AD203B41FA5}">
                      <a16:colId xmlns:a16="http://schemas.microsoft.com/office/drawing/2014/main" val="234661009"/>
                    </a:ext>
                  </a:extLst>
                </a:gridCol>
                <a:gridCol w="374095">
                  <a:extLst>
                    <a:ext uri="{9D8B030D-6E8A-4147-A177-3AD203B41FA5}">
                      <a16:colId xmlns:a16="http://schemas.microsoft.com/office/drawing/2014/main" val="3656748345"/>
                    </a:ext>
                  </a:extLst>
                </a:gridCol>
                <a:gridCol w="462598">
                  <a:extLst>
                    <a:ext uri="{9D8B030D-6E8A-4147-A177-3AD203B41FA5}">
                      <a16:colId xmlns:a16="http://schemas.microsoft.com/office/drawing/2014/main" val="1045854938"/>
                    </a:ext>
                  </a:extLst>
                </a:gridCol>
                <a:gridCol w="756721">
                  <a:extLst>
                    <a:ext uri="{9D8B030D-6E8A-4147-A177-3AD203B41FA5}">
                      <a16:colId xmlns:a16="http://schemas.microsoft.com/office/drawing/2014/main" val="1612995605"/>
                    </a:ext>
                  </a:extLst>
                </a:gridCol>
              </a:tblGrid>
              <a:tr h="274320">
                <a:tc>
                  <a:txBody>
                    <a:bodyPr/>
                    <a:lstStyle/>
                    <a:p>
                      <a:r>
                        <a:rPr lang="pt-PT" sz="1400" dirty="0" smtClean="0"/>
                        <a:t>R</a:t>
                      </a:r>
                      <a:endParaRPr lang="pt-PT" sz="1400" dirty="0"/>
                    </a:p>
                  </a:txBody>
                  <a:tcPr marL="68580" marR="68580" marT="34290" marB="34290"/>
                </a:tc>
                <a:tc>
                  <a:txBody>
                    <a:bodyPr/>
                    <a:lstStyle/>
                    <a:p>
                      <a:r>
                        <a:rPr lang="pt-PT" sz="1400" dirty="0" smtClean="0"/>
                        <a:t>S</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endParaRPr lang="pt-PT" sz="1400" dirty="0"/>
                    </a:p>
                  </a:txBody>
                  <a:tcPr marL="68580" marR="68580" marT="34290" marB="34290"/>
                </a:tc>
                <a:extLst>
                  <a:ext uri="{0D108BD9-81ED-4DB2-BD59-A6C34878D82A}">
                    <a16:rowId xmlns:a16="http://schemas.microsoft.com/office/drawing/2014/main" val="1754554325"/>
                  </a:ext>
                </a:extLst>
              </a:tr>
              <a:tr h="274320">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err="1" smtClean="0"/>
                        <a:t>Qa</a:t>
                      </a:r>
                      <a:endParaRPr lang="pt-PT"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400" dirty="0" err="1" smtClean="0"/>
                        <a:t>Q’a</a:t>
                      </a:r>
                      <a:endParaRPr lang="pt-PT" sz="1400" dirty="0" smtClean="0"/>
                    </a:p>
                  </a:txBody>
                  <a:tcPr marL="68580" marR="68580" marT="34290" marB="34290"/>
                </a:tc>
                <a:tc>
                  <a:txBody>
                    <a:bodyPr/>
                    <a:lstStyle/>
                    <a:p>
                      <a:r>
                        <a:rPr lang="pt-PT" sz="1400" dirty="0" smtClean="0"/>
                        <a:t>Mem.</a:t>
                      </a:r>
                      <a:endParaRPr lang="pt-PT" sz="1400" dirty="0"/>
                    </a:p>
                  </a:txBody>
                  <a:tcPr marL="68580" marR="68580" marT="34290" marB="34290"/>
                </a:tc>
                <a:extLst>
                  <a:ext uri="{0D108BD9-81ED-4DB2-BD59-A6C34878D82A}">
                    <a16:rowId xmlns:a16="http://schemas.microsoft.com/office/drawing/2014/main" val="2283536658"/>
                  </a:ext>
                </a:extLst>
              </a:tr>
              <a:tr h="274320">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Set</a:t>
                      </a:r>
                      <a:endParaRPr lang="pt-PT" sz="1400" dirty="0"/>
                    </a:p>
                  </a:txBody>
                  <a:tcPr marL="68580" marR="68580" marT="34290" marB="34290"/>
                </a:tc>
                <a:extLst>
                  <a:ext uri="{0D108BD9-81ED-4DB2-BD59-A6C34878D82A}">
                    <a16:rowId xmlns:a16="http://schemas.microsoft.com/office/drawing/2014/main" val="3055263892"/>
                  </a:ext>
                </a:extLst>
              </a:tr>
              <a:tr h="274320">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err="1" smtClean="0"/>
                        <a:t>Reset</a:t>
                      </a:r>
                      <a:endParaRPr lang="pt-PT" sz="1400" dirty="0"/>
                    </a:p>
                  </a:txBody>
                  <a:tcPr marL="68580" marR="68580" marT="34290" marB="34290"/>
                </a:tc>
                <a:extLst>
                  <a:ext uri="{0D108BD9-81ED-4DB2-BD59-A6C34878D82A}">
                    <a16:rowId xmlns:a16="http://schemas.microsoft.com/office/drawing/2014/main" val="258033965"/>
                  </a:ext>
                </a:extLst>
              </a:tr>
              <a:tr h="388620">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100" dirty="0" smtClean="0">
                          <a:solidFill>
                            <a:srgbClr val="FF0000"/>
                          </a:solidFill>
                        </a:rPr>
                        <a:t>Erro lógico</a:t>
                      </a:r>
                      <a:endParaRPr lang="pt-PT" sz="1100" dirty="0">
                        <a:solidFill>
                          <a:srgbClr val="FF0000"/>
                        </a:solidFill>
                      </a:endParaRPr>
                    </a:p>
                  </a:txBody>
                  <a:tcPr marL="68580" marR="68580" marT="34290" marB="34290"/>
                </a:tc>
                <a:extLst>
                  <a:ext uri="{0D108BD9-81ED-4DB2-BD59-A6C34878D82A}">
                    <a16:rowId xmlns:a16="http://schemas.microsoft.com/office/drawing/2014/main" val="2880169966"/>
                  </a:ext>
                </a:extLst>
              </a:tr>
            </a:tbl>
          </a:graphicData>
        </a:graphic>
      </p:graphicFrame>
      <p:cxnSp>
        <p:nvCxnSpPr>
          <p:cNvPr id="6" name="Conexão reta 5"/>
          <p:cNvCxnSpPr/>
          <p:nvPr/>
        </p:nvCxnSpPr>
        <p:spPr>
          <a:xfrm>
            <a:off x="2207419" y="23931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xão reta 7"/>
          <p:cNvCxnSpPr/>
          <p:nvPr/>
        </p:nvCxnSpPr>
        <p:spPr>
          <a:xfrm flipH="1">
            <a:off x="2971800" y="3593310"/>
            <a:ext cx="14288" cy="2085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xão reta 9"/>
          <p:cNvCxnSpPr/>
          <p:nvPr/>
        </p:nvCxnSpPr>
        <p:spPr>
          <a:xfrm flipH="1">
            <a:off x="3371855" y="3593310"/>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xão reta 11"/>
          <p:cNvCxnSpPr/>
          <p:nvPr/>
        </p:nvCxnSpPr>
        <p:spPr>
          <a:xfrm>
            <a:off x="3786188" y="25074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xão reta 12"/>
          <p:cNvCxnSpPr/>
          <p:nvPr/>
        </p:nvCxnSpPr>
        <p:spPr>
          <a:xfrm>
            <a:off x="4179094" y="233601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xão reta 13"/>
          <p:cNvCxnSpPr/>
          <p:nvPr/>
        </p:nvCxnSpPr>
        <p:spPr>
          <a:xfrm>
            <a:off x="5750719" y="25074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xão reta 14"/>
          <p:cNvCxnSpPr/>
          <p:nvPr/>
        </p:nvCxnSpPr>
        <p:spPr>
          <a:xfrm>
            <a:off x="6136482" y="23931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xão reta 15"/>
          <p:cNvCxnSpPr/>
          <p:nvPr/>
        </p:nvCxnSpPr>
        <p:spPr>
          <a:xfrm flipH="1">
            <a:off x="4936336" y="3542134"/>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xão reta 16"/>
          <p:cNvCxnSpPr/>
          <p:nvPr/>
        </p:nvCxnSpPr>
        <p:spPr>
          <a:xfrm flipH="1">
            <a:off x="5314955" y="3526677"/>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xão reta 17"/>
          <p:cNvCxnSpPr/>
          <p:nvPr/>
        </p:nvCxnSpPr>
        <p:spPr>
          <a:xfrm flipH="1">
            <a:off x="7272342" y="3593310"/>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xão reta 18"/>
          <p:cNvCxnSpPr/>
          <p:nvPr/>
        </p:nvCxnSpPr>
        <p:spPr>
          <a:xfrm flipH="1">
            <a:off x="7672392" y="3599284"/>
            <a:ext cx="21431" cy="2143125"/>
          </a:xfrm>
          <a:prstGeom prst="line">
            <a:avLst/>
          </a:prstGeom>
        </p:spPr>
        <p:style>
          <a:lnRef idx="1">
            <a:schemeClr val="accent1"/>
          </a:lnRef>
          <a:fillRef idx="0">
            <a:schemeClr val="accent1"/>
          </a:fillRef>
          <a:effectRef idx="0">
            <a:schemeClr val="accent1"/>
          </a:effectRef>
          <a:fontRef idx="minor">
            <a:schemeClr val="tx1"/>
          </a:fontRef>
        </p:style>
      </p:cxnSp>
      <p:sp>
        <p:nvSpPr>
          <p:cNvPr id="33" name="CaixaDeTexto 32"/>
          <p:cNvSpPr txBox="1"/>
          <p:nvPr/>
        </p:nvSpPr>
        <p:spPr>
          <a:xfrm>
            <a:off x="707236" y="1945378"/>
            <a:ext cx="1992853" cy="369332"/>
          </a:xfrm>
          <a:prstGeom prst="rect">
            <a:avLst/>
          </a:prstGeom>
          <a:noFill/>
        </p:spPr>
        <p:txBody>
          <a:bodyPr wrap="none" rtlCol="0">
            <a:spAutoFit/>
          </a:bodyPr>
          <a:lstStyle/>
          <a:p>
            <a:r>
              <a:rPr lang="pt-PT" dirty="0" smtClean="0"/>
              <a:t>Resolução parte I</a:t>
            </a:r>
            <a:endParaRPr lang="pt-PT" dirty="0"/>
          </a:p>
        </p:txBody>
      </p:sp>
      <p:sp>
        <p:nvSpPr>
          <p:cNvPr id="20" name="Retângulo 19"/>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3"/>
              </a:rPr>
              <a:t>www.ticmania.net</a:t>
            </a:r>
            <a:endParaRPr lang="es-UY" altLang="pt-PT" sz="800" b="1" dirty="0">
              <a:solidFill>
                <a:schemeClr val="bg1"/>
              </a:solidFill>
            </a:endParaRPr>
          </a:p>
        </p:txBody>
      </p:sp>
    </p:spTree>
    <p:extLst>
      <p:ext uri="{BB962C8B-B14F-4D97-AF65-F5344CB8AC3E}">
        <p14:creationId xmlns:p14="http://schemas.microsoft.com/office/powerpoint/2010/main" val="3028869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4320" y="591618"/>
            <a:ext cx="6195881" cy="1143000"/>
          </a:xfrm>
        </p:spPr>
        <p:txBody>
          <a:bodyPr/>
          <a:lstStyle/>
          <a:p>
            <a:r>
              <a:rPr lang="pt-PT" sz="3200" dirty="0" smtClean="0"/>
              <a:t>Diagrama Temporal de Q e Q’</a:t>
            </a:r>
            <a:endParaRPr lang="pt-PT" sz="3200"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736230"/>
            <a:ext cx="7543800" cy="2691685"/>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2849173049"/>
              </p:ext>
            </p:extLst>
          </p:nvPr>
        </p:nvGraphicFramePr>
        <p:xfrm>
          <a:off x="6992747" y="574901"/>
          <a:ext cx="2151253" cy="1531620"/>
        </p:xfrm>
        <a:graphic>
          <a:graphicData uri="http://schemas.openxmlformats.org/drawingml/2006/table">
            <a:tbl>
              <a:tblPr firstRow="1" bandRow="1">
                <a:tableStyleId>{5C22544A-7EE6-4342-B048-85BDC9FD1C3A}</a:tableStyleId>
              </a:tblPr>
              <a:tblGrid>
                <a:gridCol w="283874">
                  <a:extLst>
                    <a:ext uri="{9D8B030D-6E8A-4147-A177-3AD203B41FA5}">
                      <a16:colId xmlns:a16="http://schemas.microsoft.com/office/drawing/2014/main" val="1391761118"/>
                    </a:ext>
                  </a:extLst>
                </a:gridCol>
                <a:gridCol w="273965">
                  <a:extLst>
                    <a:ext uri="{9D8B030D-6E8A-4147-A177-3AD203B41FA5}">
                      <a16:colId xmlns:a16="http://schemas.microsoft.com/office/drawing/2014/main" val="234661009"/>
                    </a:ext>
                  </a:extLst>
                </a:gridCol>
                <a:gridCol w="374095">
                  <a:extLst>
                    <a:ext uri="{9D8B030D-6E8A-4147-A177-3AD203B41FA5}">
                      <a16:colId xmlns:a16="http://schemas.microsoft.com/office/drawing/2014/main" val="3656748345"/>
                    </a:ext>
                  </a:extLst>
                </a:gridCol>
                <a:gridCol w="462598">
                  <a:extLst>
                    <a:ext uri="{9D8B030D-6E8A-4147-A177-3AD203B41FA5}">
                      <a16:colId xmlns:a16="http://schemas.microsoft.com/office/drawing/2014/main" val="1045854938"/>
                    </a:ext>
                  </a:extLst>
                </a:gridCol>
                <a:gridCol w="756721">
                  <a:extLst>
                    <a:ext uri="{9D8B030D-6E8A-4147-A177-3AD203B41FA5}">
                      <a16:colId xmlns:a16="http://schemas.microsoft.com/office/drawing/2014/main" val="1612995605"/>
                    </a:ext>
                  </a:extLst>
                </a:gridCol>
              </a:tblGrid>
              <a:tr h="274320">
                <a:tc>
                  <a:txBody>
                    <a:bodyPr/>
                    <a:lstStyle/>
                    <a:p>
                      <a:r>
                        <a:rPr lang="pt-PT" sz="1400" dirty="0" smtClean="0"/>
                        <a:t>R</a:t>
                      </a:r>
                      <a:endParaRPr lang="pt-PT" sz="1400" dirty="0"/>
                    </a:p>
                  </a:txBody>
                  <a:tcPr marL="68580" marR="68580" marT="34290" marB="34290"/>
                </a:tc>
                <a:tc>
                  <a:txBody>
                    <a:bodyPr/>
                    <a:lstStyle/>
                    <a:p>
                      <a:r>
                        <a:rPr lang="pt-PT" sz="1400" dirty="0" smtClean="0"/>
                        <a:t>S</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endParaRPr lang="pt-PT" sz="1400" dirty="0"/>
                    </a:p>
                  </a:txBody>
                  <a:tcPr marL="68580" marR="68580" marT="34290" marB="34290"/>
                </a:tc>
                <a:extLst>
                  <a:ext uri="{0D108BD9-81ED-4DB2-BD59-A6C34878D82A}">
                    <a16:rowId xmlns:a16="http://schemas.microsoft.com/office/drawing/2014/main" val="1754554325"/>
                  </a:ext>
                </a:extLst>
              </a:tr>
              <a:tr h="274320">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err="1" smtClean="0"/>
                        <a:t>Qa</a:t>
                      </a:r>
                      <a:endParaRPr lang="pt-PT"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400" dirty="0" err="1" smtClean="0"/>
                        <a:t>Q’a</a:t>
                      </a:r>
                      <a:endParaRPr lang="pt-PT" sz="1400" dirty="0" smtClean="0"/>
                    </a:p>
                  </a:txBody>
                  <a:tcPr marL="68580" marR="68580" marT="34290" marB="34290"/>
                </a:tc>
                <a:tc>
                  <a:txBody>
                    <a:bodyPr/>
                    <a:lstStyle/>
                    <a:p>
                      <a:r>
                        <a:rPr lang="pt-PT" sz="1400" dirty="0" smtClean="0"/>
                        <a:t>Mem.</a:t>
                      </a:r>
                      <a:endParaRPr lang="pt-PT" sz="1400" dirty="0"/>
                    </a:p>
                  </a:txBody>
                  <a:tcPr marL="68580" marR="68580" marT="34290" marB="34290"/>
                </a:tc>
                <a:extLst>
                  <a:ext uri="{0D108BD9-81ED-4DB2-BD59-A6C34878D82A}">
                    <a16:rowId xmlns:a16="http://schemas.microsoft.com/office/drawing/2014/main" val="2283536658"/>
                  </a:ext>
                </a:extLst>
              </a:tr>
              <a:tr h="274320">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Set</a:t>
                      </a:r>
                      <a:endParaRPr lang="pt-PT" sz="1400" dirty="0"/>
                    </a:p>
                  </a:txBody>
                  <a:tcPr marL="68580" marR="68580" marT="34290" marB="34290"/>
                </a:tc>
                <a:extLst>
                  <a:ext uri="{0D108BD9-81ED-4DB2-BD59-A6C34878D82A}">
                    <a16:rowId xmlns:a16="http://schemas.microsoft.com/office/drawing/2014/main" val="3055263892"/>
                  </a:ext>
                </a:extLst>
              </a:tr>
              <a:tr h="274320">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err="1" smtClean="0"/>
                        <a:t>Reset</a:t>
                      </a:r>
                      <a:endParaRPr lang="pt-PT" sz="1400" dirty="0"/>
                    </a:p>
                  </a:txBody>
                  <a:tcPr marL="68580" marR="68580" marT="34290" marB="34290"/>
                </a:tc>
                <a:extLst>
                  <a:ext uri="{0D108BD9-81ED-4DB2-BD59-A6C34878D82A}">
                    <a16:rowId xmlns:a16="http://schemas.microsoft.com/office/drawing/2014/main" val="258033965"/>
                  </a:ext>
                </a:extLst>
              </a:tr>
              <a:tr h="388620">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100" dirty="0" smtClean="0">
                          <a:solidFill>
                            <a:srgbClr val="FF0000"/>
                          </a:solidFill>
                        </a:rPr>
                        <a:t>Erro lógico</a:t>
                      </a:r>
                      <a:endParaRPr lang="pt-PT" sz="1100" dirty="0">
                        <a:solidFill>
                          <a:srgbClr val="FF0000"/>
                        </a:solidFill>
                      </a:endParaRPr>
                    </a:p>
                  </a:txBody>
                  <a:tcPr marL="68580" marR="68580" marT="34290" marB="34290"/>
                </a:tc>
                <a:extLst>
                  <a:ext uri="{0D108BD9-81ED-4DB2-BD59-A6C34878D82A}">
                    <a16:rowId xmlns:a16="http://schemas.microsoft.com/office/drawing/2014/main" val="2880169966"/>
                  </a:ext>
                </a:extLst>
              </a:tr>
            </a:tbl>
          </a:graphicData>
        </a:graphic>
      </p:graphicFrame>
      <p:cxnSp>
        <p:nvCxnSpPr>
          <p:cNvPr id="6" name="Conexão reta 5"/>
          <p:cNvCxnSpPr/>
          <p:nvPr/>
        </p:nvCxnSpPr>
        <p:spPr>
          <a:xfrm>
            <a:off x="2207419" y="23931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xão reta 7"/>
          <p:cNvCxnSpPr/>
          <p:nvPr/>
        </p:nvCxnSpPr>
        <p:spPr>
          <a:xfrm flipH="1">
            <a:off x="2971800" y="3593310"/>
            <a:ext cx="14288" cy="2085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xão reta 9"/>
          <p:cNvCxnSpPr/>
          <p:nvPr/>
        </p:nvCxnSpPr>
        <p:spPr>
          <a:xfrm flipH="1">
            <a:off x="3371855" y="3593310"/>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xão reta 11"/>
          <p:cNvCxnSpPr/>
          <p:nvPr/>
        </p:nvCxnSpPr>
        <p:spPr>
          <a:xfrm>
            <a:off x="3786188" y="25074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xão reta 12"/>
          <p:cNvCxnSpPr/>
          <p:nvPr/>
        </p:nvCxnSpPr>
        <p:spPr>
          <a:xfrm>
            <a:off x="4179094" y="233601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xão reta 13"/>
          <p:cNvCxnSpPr/>
          <p:nvPr/>
        </p:nvCxnSpPr>
        <p:spPr>
          <a:xfrm>
            <a:off x="5750719" y="25074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xão reta 14"/>
          <p:cNvCxnSpPr/>
          <p:nvPr/>
        </p:nvCxnSpPr>
        <p:spPr>
          <a:xfrm>
            <a:off x="6136482" y="2393160"/>
            <a:ext cx="7144" cy="322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xão reta 15"/>
          <p:cNvCxnSpPr/>
          <p:nvPr/>
        </p:nvCxnSpPr>
        <p:spPr>
          <a:xfrm flipH="1">
            <a:off x="4936336" y="3542134"/>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xão reta 16"/>
          <p:cNvCxnSpPr/>
          <p:nvPr/>
        </p:nvCxnSpPr>
        <p:spPr>
          <a:xfrm flipH="1">
            <a:off x="5314955" y="3526677"/>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xão reta 17"/>
          <p:cNvCxnSpPr/>
          <p:nvPr/>
        </p:nvCxnSpPr>
        <p:spPr>
          <a:xfrm flipH="1">
            <a:off x="7272342" y="3593310"/>
            <a:ext cx="21431" cy="2143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xão reta 18"/>
          <p:cNvCxnSpPr/>
          <p:nvPr/>
        </p:nvCxnSpPr>
        <p:spPr>
          <a:xfrm flipH="1">
            <a:off x="7672392" y="3599284"/>
            <a:ext cx="21431" cy="21431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ixaDeTexto 19"/>
          <p:cNvSpPr txBox="1"/>
          <p:nvPr/>
        </p:nvSpPr>
        <p:spPr>
          <a:xfrm>
            <a:off x="7790825" y="3680808"/>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21" name="CaixaDeTexto 20"/>
          <p:cNvSpPr txBox="1"/>
          <p:nvPr/>
        </p:nvSpPr>
        <p:spPr>
          <a:xfrm>
            <a:off x="7359195" y="3454807"/>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2" name="CaixaDeTexto 21"/>
          <p:cNvSpPr txBox="1"/>
          <p:nvPr/>
        </p:nvSpPr>
        <p:spPr>
          <a:xfrm>
            <a:off x="5048759" y="3460781"/>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3" name="CaixaDeTexto 22"/>
          <p:cNvSpPr txBox="1"/>
          <p:nvPr/>
        </p:nvSpPr>
        <p:spPr>
          <a:xfrm>
            <a:off x="3080089" y="3460781"/>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4" name="CaixaDeTexto 23"/>
          <p:cNvSpPr txBox="1"/>
          <p:nvPr/>
        </p:nvSpPr>
        <p:spPr>
          <a:xfrm>
            <a:off x="5830433" y="2627774"/>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5" name="CaixaDeTexto 24"/>
          <p:cNvSpPr txBox="1"/>
          <p:nvPr/>
        </p:nvSpPr>
        <p:spPr>
          <a:xfrm>
            <a:off x="3856679" y="2582997"/>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6" name="CaixaDeTexto 25"/>
          <p:cNvSpPr txBox="1"/>
          <p:nvPr/>
        </p:nvSpPr>
        <p:spPr>
          <a:xfrm>
            <a:off x="1588178" y="2623533"/>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1</a:t>
            </a:r>
            <a:endParaRPr lang="pt-PT" b="1" dirty="0">
              <a:solidFill>
                <a:srgbClr val="FF0000"/>
              </a:solidFill>
              <a:latin typeface="Consolas" panose="020B0609020204030204" pitchFamily="49" charset="0"/>
            </a:endParaRPr>
          </a:p>
        </p:txBody>
      </p:sp>
      <p:sp>
        <p:nvSpPr>
          <p:cNvPr id="27" name="CaixaDeTexto 26"/>
          <p:cNvSpPr txBox="1"/>
          <p:nvPr/>
        </p:nvSpPr>
        <p:spPr>
          <a:xfrm>
            <a:off x="6844845" y="2900819"/>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28" name="CaixaDeTexto 27"/>
          <p:cNvSpPr txBox="1"/>
          <p:nvPr/>
        </p:nvSpPr>
        <p:spPr>
          <a:xfrm>
            <a:off x="4236244" y="3729475"/>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29" name="CaixaDeTexto 28"/>
          <p:cNvSpPr txBox="1"/>
          <p:nvPr/>
        </p:nvSpPr>
        <p:spPr>
          <a:xfrm>
            <a:off x="4841024" y="2850521"/>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30" name="CaixaDeTexto 29"/>
          <p:cNvSpPr txBox="1"/>
          <p:nvPr/>
        </p:nvSpPr>
        <p:spPr>
          <a:xfrm>
            <a:off x="2890780" y="2900532"/>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31" name="CaixaDeTexto 30"/>
          <p:cNvSpPr txBox="1"/>
          <p:nvPr/>
        </p:nvSpPr>
        <p:spPr>
          <a:xfrm>
            <a:off x="1465036" y="3680808"/>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sp>
        <p:nvSpPr>
          <p:cNvPr id="32" name="CaixaDeTexto 31"/>
          <p:cNvSpPr txBox="1"/>
          <p:nvPr/>
        </p:nvSpPr>
        <p:spPr>
          <a:xfrm>
            <a:off x="6341777" y="3737780"/>
            <a:ext cx="311304" cy="369332"/>
          </a:xfrm>
          <a:prstGeom prst="rect">
            <a:avLst/>
          </a:prstGeom>
          <a:noFill/>
        </p:spPr>
        <p:txBody>
          <a:bodyPr wrap="none" rtlCol="0">
            <a:spAutoFit/>
          </a:bodyPr>
          <a:lstStyle/>
          <a:p>
            <a:r>
              <a:rPr lang="pt-PT" b="1" dirty="0" smtClean="0">
                <a:solidFill>
                  <a:srgbClr val="FF0000"/>
                </a:solidFill>
                <a:latin typeface="Consolas" panose="020B0609020204030204" pitchFamily="49" charset="0"/>
              </a:rPr>
              <a:t>0</a:t>
            </a:r>
            <a:endParaRPr lang="pt-PT" b="1" dirty="0">
              <a:solidFill>
                <a:srgbClr val="FF0000"/>
              </a:solidFill>
              <a:latin typeface="Consolas" panose="020B0609020204030204" pitchFamily="49" charset="0"/>
            </a:endParaRPr>
          </a:p>
        </p:txBody>
      </p:sp>
      <p:cxnSp>
        <p:nvCxnSpPr>
          <p:cNvPr id="9" name="Conexão reta 8"/>
          <p:cNvCxnSpPr/>
          <p:nvPr/>
        </p:nvCxnSpPr>
        <p:spPr>
          <a:xfrm>
            <a:off x="1007273" y="4757738"/>
            <a:ext cx="1971675" cy="714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exão reta 32"/>
          <p:cNvCxnSpPr/>
          <p:nvPr/>
        </p:nvCxnSpPr>
        <p:spPr>
          <a:xfrm>
            <a:off x="985842" y="5092824"/>
            <a:ext cx="1971675" cy="714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exão reta 33"/>
          <p:cNvCxnSpPr/>
          <p:nvPr/>
        </p:nvCxnSpPr>
        <p:spPr>
          <a:xfrm flipH="1" flipV="1">
            <a:off x="2963528" y="4464848"/>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exão reta 36"/>
          <p:cNvCxnSpPr/>
          <p:nvPr/>
        </p:nvCxnSpPr>
        <p:spPr>
          <a:xfrm flipH="1" flipV="1">
            <a:off x="2956014" y="5107955"/>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exão reta 37"/>
          <p:cNvCxnSpPr/>
          <p:nvPr/>
        </p:nvCxnSpPr>
        <p:spPr>
          <a:xfrm flipV="1">
            <a:off x="2964661" y="4462338"/>
            <a:ext cx="821531" cy="1193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exão reta 40"/>
          <p:cNvCxnSpPr/>
          <p:nvPr/>
        </p:nvCxnSpPr>
        <p:spPr>
          <a:xfrm flipV="1">
            <a:off x="2950373" y="5395333"/>
            <a:ext cx="821531" cy="11937"/>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exão reta 41"/>
          <p:cNvCxnSpPr/>
          <p:nvPr/>
        </p:nvCxnSpPr>
        <p:spPr>
          <a:xfrm flipH="1" flipV="1">
            <a:off x="3777545" y="5085984"/>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Conexão reta 42"/>
          <p:cNvCxnSpPr/>
          <p:nvPr/>
        </p:nvCxnSpPr>
        <p:spPr>
          <a:xfrm flipH="1" flipV="1">
            <a:off x="3785059" y="4474276"/>
            <a:ext cx="1133" cy="31025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exão reta 43"/>
          <p:cNvCxnSpPr/>
          <p:nvPr/>
        </p:nvCxnSpPr>
        <p:spPr>
          <a:xfrm flipV="1">
            <a:off x="3777546" y="4764882"/>
            <a:ext cx="1173077" cy="965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exão reta 45"/>
          <p:cNvCxnSpPr/>
          <p:nvPr/>
        </p:nvCxnSpPr>
        <p:spPr>
          <a:xfrm flipV="1">
            <a:off x="3770402" y="5080355"/>
            <a:ext cx="1173077" cy="965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CaixaDeTexto 60"/>
          <p:cNvSpPr txBox="1"/>
          <p:nvPr/>
        </p:nvSpPr>
        <p:spPr>
          <a:xfrm>
            <a:off x="707236" y="1945378"/>
            <a:ext cx="2056973" cy="369332"/>
          </a:xfrm>
          <a:prstGeom prst="rect">
            <a:avLst/>
          </a:prstGeom>
          <a:noFill/>
        </p:spPr>
        <p:txBody>
          <a:bodyPr wrap="none" rtlCol="0">
            <a:spAutoFit/>
          </a:bodyPr>
          <a:lstStyle/>
          <a:p>
            <a:r>
              <a:rPr lang="pt-PT" dirty="0" smtClean="0"/>
              <a:t>Resolução parte II</a:t>
            </a:r>
            <a:endParaRPr lang="pt-PT" dirty="0"/>
          </a:p>
        </p:txBody>
      </p:sp>
      <p:sp>
        <p:nvSpPr>
          <p:cNvPr id="45" name="Retângulo 44"/>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3"/>
              </a:rPr>
              <a:t>www.ticmania.net</a:t>
            </a:r>
            <a:endParaRPr lang="es-UY" altLang="pt-PT" sz="800" b="1" dirty="0">
              <a:solidFill>
                <a:schemeClr val="bg1"/>
              </a:solidFill>
            </a:endParaRPr>
          </a:p>
        </p:txBody>
      </p:sp>
    </p:spTree>
    <p:extLst>
      <p:ext uri="{BB962C8B-B14F-4D97-AF65-F5344CB8AC3E}">
        <p14:creationId xmlns:p14="http://schemas.microsoft.com/office/powerpoint/2010/main" val="3038445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1521" y="390240"/>
            <a:ext cx="7427168" cy="1143000"/>
          </a:xfrm>
        </p:spPr>
        <p:txBody>
          <a:bodyPr/>
          <a:lstStyle/>
          <a:p>
            <a:r>
              <a:rPr lang="pt-PT" sz="3000" dirty="0"/>
              <a:t>circuito combinatório </a:t>
            </a:r>
            <a:r>
              <a:rPr lang="pt-PT" sz="3000" dirty="0" err="1"/>
              <a:t>vs</a:t>
            </a:r>
            <a:r>
              <a:rPr lang="pt-PT" sz="3000" dirty="0"/>
              <a:t> Circuito sequencial</a:t>
            </a:r>
          </a:p>
        </p:txBody>
      </p:sp>
      <p:sp>
        <p:nvSpPr>
          <p:cNvPr id="4" name="Retângulo 3"/>
          <p:cNvSpPr/>
          <p:nvPr/>
        </p:nvSpPr>
        <p:spPr>
          <a:xfrm>
            <a:off x="395536" y="2658723"/>
            <a:ext cx="7886700" cy="2308324"/>
          </a:xfrm>
          <a:prstGeom prst="rect">
            <a:avLst/>
          </a:prstGeom>
        </p:spPr>
        <p:txBody>
          <a:bodyPr wrap="square">
            <a:spAutoFit/>
          </a:bodyPr>
          <a:lstStyle/>
          <a:p>
            <a:pPr algn="just"/>
            <a:r>
              <a:rPr lang="pt-PT" sz="1600" dirty="0"/>
              <a:t>Um circuito combinatório tem, as saídas dependentes unicamente das entradas </a:t>
            </a:r>
            <a:r>
              <a:rPr lang="pt-PT" sz="1600" dirty="0" err="1"/>
              <a:t>actuais</a:t>
            </a:r>
            <a:r>
              <a:rPr lang="pt-PT" sz="1600" dirty="0"/>
              <a:t>, enquanto que o circuito sequencial tem as saídas dependentes das entradas </a:t>
            </a:r>
            <a:r>
              <a:rPr lang="pt-PT" sz="1600" dirty="0" err="1"/>
              <a:t>actuais</a:t>
            </a:r>
            <a:r>
              <a:rPr lang="pt-PT" sz="1600" dirty="0"/>
              <a:t> mas também do seu passado.</a:t>
            </a:r>
          </a:p>
          <a:p>
            <a:pPr algn="just"/>
            <a:r>
              <a:rPr lang="pt-PT" sz="1600" dirty="0"/>
              <a:t>É muitas vezes impossível descrever um circuito sequencial com uma tabela que liste as suas saídas em função das suas entradas ao longo do tempo.</a:t>
            </a:r>
          </a:p>
          <a:p>
            <a:pPr algn="just"/>
            <a:endParaRPr lang="pt-PT" sz="1600" dirty="0"/>
          </a:p>
          <a:p>
            <a:pPr algn="just"/>
            <a:r>
              <a:rPr lang="pt-PT" sz="1600" dirty="0"/>
              <a:t>Exemplo: Num circuito combinatório é possível somar 2 números, mas se o numero for muito grande o circuito torna-se difícil, ENTÃO, com o circuito sequencial (como tem memória) é possível somar números grandes passo a passo, digito a digito. </a:t>
            </a:r>
          </a:p>
        </p:txBody>
      </p:sp>
      <p:sp>
        <p:nvSpPr>
          <p:cNvPr id="5" name="Retângulo 4"/>
          <p:cNvSpPr/>
          <p:nvPr/>
        </p:nvSpPr>
        <p:spPr>
          <a:xfrm>
            <a:off x="395537" y="1772820"/>
            <a:ext cx="7776864" cy="646331"/>
          </a:xfrm>
          <a:prstGeom prst="rect">
            <a:avLst/>
          </a:prstGeom>
        </p:spPr>
        <p:txBody>
          <a:bodyPr wrap="square">
            <a:spAutoFit/>
          </a:bodyPr>
          <a:lstStyle/>
          <a:p>
            <a:r>
              <a:rPr lang="pt-PT" dirty="0" smtClean="0">
                <a:solidFill>
                  <a:srgbClr val="FF0000"/>
                </a:solidFill>
              </a:rPr>
              <a:t>Num circuito </a:t>
            </a:r>
            <a:r>
              <a:rPr lang="pt-PT" b="1" dirty="0" smtClean="0">
                <a:solidFill>
                  <a:srgbClr val="FF0000"/>
                </a:solidFill>
              </a:rPr>
              <a:t>combinatório</a:t>
            </a:r>
            <a:r>
              <a:rPr lang="pt-PT" dirty="0" smtClean="0">
                <a:solidFill>
                  <a:srgbClr val="FF0000"/>
                </a:solidFill>
              </a:rPr>
              <a:t> a saída </a:t>
            </a:r>
            <a:r>
              <a:rPr lang="pt-PT" b="1" dirty="0" smtClean="0">
                <a:solidFill>
                  <a:srgbClr val="FF0000"/>
                </a:solidFill>
              </a:rPr>
              <a:t>depende</a:t>
            </a:r>
            <a:r>
              <a:rPr lang="pt-PT" dirty="0" smtClean="0">
                <a:solidFill>
                  <a:srgbClr val="FF0000"/>
                </a:solidFill>
              </a:rPr>
              <a:t> exclusivamente do estado lógico das </a:t>
            </a:r>
            <a:r>
              <a:rPr lang="pt-PT" b="1" dirty="0" smtClean="0">
                <a:solidFill>
                  <a:srgbClr val="FF0000"/>
                </a:solidFill>
              </a:rPr>
              <a:t>entradas</a:t>
            </a:r>
            <a:r>
              <a:rPr lang="pt-PT" dirty="0" smtClean="0">
                <a:solidFill>
                  <a:srgbClr val="FF0000"/>
                </a:solidFill>
              </a:rPr>
              <a:t> </a:t>
            </a:r>
            <a:endParaRPr lang="pt-PT" dirty="0">
              <a:solidFill>
                <a:srgbClr val="FF0000"/>
              </a:solidFill>
            </a:endParaRPr>
          </a:p>
        </p:txBody>
      </p:sp>
      <p:sp>
        <p:nvSpPr>
          <p:cNvPr id="6" name="Retângulo 5"/>
          <p:cNvSpPr/>
          <p:nvPr/>
        </p:nvSpPr>
        <p:spPr>
          <a:xfrm>
            <a:off x="395536" y="5301212"/>
            <a:ext cx="7886700" cy="646331"/>
          </a:xfrm>
          <a:prstGeom prst="rect">
            <a:avLst/>
          </a:prstGeom>
        </p:spPr>
        <p:txBody>
          <a:bodyPr wrap="square">
            <a:spAutoFit/>
          </a:bodyPr>
          <a:lstStyle/>
          <a:p>
            <a:r>
              <a:rPr lang="pt-PT" dirty="0" smtClean="0">
                <a:solidFill>
                  <a:srgbClr val="FF0000"/>
                </a:solidFill>
              </a:rPr>
              <a:t>Num circuito </a:t>
            </a:r>
            <a:r>
              <a:rPr lang="pt-PT" b="1" dirty="0" smtClean="0">
                <a:solidFill>
                  <a:srgbClr val="FF0000"/>
                </a:solidFill>
              </a:rPr>
              <a:t>sequencial</a:t>
            </a:r>
            <a:r>
              <a:rPr lang="pt-PT" dirty="0" smtClean="0">
                <a:solidFill>
                  <a:srgbClr val="FF0000"/>
                </a:solidFill>
              </a:rPr>
              <a:t>  a saída </a:t>
            </a:r>
            <a:r>
              <a:rPr lang="pt-PT" b="1" dirty="0" smtClean="0">
                <a:solidFill>
                  <a:srgbClr val="FF0000"/>
                </a:solidFill>
              </a:rPr>
              <a:t>depende</a:t>
            </a:r>
            <a:r>
              <a:rPr lang="pt-PT" dirty="0" smtClean="0">
                <a:solidFill>
                  <a:srgbClr val="FF0000"/>
                </a:solidFill>
              </a:rPr>
              <a:t>  das </a:t>
            </a:r>
            <a:r>
              <a:rPr lang="pt-PT" b="1" dirty="0" smtClean="0">
                <a:solidFill>
                  <a:srgbClr val="FF0000"/>
                </a:solidFill>
              </a:rPr>
              <a:t>entradas</a:t>
            </a:r>
            <a:r>
              <a:rPr lang="pt-PT" dirty="0" smtClean="0">
                <a:solidFill>
                  <a:srgbClr val="FF0000"/>
                </a:solidFill>
              </a:rPr>
              <a:t> mas também do </a:t>
            </a:r>
            <a:r>
              <a:rPr lang="pt-PT" b="1" dirty="0" smtClean="0">
                <a:solidFill>
                  <a:srgbClr val="FF0000"/>
                </a:solidFill>
              </a:rPr>
              <a:t>estado anterior da saída </a:t>
            </a:r>
            <a:r>
              <a:rPr lang="pt-PT" dirty="0" smtClean="0">
                <a:solidFill>
                  <a:srgbClr val="FF0000"/>
                </a:solidFill>
              </a:rPr>
              <a:t>(memória)</a:t>
            </a:r>
          </a:p>
        </p:txBody>
      </p:sp>
      <p:sp>
        <p:nvSpPr>
          <p:cNvPr id="9" name="Retângulo 8"/>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2"/>
              </a:rPr>
              <a:t>www.ticmania.net</a:t>
            </a:r>
            <a:endParaRPr lang="es-UY" altLang="pt-PT" sz="800" b="1" dirty="0">
              <a:solidFill>
                <a:schemeClr val="bg1"/>
              </a:solidFill>
            </a:endParaRPr>
          </a:p>
        </p:txBody>
      </p:sp>
    </p:spTree>
    <p:extLst>
      <p:ext uri="{BB962C8B-B14F-4D97-AF65-F5344CB8AC3E}">
        <p14:creationId xmlns:p14="http://schemas.microsoft.com/office/powerpoint/2010/main" val="58873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2"/>
            <a:ext cx="8229600" cy="1143000"/>
          </a:xfrm>
        </p:spPr>
        <p:txBody>
          <a:bodyPr/>
          <a:lstStyle/>
          <a:p>
            <a:r>
              <a:rPr lang="pt-PT" dirty="0" smtClean="0"/>
              <a:t>Circuito sequencial</a:t>
            </a:r>
            <a:endParaRPr lang="pt-PT" dirty="0"/>
          </a:p>
        </p:txBody>
      </p:sp>
      <p:sp>
        <p:nvSpPr>
          <p:cNvPr id="3" name="Marcador de Posição de Conteúdo 2"/>
          <p:cNvSpPr>
            <a:spLocks noGrp="1"/>
          </p:cNvSpPr>
          <p:nvPr>
            <p:ph idx="1"/>
          </p:nvPr>
        </p:nvSpPr>
        <p:spPr>
          <a:xfrm>
            <a:off x="628650" y="1969294"/>
            <a:ext cx="7886700" cy="3263504"/>
          </a:xfrm>
        </p:spPr>
        <p:txBody>
          <a:bodyPr/>
          <a:lstStyle/>
          <a:p>
            <a:pPr algn="just"/>
            <a:r>
              <a:rPr lang="pt-PT" sz="1800" dirty="0"/>
              <a:t>Circuito sequencial é um circuito digital cujo comportamento determinado parcial ou totalmente, para além das entradas do momento, pelas entradas que ocorreram no passado. Os mais importantes são os biestáveis, que, por serem constituídos por portas lógicas e terem a capacidade de armazenar um bit de informação, são por vezes vistos como elementos de memória. Os circuitos sequenciais biestáveis dividem-se em síncronos (Flip-flop) e assíncronos (</a:t>
            </a:r>
            <a:r>
              <a:rPr lang="pt-PT" sz="1800" dirty="0" err="1"/>
              <a:t>Latch</a:t>
            </a:r>
            <a:r>
              <a:rPr lang="pt-PT" sz="1800" dirty="0"/>
              <a:t>) conforme sua característica de alterar a saída a qualquer instante ou somente quando houver variação no sinal de </a:t>
            </a:r>
            <a:r>
              <a:rPr lang="pt-PT" sz="1800" dirty="0" err="1"/>
              <a:t>clock</a:t>
            </a:r>
            <a:r>
              <a:rPr lang="pt-PT" sz="1800" dirty="0"/>
              <a:t>.	</a:t>
            </a:r>
          </a:p>
        </p:txBody>
      </p:sp>
      <p:pic>
        <p:nvPicPr>
          <p:cNvPr id="4" name="Imagem 3"/>
          <p:cNvPicPr>
            <a:picLocks noChangeAspect="1"/>
          </p:cNvPicPr>
          <p:nvPr/>
        </p:nvPicPr>
        <p:blipFill>
          <a:blip r:embed="rId2"/>
          <a:stretch>
            <a:fillRect/>
          </a:stretch>
        </p:blipFill>
        <p:spPr>
          <a:xfrm>
            <a:off x="4283968" y="5509244"/>
            <a:ext cx="1595766" cy="855038"/>
          </a:xfrm>
          <a:prstGeom prst="rect">
            <a:avLst/>
          </a:prstGeom>
        </p:spPr>
      </p:pic>
      <p:pic>
        <p:nvPicPr>
          <p:cNvPr id="5" name="Imagem 4"/>
          <p:cNvPicPr>
            <a:picLocks noChangeAspect="1"/>
          </p:cNvPicPr>
          <p:nvPr/>
        </p:nvPicPr>
        <p:blipFill>
          <a:blip r:embed="rId3"/>
          <a:stretch>
            <a:fillRect/>
          </a:stretch>
        </p:blipFill>
        <p:spPr>
          <a:xfrm>
            <a:off x="3514151" y="5472664"/>
            <a:ext cx="708722" cy="928196"/>
          </a:xfrm>
          <a:prstGeom prst="rect">
            <a:avLst/>
          </a:prstGeom>
        </p:spPr>
      </p:pic>
      <p:sp>
        <p:nvSpPr>
          <p:cNvPr id="6" name="Retângulo 5"/>
          <p:cNvSpPr/>
          <p:nvPr/>
        </p:nvSpPr>
        <p:spPr>
          <a:xfrm>
            <a:off x="3999503" y="5048132"/>
            <a:ext cx="1082348" cy="369332"/>
          </a:xfrm>
          <a:prstGeom prst="rect">
            <a:avLst/>
          </a:prstGeom>
        </p:spPr>
        <p:txBody>
          <a:bodyPr wrap="none">
            <a:spAutoFit/>
          </a:bodyPr>
          <a:lstStyle/>
          <a:p>
            <a:r>
              <a:rPr lang="pt-PT" dirty="0" smtClean="0"/>
              <a:t>Flip-Flop</a:t>
            </a:r>
            <a:endParaRPr lang="pt-PT" dirty="0"/>
          </a:p>
        </p:txBody>
      </p:sp>
      <p:sp>
        <p:nvSpPr>
          <p:cNvPr id="7" name="Retângulo 6"/>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4"/>
              </a:rPr>
              <a:t>www.ticmania.net</a:t>
            </a:r>
            <a:endParaRPr lang="es-UY" altLang="pt-PT" sz="800" b="1" dirty="0">
              <a:solidFill>
                <a:schemeClr val="bg1"/>
              </a:solidFill>
            </a:endParaRPr>
          </a:p>
        </p:txBody>
      </p:sp>
    </p:spTree>
    <p:extLst>
      <p:ext uri="{BB962C8B-B14F-4D97-AF65-F5344CB8AC3E}">
        <p14:creationId xmlns:p14="http://schemas.microsoft.com/office/powerpoint/2010/main" val="618745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548680"/>
            <a:ext cx="6302851" cy="1143000"/>
          </a:xfrm>
        </p:spPr>
        <p:txBody>
          <a:bodyPr/>
          <a:lstStyle/>
          <a:p>
            <a:r>
              <a:rPr lang="pt-PT" dirty="0" err="1"/>
              <a:t>Latch</a:t>
            </a:r>
            <a:r>
              <a:rPr lang="pt-PT" dirty="0"/>
              <a:t> </a:t>
            </a:r>
            <a:r>
              <a:rPr lang="pt-PT" dirty="0" err="1"/>
              <a:t>vs</a:t>
            </a:r>
            <a:r>
              <a:rPr lang="pt-PT" dirty="0"/>
              <a:t> </a:t>
            </a:r>
            <a:r>
              <a:rPr lang="pt-PT" dirty="0" smtClean="0"/>
              <a:t>Flip-Flop</a:t>
            </a:r>
            <a:endParaRPr lang="pt-PT" dirty="0"/>
          </a:p>
        </p:txBody>
      </p:sp>
      <p:sp>
        <p:nvSpPr>
          <p:cNvPr id="4" name="Retângulo 3"/>
          <p:cNvSpPr/>
          <p:nvPr/>
        </p:nvSpPr>
        <p:spPr>
          <a:xfrm>
            <a:off x="539552" y="1916832"/>
            <a:ext cx="8147248" cy="3693319"/>
          </a:xfrm>
          <a:prstGeom prst="rect">
            <a:avLst/>
          </a:prstGeom>
        </p:spPr>
        <p:txBody>
          <a:bodyPr wrap="square">
            <a:spAutoFit/>
          </a:bodyPr>
          <a:lstStyle/>
          <a:p>
            <a:pPr algn="just"/>
            <a:r>
              <a:rPr lang="pt-PT" dirty="0">
                <a:latin typeface="Arial" panose="020B0604020202020204" pitchFamily="34" charset="0"/>
              </a:rPr>
              <a:t>O </a:t>
            </a:r>
            <a:r>
              <a:rPr lang="pt-PT" b="1" dirty="0" err="1">
                <a:latin typeface="Arial" panose="020B0604020202020204" pitchFamily="34" charset="0"/>
              </a:rPr>
              <a:t>latch</a:t>
            </a:r>
            <a:r>
              <a:rPr lang="pt-PT" dirty="0">
                <a:latin typeface="Arial" panose="020B0604020202020204" pitchFamily="34" charset="0"/>
              </a:rPr>
              <a:t> é um dispositivo de </a:t>
            </a:r>
            <a:r>
              <a:rPr lang="pt-PT" dirty="0" smtClean="0">
                <a:latin typeface="Arial" panose="020B0604020202020204" pitchFamily="34" charset="0"/>
              </a:rPr>
              <a:t>armazenamento temporário </a:t>
            </a:r>
            <a:r>
              <a:rPr lang="pt-PT" dirty="0">
                <a:latin typeface="Arial" panose="020B0604020202020204" pitchFamily="34" charset="0"/>
              </a:rPr>
              <a:t>que tem dois </a:t>
            </a:r>
            <a:r>
              <a:rPr lang="pt-PT" dirty="0" smtClean="0">
                <a:latin typeface="Arial" panose="020B0604020202020204" pitchFamily="34" charset="0"/>
              </a:rPr>
              <a:t>estados </a:t>
            </a:r>
            <a:r>
              <a:rPr lang="pt-PT" dirty="0">
                <a:latin typeface="Arial" panose="020B0604020202020204" pitchFamily="34" charset="0"/>
              </a:rPr>
              <a:t>estáveis </a:t>
            </a:r>
            <a:r>
              <a:rPr lang="pt-PT" dirty="0" smtClean="0">
                <a:latin typeface="Arial" panose="020B0604020202020204" pitchFamily="34" charset="0"/>
              </a:rPr>
              <a:t>(biestável). </a:t>
            </a:r>
          </a:p>
          <a:p>
            <a:pPr algn="just"/>
            <a:endParaRPr lang="pt-PT" dirty="0" smtClean="0">
              <a:latin typeface="Arial" panose="020B0604020202020204" pitchFamily="34" charset="0"/>
            </a:endParaRPr>
          </a:p>
          <a:p>
            <a:pPr algn="just"/>
            <a:endParaRPr lang="pt-PT" dirty="0"/>
          </a:p>
          <a:p>
            <a:pPr algn="just"/>
            <a:endParaRPr lang="pt-PT" dirty="0" smtClean="0">
              <a:latin typeface="Arial" panose="020B0604020202020204" pitchFamily="34" charset="0"/>
            </a:endParaRPr>
          </a:p>
          <a:p>
            <a:pPr algn="just"/>
            <a:endParaRPr lang="pt-PT" dirty="0">
              <a:latin typeface="Arial" panose="020B0604020202020204" pitchFamily="34" charset="0"/>
            </a:endParaRPr>
          </a:p>
          <a:p>
            <a:pPr algn="just"/>
            <a:r>
              <a:rPr lang="pt-PT" dirty="0" smtClean="0">
                <a:latin typeface="Arial" panose="020B0604020202020204" pitchFamily="34" charset="0"/>
              </a:rPr>
              <a:t>Os </a:t>
            </a:r>
            <a:r>
              <a:rPr lang="pt-PT" dirty="0" err="1">
                <a:latin typeface="Arial" panose="020B0604020202020204" pitchFamily="34" charset="0"/>
              </a:rPr>
              <a:t>latches</a:t>
            </a:r>
            <a:r>
              <a:rPr lang="pt-PT" dirty="0">
                <a:latin typeface="Arial" panose="020B0604020202020204" pitchFamily="34" charset="0"/>
              </a:rPr>
              <a:t> são similares aos flip-flops porque </a:t>
            </a:r>
            <a:r>
              <a:rPr lang="pt-PT" dirty="0" smtClean="0">
                <a:latin typeface="Arial" panose="020B0604020202020204" pitchFamily="34" charset="0"/>
              </a:rPr>
              <a:t>são dispositivos </a:t>
            </a:r>
            <a:r>
              <a:rPr lang="pt-PT" dirty="0">
                <a:latin typeface="Arial" panose="020B0604020202020204" pitchFamily="34" charset="0"/>
              </a:rPr>
              <a:t>biestáveis e que podem permanecer </a:t>
            </a:r>
            <a:r>
              <a:rPr lang="pt-PT" dirty="0" smtClean="0">
                <a:latin typeface="Arial" panose="020B0604020202020204" pitchFamily="34" charset="0"/>
              </a:rPr>
              <a:t>em um </a:t>
            </a:r>
            <a:r>
              <a:rPr lang="pt-PT" dirty="0">
                <a:latin typeface="Arial" panose="020B0604020202020204" pitchFamily="34" charset="0"/>
              </a:rPr>
              <a:t>dos dois estados estáveis usando </a:t>
            </a:r>
            <a:r>
              <a:rPr lang="pt-PT" dirty="0" smtClean="0">
                <a:latin typeface="Arial" panose="020B0604020202020204" pitchFamily="34" charset="0"/>
              </a:rPr>
              <a:t>uma configuração </a:t>
            </a:r>
            <a:r>
              <a:rPr lang="pt-PT" dirty="0">
                <a:latin typeface="Arial" panose="020B0604020202020204" pitchFamily="34" charset="0"/>
              </a:rPr>
              <a:t>de realimentação, na qual as saídas </a:t>
            </a:r>
            <a:r>
              <a:rPr lang="pt-PT" dirty="0" smtClean="0">
                <a:latin typeface="Arial" panose="020B0604020202020204" pitchFamily="34" charset="0"/>
              </a:rPr>
              <a:t>são ligadas </a:t>
            </a:r>
            <a:r>
              <a:rPr lang="pt-PT" dirty="0">
                <a:latin typeface="Arial" panose="020B0604020202020204" pitchFamily="34" charset="0"/>
              </a:rPr>
              <a:t>as entradas opostas</a:t>
            </a:r>
            <a:r>
              <a:rPr lang="pt-PT" dirty="0" smtClean="0">
                <a:latin typeface="Arial" panose="020B0604020202020204" pitchFamily="34" charset="0"/>
              </a:rPr>
              <a:t>.</a:t>
            </a:r>
          </a:p>
          <a:p>
            <a:pPr algn="just"/>
            <a:endParaRPr lang="pt-PT" dirty="0">
              <a:latin typeface="Arial" panose="020B0604020202020204" pitchFamily="34" charset="0"/>
            </a:endParaRPr>
          </a:p>
          <a:p>
            <a:pPr algn="just"/>
            <a:r>
              <a:rPr lang="pt-PT" dirty="0" smtClean="0">
                <a:latin typeface="Arial" panose="020B0604020202020204" pitchFamily="34" charset="0"/>
              </a:rPr>
              <a:t>A </a:t>
            </a:r>
            <a:r>
              <a:rPr lang="pt-PT" b="1" dirty="0">
                <a:latin typeface="Arial" panose="020B0604020202020204" pitchFamily="34" charset="0"/>
              </a:rPr>
              <a:t>principal diferença </a:t>
            </a:r>
            <a:r>
              <a:rPr lang="pt-PT" dirty="0">
                <a:latin typeface="Arial" panose="020B0604020202020204" pitchFamily="34" charset="0"/>
              </a:rPr>
              <a:t>entre os </a:t>
            </a:r>
            <a:r>
              <a:rPr lang="pt-PT" b="1" dirty="0" err="1">
                <a:latin typeface="Arial" panose="020B0604020202020204" pitchFamily="34" charset="0"/>
              </a:rPr>
              <a:t>latches</a:t>
            </a:r>
            <a:r>
              <a:rPr lang="pt-PT" b="1" dirty="0">
                <a:latin typeface="Arial" panose="020B0604020202020204" pitchFamily="34" charset="0"/>
              </a:rPr>
              <a:t> e flip-flops </a:t>
            </a:r>
            <a:r>
              <a:rPr lang="pt-PT" dirty="0" smtClean="0">
                <a:latin typeface="Arial" panose="020B0604020202020204" pitchFamily="34" charset="0"/>
              </a:rPr>
              <a:t>pode ocorrer no método </a:t>
            </a:r>
            <a:r>
              <a:rPr lang="pt-PT" dirty="0">
                <a:latin typeface="Arial" panose="020B0604020202020204" pitchFamily="34" charset="0"/>
              </a:rPr>
              <a:t>usado para a </a:t>
            </a:r>
            <a:r>
              <a:rPr lang="pt-PT" b="1" dirty="0">
                <a:latin typeface="Arial" panose="020B0604020202020204" pitchFamily="34" charset="0"/>
              </a:rPr>
              <a:t>mudança de estado</a:t>
            </a:r>
            <a:r>
              <a:rPr lang="pt-PT" dirty="0">
                <a:latin typeface="Arial" panose="020B0604020202020204" pitchFamily="34" charset="0"/>
              </a:rPr>
              <a:t>.</a:t>
            </a:r>
            <a:endParaRPr lang="pt-PT" dirty="0"/>
          </a:p>
        </p:txBody>
      </p:sp>
      <p:sp>
        <p:nvSpPr>
          <p:cNvPr id="5" name="Retângulo 4"/>
          <p:cNvSpPr/>
          <p:nvPr/>
        </p:nvSpPr>
        <p:spPr>
          <a:xfrm>
            <a:off x="827584" y="2492896"/>
            <a:ext cx="7632848" cy="1015663"/>
          </a:xfrm>
          <a:prstGeom prst="rect">
            <a:avLst/>
          </a:prstGeom>
        </p:spPr>
        <p:txBody>
          <a:bodyPr wrap="square">
            <a:spAutoFit/>
          </a:bodyPr>
          <a:lstStyle/>
          <a:p>
            <a:pPr algn="just"/>
            <a:r>
              <a:rPr lang="pt-PT" sz="1200" dirty="0"/>
              <a:t>Biestável - O flip-flop ou </a:t>
            </a:r>
            <a:r>
              <a:rPr lang="pt-PT" sz="1200" dirty="0" err="1"/>
              <a:t>latch</a:t>
            </a:r>
            <a:r>
              <a:rPr lang="pt-PT" sz="1200" dirty="0"/>
              <a:t> são elementos de circuito que podem apresentar no seu funcionamento apenas dois estados estáveis. Não existem estados intermédios entre estes dois estados.</a:t>
            </a:r>
          </a:p>
          <a:p>
            <a:pPr algn="just"/>
            <a:r>
              <a:rPr lang="pt-PT" sz="1200" dirty="0"/>
              <a:t>A aplicação de um sinal de entrada pode mudar o dispositivo de um estado para outro e como a qualquer momento podemos saber qual é o estado em que ele se encontra, é possível considerar este circuito como uma memória capaz de armazenar um bit. </a:t>
            </a:r>
          </a:p>
        </p:txBody>
      </p:sp>
      <p:sp>
        <p:nvSpPr>
          <p:cNvPr id="6" name="Retângulo 5"/>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2"/>
              </a:rPr>
              <a:t>www.ticmania.net</a:t>
            </a:r>
            <a:endParaRPr lang="es-UY" altLang="pt-PT" sz="800" b="1" dirty="0">
              <a:solidFill>
                <a:schemeClr val="bg1"/>
              </a:solidFill>
            </a:endParaRPr>
          </a:p>
        </p:txBody>
      </p:sp>
    </p:spTree>
    <p:extLst>
      <p:ext uri="{BB962C8B-B14F-4D97-AF65-F5344CB8AC3E}">
        <p14:creationId xmlns:p14="http://schemas.microsoft.com/office/powerpoint/2010/main" val="2272660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Flip-Flop RS ou SR</a:t>
            </a:r>
            <a:endParaRPr lang="pt-PT" dirty="0"/>
          </a:p>
        </p:txBody>
      </p:sp>
      <p:sp>
        <p:nvSpPr>
          <p:cNvPr id="4" name="CaixaDeTexto 3"/>
          <p:cNvSpPr txBox="1"/>
          <p:nvPr/>
        </p:nvSpPr>
        <p:spPr>
          <a:xfrm>
            <a:off x="1259632" y="2021016"/>
            <a:ext cx="2890535" cy="646331"/>
          </a:xfrm>
          <a:prstGeom prst="rect">
            <a:avLst/>
          </a:prstGeom>
          <a:noFill/>
        </p:spPr>
        <p:txBody>
          <a:bodyPr wrap="none" rtlCol="0">
            <a:spAutoFit/>
          </a:bodyPr>
          <a:lstStyle/>
          <a:p>
            <a:r>
              <a:rPr lang="pt-PT" dirty="0" smtClean="0"/>
              <a:t>S – set (liga a saída)</a:t>
            </a:r>
          </a:p>
          <a:p>
            <a:r>
              <a:rPr lang="pt-PT" dirty="0" smtClean="0"/>
              <a:t>R – </a:t>
            </a:r>
            <a:r>
              <a:rPr lang="pt-PT" dirty="0" err="1" smtClean="0"/>
              <a:t>reset</a:t>
            </a:r>
            <a:r>
              <a:rPr lang="pt-PT" dirty="0" smtClean="0"/>
              <a:t> (desliga a saída)</a:t>
            </a:r>
            <a:endParaRPr lang="pt-PT" dirty="0"/>
          </a:p>
        </p:txBody>
      </p:sp>
      <p:graphicFrame>
        <p:nvGraphicFramePr>
          <p:cNvPr id="5" name="Tabela 4"/>
          <p:cNvGraphicFramePr>
            <a:graphicFrameLocks noGrp="1"/>
          </p:cNvGraphicFramePr>
          <p:nvPr>
            <p:extLst>
              <p:ext uri="{D42A27DB-BD31-4B8C-83A1-F6EECF244321}">
                <p14:modId xmlns:p14="http://schemas.microsoft.com/office/powerpoint/2010/main" val="3838890125"/>
              </p:ext>
            </p:extLst>
          </p:nvPr>
        </p:nvGraphicFramePr>
        <p:xfrm>
          <a:off x="1547664" y="3270716"/>
          <a:ext cx="5409447" cy="1409700"/>
        </p:xfrm>
        <a:graphic>
          <a:graphicData uri="http://schemas.openxmlformats.org/drawingml/2006/table">
            <a:tbl>
              <a:tblPr firstRow="1" bandRow="1">
                <a:tableStyleId>{93296810-A885-4BE3-A3E7-6D5BEEA58F35}</a:tableStyleId>
              </a:tblPr>
              <a:tblGrid>
                <a:gridCol w="325816">
                  <a:extLst>
                    <a:ext uri="{9D8B030D-6E8A-4147-A177-3AD203B41FA5}">
                      <a16:colId xmlns:a16="http://schemas.microsoft.com/office/drawing/2014/main" val="1391761118"/>
                    </a:ext>
                  </a:extLst>
                </a:gridCol>
                <a:gridCol w="314444">
                  <a:extLst>
                    <a:ext uri="{9D8B030D-6E8A-4147-A177-3AD203B41FA5}">
                      <a16:colId xmlns:a16="http://schemas.microsoft.com/office/drawing/2014/main" val="234661009"/>
                    </a:ext>
                  </a:extLst>
                </a:gridCol>
                <a:gridCol w="1589729">
                  <a:extLst>
                    <a:ext uri="{9D8B030D-6E8A-4147-A177-3AD203B41FA5}">
                      <a16:colId xmlns:a16="http://schemas.microsoft.com/office/drawing/2014/main" val="3656748345"/>
                    </a:ext>
                  </a:extLst>
                </a:gridCol>
                <a:gridCol w="1570577">
                  <a:extLst>
                    <a:ext uri="{9D8B030D-6E8A-4147-A177-3AD203B41FA5}">
                      <a16:colId xmlns:a16="http://schemas.microsoft.com/office/drawing/2014/main" val="1045854938"/>
                    </a:ext>
                  </a:extLst>
                </a:gridCol>
                <a:gridCol w="1608881">
                  <a:extLst>
                    <a:ext uri="{9D8B030D-6E8A-4147-A177-3AD203B41FA5}">
                      <a16:colId xmlns:a16="http://schemas.microsoft.com/office/drawing/2014/main" val="1612995605"/>
                    </a:ext>
                  </a:extLst>
                </a:gridCol>
              </a:tblGrid>
              <a:tr h="278130">
                <a:tc>
                  <a:txBody>
                    <a:bodyPr/>
                    <a:lstStyle/>
                    <a:p>
                      <a:r>
                        <a:rPr lang="pt-PT" sz="1400" dirty="0" smtClean="0"/>
                        <a:t>R</a:t>
                      </a:r>
                      <a:endParaRPr lang="pt-PT" sz="1400" dirty="0"/>
                    </a:p>
                  </a:txBody>
                  <a:tcPr marL="68580" marR="68580" marT="34290" marB="34290"/>
                </a:tc>
                <a:tc>
                  <a:txBody>
                    <a:bodyPr/>
                    <a:lstStyle/>
                    <a:p>
                      <a:r>
                        <a:rPr lang="pt-PT" sz="1400" dirty="0" smtClean="0"/>
                        <a:t>S</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endParaRPr lang="pt-PT" sz="1400" dirty="0">
                        <a:solidFill>
                          <a:srgbClr val="FF0000"/>
                        </a:solidFill>
                      </a:endParaRPr>
                    </a:p>
                  </a:txBody>
                  <a:tcPr marL="68580" marR="68580" marT="34290" marB="34290"/>
                </a:tc>
                <a:extLst>
                  <a:ext uri="{0D108BD9-81ED-4DB2-BD59-A6C34878D82A}">
                    <a16:rowId xmlns:a16="http://schemas.microsoft.com/office/drawing/2014/main" val="1754554325"/>
                  </a:ext>
                </a:extLst>
              </a:tr>
              <a:tr h="222116">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err="1" smtClean="0"/>
                        <a:t>Qa</a:t>
                      </a:r>
                      <a:r>
                        <a:rPr lang="pt-PT" sz="1400" dirty="0" smtClean="0"/>
                        <a:t> (Q anterior)</a:t>
                      </a:r>
                      <a:endParaRPr lang="pt-PT"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400" dirty="0" err="1" smtClean="0"/>
                        <a:t>Q’a</a:t>
                      </a:r>
                      <a:r>
                        <a:rPr lang="pt-PT" sz="1400" dirty="0" smtClean="0"/>
                        <a:t> (Q’ anterior)</a:t>
                      </a:r>
                    </a:p>
                  </a:txBody>
                  <a:tcPr marL="68580" marR="68580" marT="34290" marB="34290"/>
                </a:tc>
                <a:tc>
                  <a:txBody>
                    <a:bodyPr/>
                    <a:lstStyle/>
                    <a:p>
                      <a:r>
                        <a:rPr lang="pt-PT" sz="1400" dirty="0" smtClean="0"/>
                        <a:t>Memória</a:t>
                      </a:r>
                      <a:endParaRPr lang="pt-PT" sz="1400" dirty="0">
                        <a:solidFill>
                          <a:srgbClr val="FF0000"/>
                        </a:solidFill>
                      </a:endParaRPr>
                    </a:p>
                  </a:txBody>
                  <a:tcPr marL="68580" marR="68580" marT="34290" marB="34290"/>
                </a:tc>
                <a:extLst>
                  <a:ext uri="{0D108BD9-81ED-4DB2-BD59-A6C34878D82A}">
                    <a16:rowId xmlns:a16="http://schemas.microsoft.com/office/drawing/2014/main" val="2283536658"/>
                  </a:ext>
                </a:extLst>
              </a:tr>
              <a:tr h="278130">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Set</a:t>
                      </a:r>
                      <a:endParaRPr lang="pt-PT" sz="1400" dirty="0">
                        <a:solidFill>
                          <a:srgbClr val="FF0000"/>
                        </a:solidFill>
                      </a:endParaRPr>
                    </a:p>
                  </a:txBody>
                  <a:tcPr marL="68580" marR="68580" marT="34290" marB="34290"/>
                </a:tc>
                <a:extLst>
                  <a:ext uri="{0D108BD9-81ED-4DB2-BD59-A6C34878D82A}">
                    <a16:rowId xmlns:a16="http://schemas.microsoft.com/office/drawing/2014/main" val="3055263892"/>
                  </a:ext>
                </a:extLst>
              </a:tr>
              <a:tr h="278130">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err="1" smtClean="0"/>
                        <a:t>Reset</a:t>
                      </a:r>
                      <a:endParaRPr lang="pt-PT" sz="1400" dirty="0">
                        <a:solidFill>
                          <a:srgbClr val="FF0000"/>
                        </a:solidFill>
                      </a:endParaRPr>
                    </a:p>
                  </a:txBody>
                  <a:tcPr marL="68580" marR="68580" marT="34290" marB="34290"/>
                </a:tc>
                <a:extLst>
                  <a:ext uri="{0D108BD9-81ED-4DB2-BD59-A6C34878D82A}">
                    <a16:rowId xmlns:a16="http://schemas.microsoft.com/office/drawing/2014/main" val="258033965"/>
                  </a:ext>
                </a:extLst>
              </a:tr>
              <a:tr h="278130">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Erro lógico</a:t>
                      </a:r>
                      <a:endParaRPr lang="pt-PT" sz="1400" dirty="0">
                        <a:solidFill>
                          <a:srgbClr val="FF0000"/>
                        </a:solidFill>
                      </a:endParaRPr>
                    </a:p>
                  </a:txBody>
                  <a:tcPr marL="68580" marR="68580" marT="34290" marB="34290"/>
                </a:tc>
                <a:extLst>
                  <a:ext uri="{0D108BD9-81ED-4DB2-BD59-A6C34878D82A}">
                    <a16:rowId xmlns:a16="http://schemas.microsoft.com/office/drawing/2014/main" val="2880169966"/>
                  </a:ext>
                </a:extLst>
              </a:tr>
            </a:tbl>
          </a:graphicData>
        </a:graphic>
      </p:graphicFrame>
      <p:pic>
        <p:nvPicPr>
          <p:cNvPr id="7" name="Imagem 6"/>
          <p:cNvPicPr>
            <a:picLocks noChangeAspect="1"/>
          </p:cNvPicPr>
          <p:nvPr/>
        </p:nvPicPr>
        <p:blipFill>
          <a:blip r:embed="rId2"/>
          <a:stretch>
            <a:fillRect/>
          </a:stretch>
        </p:blipFill>
        <p:spPr>
          <a:xfrm>
            <a:off x="5183907" y="1634784"/>
            <a:ext cx="2326427" cy="1418786"/>
          </a:xfrm>
          <a:prstGeom prst="rect">
            <a:avLst/>
          </a:prstGeom>
        </p:spPr>
      </p:pic>
      <p:sp>
        <p:nvSpPr>
          <p:cNvPr id="3" name="Retângulo 2"/>
          <p:cNvSpPr/>
          <p:nvPr/>
        </p:nvSpPr>
        <p:spPr>
          <a:xfrm>
            <a:off x="3707904" y="1124744"/>
            <a:ext cx="1467068" cy="369332"/>
          </a:xfrm>
          <a:prstGeom prst="rect">
            <a:avLst/>
          </a:prstGeom>
        </p:spPr>
        <p:txBody>
          <a:bodyPr wrap="none">
            <a:spAutoFit/>
          </a:bodyPr>
          <a:lstStyle/>
          <a:p>
            <a:r>
              <a:rPr lang="pt-PT" dirty="0"/>
              <a:t>(assíncrono)</a:t>
            </a:r>
          </a:p>
        </p:txBody>
      </p:sp>
      <p:sp>
        <p:nvSpPr>
          <p:cNvPr id="8" name="Retângulo 7"/>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3"/>
              </a:rPr>
              <a:t>www.ticmania.net</a:t>
            </a:r>
            <a:endParaRPr lang="es-UY" altLang="pt-PT" sz="800" b="1" dirty="0">
              <a:solidFill>
                <a:schemeClr val="bg1"/>
              </a:solidFill>
            </a:endParaRPr>
          </a:p>
        </p:txBody>
      </p:sp>
      <p:sp>
        <p:nvSpPr>
          <p:cNvPr id="9" name="Retângulo 8"/>
          <p:cNvSpPr/>
          <p:nvPr/>
        </p:nvSpPr>
        <p:spPr>
          <a:xfrm>
            <a:off x="107504" y="5085184"/>
            <a:ext cx="6464616" cy="1169551"/>
          </a:xfrm>
          <a:prstGeom prst="rect">
            <a:avLst/>
          </a:prstGeom>
        </p:spPr>
        <p:txBody>
          <a:bodyPr wrap="square">
            <a:spAutoFit/>
          </a:bodyPr>
          <a:lstStyle/>
          <a:p>
            <a:pPr algn="just"/>
            <a:r>
              <a:rPr lang="pt-PT" sz="1400" b="1" dirty="0" smtClean="0"/>
              <a:t>Flip-Flop ou </a:t>
            </a:r>
            <a:r>
              <a:rPr lang="pt-PT" sz="1400" b="1" dirty="0" err="1" smtClean="0"/>
              <a:t>Latch</a:t>
            </a:r>
            <a:r>
              <a:rPr lang="pt-PT" sz="1400" b="1" dirty="0" smtClean="0"/>
              <a:t> com portas NAND e NOR</a:t>
            </a:r>
          </a:p>
          <a:p>
            <a:pPr algn="just"/>
            <a:r>
              <a:rPr lang="pt-PT" sz="1400" dirty="0" smtClean="0"/>
              <a:t>Para maior conveniência na manipulação do </a:t>
            </a:r>
            <a:r>
              <a:rPr lang="pt-PT" sz="1400" dirty="0" err="1" smtClean="0"/>
              <a:t>latch</a:t>
            </a:r>
            <a:r>
              <a:rPr lang="pt-PT" sz="1400" dirty="0" smtClean="0"/>
              <a:t> é vantajoso substituir os inversores por portas NOR ou NAND. Os terminais adicionais de entrada servem como terminais de controlo. O símbolo lógico para um </a:t>
            </a:r>
            <a:r>
              <a:rPr lang="pt-PT" sz="1400" dirty="0" err="1" smtClean="0"/>
              <a:t>latch</a:t>
            </a:r>
            <a:r>
              <a:rPr lang="pt-PT" sz="1400" dirty="0" smtClean="0"/>
              <a:t> RS é o seguinte.</a:t>
            </a:r>
            <a:endParaRPr lang="pt-PT" sz="1400" dirty="0"/>
          </a:p>
        </p:txBody>
      </p:sp>
      <p:pic>
        <p:nvPicPr>
          <p:cNvPr id="10" name="Imagem 9"/>
          <p:cNvPicPr>
            <a:picLocks noChangeAspect="1"/>
          </p:cNvPicPr>
          <p:nvPr/>
        </p:nvPicPr>
        <p:blipFill>
          <a:blip r:embed="rId4"/>
          <a:stretch>
            <a:fillRect/>
          </a:stretch>
        </p:blipFill>
        <p:spPr>
          <a:xfrm>
            <a:off x="7092280" y="5145651"/>
            <a:ext cx="1217687" cy="1033014"/>
          </a:xfrm>
          <a:prstGeom prst="rect">
            <a:avLst/>
          </a:prstGeom>
        </p:spPr>
      </p:pic>
    </p:spTree>
    <p:extLst>
      <p:ext uri="{BB962C8B-B14F-4D97-AF65-F5344CB8AC3E}">
        <p14:creationId xmlns:p14="http://schemas.microsoft.com/office/powerpoint/2010/main" val="2338050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565909"/>
            <a:ext cx="5410944" cy="1143000"/>
          </a:xfrm>
        </p:spPr>
        <p:txBody>
          <a:bodyPr/>
          <a:lstStyle/>
          <a:p>
            <a:r>
              <a:rPr lang="pt-PT" dirty="0" smtClean="0"/>
              <a:t>Flip-Flop RS ou SR</a:t>
            </a:r>
            <a:endParaRPr lang="pt-PT" dirty="0"/>
          </a:p>
        </p:txBody>
      </p:sp>
      <p:sp>
        <p:nvSpPr>
          <p:cNvPr id="4" name="CaixaDeTexto 3"/>
          <p:cNvSpPr txBox="1"/>
          <p:nvPr/>
        </p:nvSpPr>
        <p:spPr>
          <a:xfrm>
            <a:off x="6202013" y="802531"/>
            <a:ext cx="2967479" cy="646331"/>
          </a:xfrm>
          <a:prstGeom prst="rect">
            <a:avLst/>
          </a:prstGeom>
          <a:noFill/>
        </p:spPr>
        <p:txBody>
          <a:bodyPr wrap="none" rtlCol="0">
            <a:spAutoFit/>
          </a:bodyPr>
          <a:lstStyle/>
          <a:p>
            <a:r>
              <a:rPr lang="pt-PT" dirty="0" smtClean="0"/>
              <a:t>S – set (liga a saída)</a:t>
            </a:r>
          </a:p>
          <a:p>
            <a:r>
              <a:rPr lang="pt-PT" dirty="0" smtClean="0"/>
              <a:t>R – </a:t>
            </a:r>
            <a:r>
              <a:rPr lang="pt-PT" dirty="0" err="1" smtClean="0"/>
              <a:t>reset</a:t>
            </a:r>
            <a:r>
              <a:rPr lang="pt-PT" dirty="0" smtClean="0"/>
              <a:t> (desligar a saída)</a:t>
            </a:r>
            <a:endParaRPr lang="pt-PT" dirty="0"/>
          </a:p>
        </p:txBody>
      </p:sp>
      <p:graphicFrame>
        <p:nvGraphicFramePr>
          <p:cNvPr id="5" name="Tabela 4"/>
          <p:cNvGraphicFramePr>
            <a:graphicFrameLocks noGrp="1"/>
          </p:cNvGraphicFramePr>
          <p:nvPr>
            <p:extLst>
              <p:ext uri="{D42A27DB-BD31-4B8C-83A1-F6EECF244321}">
                <p14:modId xmlns:p14="http://schemas.microsoft.com/office/powerpoint/2010/main" val="1633690945"/>
              </p:ext>
            </p:extLst>
          </p:nvPr>
        </p:nvGraphicFramePr>
        <p:xfrm>
          <a:off x="1763692" y="4273552"/>
          <a:ext cx="4876645" cy="1434642"/>
        </p:xfrm>
        <a:graphic>
          <a:graphicData uri="http://schemas.openxmlformats.org/drawingml/2006/table">
            <a:tbl>
              <a:tblPr firstRow="1" bandRow="1">
                <a:tableStyleId>{93296810-A885-4BE3-A3E7-6D5BEEA58F35}</a:tableStyleId>
              </a:tblPr>
              <a:tblGrid>
                <a:gridCol w="314960">
                  <a:extLst>
                    <a:ext uri="{9D8B030D-6E8A-4147-A177-3AD203B41FA5}">
                      <a16:colId xmlns:a16="http://schemas.microsoft.com/office/drawing/2014/main" val="1391761118"/>
                    </a:ext>
                  </a:extLst>
                </a:gridCol>
                <a:gridCol w="305435">
                  <a:extLst>
                    <a:ext uri="{9D8B030D-6E8A-4147-A177-3AD203B41FA5}">
                      <a16:colId xmlns:a16="http://schemas.microsoft.com/office/drawing/2014/main" val="234661009"/>
                    </a:ext>
                  </a:extLst>
                </a:gridCol>
                <a:gridCol w="1418750">
                  <a:extLst>
                    <a:ext uri="{9D8B030D-6E8A-4147-A177-3AD203B41FA5}">
                      <a16:colId xmlns:a16="http://schemas.microsoft.com/office/drawing/2014/main" val="3656748345"/>
                    </a:ext>
                  </a:extLst>
                </a:gridCol>
                <a:gridCol w="1401658">
                  <a:extLst>
                    <a:ext uri="{9D8B030D-6E8A-4147-A177-3AD203B41FA5}">
                      <a16:colId xmlns:a16="http://schemas.microsoft.com/office/drawing/2014/main" val="1045854938"/>
                    </a:ext>
                  </a:extLst>
                </a:gridCol>
                <a:gridCol w="1435842">
                  <a:extLst>
                    <a:ext uri="{9D8B030D-6E8A-4147-A177-3AD203B41FA5}">
                      <a16:colId xmlns:a16="http://schemas.microsoft.com/office/drawing/2014/main" val="1612995605"/>
                    </a:ext>
                  </a:extLst>
                </a:gridCol>
              </a:tblGrid>
              <a:tr h="278130">
                <a:tc>
                  <a:txBody>
                    <a:bodyPr/>
                    <a:lstStyle/>
                    <a:p>
                      <a:r>
                        <a:rPr lang="pt-PT" sz="1400" dirty="0" smtClean="0"/>
                        <a:t>R</a:t>
                      </a:r>
                      <a:endParaRPr lang="pt-PT" sz="1400" dirty="0"/>
                    </a:p>
                  </a:txBody>
                  <a:tcPr marL="68580" marR="68580" marT="34290" marB="34290"/>
                </a:tc>
                <a:tc>
                  <a:txBody>
                    <a:bodyPr/>
                    <a:lstStyle/>
                    <a:p>
                      <a:r>
                        <a:rPr lang="pt-PT" sz="1400" dirty="0" smtClean="0"/>
                        <a:t>S</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endParaRPr lang="pt-PT" sz="1400" dirty="0"/>
                    </a:p>
                  </a:txBody>
                  <a:tcPr marL="68580" marR="68580" marT="34290" marB="34290"/>
                </a:tc>
                <a:extLst>
                  <a:ext uri="{0D108BD9-81ED-4DB2-BD59-A6C34878D82A}">
                    <a16:rowId xmlns:a16="http://schemas.microsoft.com/office/drawing/2014/main" val="1754554325"/>
                  </a:ext>
                </a:extLst>
              </a:tr>
              <a:tr h="306882">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err="1" smtClean="0"/>
                        <a:t>Qa</a:t>
                      </a:r>
                      <a:r>
                        <a:rPr lang="pt-PT" sz="1400" dirty="0" smtClean="0"/>
                        <a:t> (Q anterior)</a:t>
                      </a:r>
                      <a:endParaRPr lang="pt-PT"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400" dirty="0" err="1" smtClean="0"/>
                        <a:t>Q’a</a:t>
                      </a:r>
                      <a:r>
                        <a:rPr lang="pt-PT" sz="1400" dirty="0" smtClean="0"/>
                        <a:t> (Q’ anterior)</a:t>
                      </a:r>
                    </a:p>
                  </a:txBody>
                  <a:tcPr marL="68580" marR="68580" marT="34290" marB="34290"/>
                </a:tc>
                <a:tc>
                  <a:txBody>
                    <a:bodyPr/>
                    <a:lstStyle/>
                    <a:p>
                      <a:r>
                        <a:rPr lang="pt-PT" sz="1400" dirty="0" smtClean="0"/>
                        <a:t>Memória</a:t>
                      </a:r>
                      <a:endParaRPr lang="pt-PT" sz="1400" dirty="0"/>
                    </a:p>
                  </a:txBody>
                  <a:tcPr marL="68580" marR="68580" marT="34290" marB="34290"/>
                </a:tc>
                <a:extLst>
                  <a:ext uri="{0D108BD9-81ED-4DB2-BD59-A6C34878D82A}">
                    <a16:rowId xmlns:a16="http://schemas.microsoft.com/office/drawing/2014/main" val="2283536658"/>
                  </a:ext>
                </a:extLst>
              </a:tr>
              <a:tr h="278130">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Set</a:t>
                      </a:r>
                      <a:endParaRPr lang="pt-PT" sz="1400" dirty="0"/>
                    </a:p>
                  </a:txBody>
                  <a:tcPr marL="68580" marR="68580" marT="34290" marB="34290"/>
                </a:tc>
                <a:extLst>
                  <a:ext uri="{0D108BD9-81ED-4DB2-BD59-A6C34878D82A}">
                    <a16:rowId xmlns:a16="http://schemas.microsoft.com/office/drawing/2014/main" val="3055263892"/>
                  </a:ext>
                </a:extLst>
              </a:tr>
              <a:tr h="278130">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err="1" smtClean="0"/>
                        <a:t>Reset</a:t>
                      </a:r>
                      <a:endParaRPr lang="pt-PT" sz="1400" dirty="0"/>
                    </a:p>
                  </a:txBody>
                  <a:tcPr marL="68580" marR="68580" marT="34290" marB="34290"/>
                </a:tc>
                <a:extLst>
                  <a:ext uri="{0D108BD9-81ED-4DB2-BD59-A6C34878D82A}">
                    <a16:rowId xmlns:a16="http://schemas.microsoft.com/office/drawing/2014/main" val="258033965"/>
                  </a:ext>
                </a:extLst>
              </a:tr>
              <a:tr h="278130">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Erro lógico</a:t>
                      </a:r>
                      <a:endParaRPr lang="pt-PT" sz="1400" dirty="0"/>
                    </a:p>
                  </a:txBody>
                  <a:tcPr marL="68580" marR="68580" marT="34290" marB="34290"/>
                </a:tc>
                <a:extLst>
                  <a:ext uri="{0D108BD9-81ED-4DB2-BD59-A6C34878D82A}">
                    <a16:rowId xmlns:a16="http://schemas.microsoft.com/office/drawing/2014/main" val="2880169966"/>
                  </a:ext>
                </a:extLst>
              </a:tr>
            </a:tbl>
          </a:graphicData>
        </a:graphic>
      </p:graphicFrame>
      <p:pic>
        <p:nvPicPr>
          <p:cNvPr id="7" name="Imagem 6"/>
          <p:cNvPicPr>
            <a:picLocks noChangeAspect="1"/>
          </p:cNvPicPr>
          <p:nvPr/>
        </p:nvPicPr>
        <p:blipFill>
          <a:blip r:embed="rId2"/>
          <a:stretch>
            <a:fillRect/>
          </a:stretch>
        </p:blipFill>
        <p:spPr>
          <a:xfrm>
            <a:off x="5625735" y="2521061"/>
            <a:ext cx="2326427" cy="1418786"/>
          </a:xfrm>
          <a:prstGeom prst="rect">
            <a:avLst/>
          </a:prstGeom>
        </p:spPr>
      </p:pic>
      <p:pic>
        <p:nvPicPr>
          <p:cNvPr id="8" name="Imagem 7"/>
          <p:cNvPicPr>
            <a:picLocks noChangeAspect="1"/>
          </p:cNvPicPr>
          <p:nvPr/>
        </p:nvPicPr>
        <p:blipFill>
          <a:blip r:embed="rId3"/>
          <a:stretch>
            <a:fillRect/>
          </a:stretch>
        </p:blipFill>
        <p:spPr>
          <a:xfrm>
            <a:off x="1207761" y="2688286"/>
            <a:ext cx="2295741" cy="1314290"/>
          </a:xfrm>
          <a:prstGeom prst="rect">
            <a:avLst/>
          </a:prstGeom>
        </p:spPr>
      </p:pic>
      <p:sp>
        <p:nvSpPr>
          <p:cNvPr id="9" name="CaixaDeTexto 8"/>
          <p:cNvSpPr txBox="1"/>
          <p:nvPr/>
        </p:nvSpPr>
        <p:spPr>
          <a:xfrm>
            <a:off x="1074517" y="2177440"/>
            <a:ext cx="2890535" cy="369332"/>
          </a:xfrm>
          <a:prstGeom prst="rect">
            <a:avLst/>
          </a:prstGeom>
          <a:noFill/>
        </p:spPr>
        <p:txBody>
          <a:bodyPr wrap="none" rtlCol="0">
            <a:spAutoFit/>
          </a:bodyPr>
          <a:lstStyle/>
          <a:p>
            <a:r>
              <a:rPr lang="pt-PT" dirty="0" smtClean="0"/>
              <a:t>Flip-Flop RS portas NAND</a:t>
            </a:r>
            <a:endParaRPr lang="pt-PT" dirty="0"/>
          </a:p>
        </p:txBody>
      </p:sp>
      <p:sp>
        <p:nvSpPr>
          <p:cNvPr id="10" name="CaixaDeTexto 9"/>
          <p:cNvSpPr txBox="1"/>
          <p:nvPr/>
        </p:nvSpPr>
        <p:spPr>
          <a:xfrm>
            <a:off x="5414214" y="2126154"/>
            <a:ext cx="2749471" cy="369332"/>
          </a:xfrm>
          <a:prstGeom prst="rect">
            <a:avLst/>
          </a:prstGeom>
          <a:noFill/>
        </p:spPr>
        <p:txBody>
          <a:bodyPr wrap="none" rtlCol="0">
            <a:spAutoFit/>
          </a:bodyPr>
          <a:lstStyle/>
          <a:p>
            <a:r>
              <a:rPr lang="pt-PT" dirty="0" smtClean="0"/>
              <a:t>Flip-Flop RS portas NOR</a:t>
            </a:r>
            <a:endParaRPr lang="pt-PT" dirty="0"/>
          </a:p>
        </p:txBody>
      </p:sp>
      <p:sp>
        <p:nvSpPr>
          <p:cNvPr id="11" name="CaixaDeTexto 10"/>
          <p:cNvSpPr txBox="1"/>
          <p:nvPr/>
        </p:nvSpPr>
        <p:spPr>
          <a:xfrm>
            <a:off x="293309" y="5979170"/>
            <a:ext cx="8417754" cy="369332"/>
          </a:xfrm>
          <a:prstGeom prst="rect">
            <a:avLst/>
          </a:prstGeom>
          <a:noFill/>
        </p:spPr>
        <p:txBody>
          <a:bodyPr wrap="none" rtlCol="0">
            <a:spAutoFit/>
          </a:bodyPr>
          <a:lstStyle/>
          <a:p>
            <a:r>
              <a:rPr lang="pt-PT" dirty="0" smtClean="0">
                <a:solidFill>
                  <a:srgbClr val="FF0000"/>
                </a:solidFill>
              </a:rPr>
              <a:t>Exercício – Verifica o funcionamento dos dois circuitos e tira as tuas conclusões </a:t>
            </a:r>
            <a:endParaRPr lang="pt-PT" dirty="0">
              <a:solidFill>
                <a:srgbClr val="FF0000"/>
              </a:solidFill>
            </a:endParaRPr>
          </a:p>
        </p:txBody>
      </p:sp>
      <p:sp>
        <p:nvSpPr>
          <p:cNvPr id="6" name="Retângulo 5"/>
          <p:cNvSpPr/>
          <p:nvPr/>
        </p:nvSpPr>
        <p:spPr>
          <a:xfrm>
            <a:off x="3231514" y="1389176"/>
            <a:ext cx="1467068" cy="369332"/>
          </a:xfrm>
          <a:prstGeom prst="rect">
            <a:avLst/>
          </a:prstGeom>
        </p:spPr>
        <p:txBody>
          <a:bodyPr wrap="none">
            <a:spAutoFit/>
          </a:bodyPr>
          <a:lstStyle/>
          <a:p>
            <a:r>
              <a:rPr lang="pt-PT" dirty="0"/>
              <a:t>(assíncrono)</a:t>
            </a:r>
          </a:p>
        </p:txBody>
      </p:sp>
      <p:sp>
        <p:nvSpPr>
          <p:cNvPr id="12" name="Retângulo 11"/>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4"/>
              </a:rPr>
              <a:t>www.ticmania.net</a:t>
            </a:r>
            <a:endParaRPr lang="es-UY" altLang="pt-PT" sz="800" b="1" dirty="0">
              <a:solidFill>
                <a:schemeClr val="bg1"/>
              </a:solidFill>
            </a:endParaRPr>
          </a:p>
        </p:txBody>
      </p:sp>
    </p:spTree>
    <p:extLst>
      <p:ext uri="{BB962C8B-B14F-4D97-AF65-F5344CB8AC3E}">
        <p14:creationId xmlns:p14="http://schemas.microsoft.com/office/powerpoint/2010/main" val="3582112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0492" y="500484"/>
            <a:ext cx="8229600" cy="1143000"/>
          </a:xfrm>
        </p:spPr>
        <p:txBody>
          <a:bodyPr/>
          <a:lstStyle/>
          <a:p>
            <a:r>
              <a:rPr lang="pt-PT" sz="3600" dirty="0"/>
              <a:t>Flip-Flop  (Exercício reservatório)</a:t>
            </a:r>
          </a:p>
        </p:txBody>
      </p:sp>
      <p:sp>
        <p:nvSpPr>
          <p:cNvPr id="11" name="Retângulo 10"/>
          <p:cNvSpPr/>
          <p:nvPr/>
        </p:nvSpPr>
        <p:spPr>
          <a:xfrm>
            <a:off x="1262800" y="4348346"/>
            <a:ext cx="2242039" cy="797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2" name="Retângulo 11"/>
          <p:cNvSpPr/>
          <p:nvPr/>
        </p:nvSpPr>
        <p:spPr>
          <a:xfrm>
            <a:off x="1045186" y="3464723"/>
            <a:ext cx="217610" cy="1681529"/>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3" name="Retângulo 12"/>
          <p:cNvSpPr/>
          <p:nvPr/>
        </p:nvSpPr>
        <p:spPr>
          <a:xfrm>
            <a:off x="3504834" y="3464723"/>
            <a:ext cx="217610" cy="1681529"/>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4" name="Retângulo 13"/>
          <p:cNvSpPr/>
          <p:nvPr/>
        </p:nvSpPr>
        <p:spPr>
          <a:xfrm rot="5400000">
            <a:off x="2275009" y="3916423"/>
            <a:ext cx="217610" cy="2677258"/>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5" name="Retângulo 14"/>
          <p:cNvSpPr/>
          <p:nvPr/>
        </p:nvSpPr>
        <p:spPr>
          <a:xfrm>
            <a:off x="828675" y="3557591"/>
            <a:ext cx="800100" cy="2071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pt-PT" sz="1200" dirty="0"/>
              <a:t>Sensor A</a:t>
            </a:r>
          </a:p>
        </p:txBody>
      </p:sp>
      <p:sp>
        <p:nvSpPr>
          <p:cNvPr id="16" name="Retângulo 15"/>
          <p:cNvSpPr/>
          <p:nvPr/>
        </p:nvSpPr>
        <p:spPr>
          <a:xfrm>
            <a:off x="2450311" y="2571750"/>
            <a:ext cx="2078831" cy="178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7" name="Retângulo 16"/>
          <p:cNvSpPr/>
          <p:nvPr/>
        </p:nvSpPr>
        <p:spPr>
          <a:xfrm rot="16200000">
            <a:off x="2057401" y="2964656"/>
            <a:ext cx="964406" cy="178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9" name="Retângulo 18"/>
          <p:cNvSpPr/>
          <p:nvPr/>
        </p:nvSpPr>
        <p:spPr>
          <a:xfrm>
            <a:off x="4868831" y="2571753"/>
            <a:ext cx="4275173" cy="178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8" name="Fluxograma: Convolução 17"/>
          <p:cNvSpPr/>
          <p:nvPr/>
        </p:nvSpPr>
        <p:spPr>
          <a:xfrm>
            <a:off x="4471988" y="2450306"/>
            <a:ext cx="459486" cy="459486"/>
          </a:xfrm>
          <a:prstGeom prst="flowChartSummingJunction">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20" name="CaixaDeTexto 19"/>
          <p:cNvSpPr txBox="1"/>
          <p:nvPr/>
        </p:nvSpPr>
        <p:spPr>
          <a:xfrm>
            <a:off x="3943651" y="2919827"/>
            <a:ext cx="1516160" cy="26161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PT" sz="1100" dirty="0"/>
              <a:t>Válvula Solenoide B </a:t>
            </a:r>
          </a:p>
        </p:txBody>
      </p:sp>
      <p:sp>
        <p:nvSpPr>
          <p:cNvPr id="25" name="CaixaDeTexto 24"/>
          <p:cNvSpPr txBox="1"/>
          <p:nvPr/>
        </p:nvSpPr>
        <p:spPr>
          <a:xfrm>
            <a:off x="494216" y="2314619"/>
            <a:ext cx="1413488" cy="25391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pt-PT" sz="1050" dirty="0"/>
              <a:t>Botão de pressão C</a:t>
            </a:r>
          </a:p>
        </p:txBody>
      </p:sp>
      <p:sp>
        <p:nvSpPr>
          <p:cNvPr id="9" name="CaixaDeTexto 8"/>
          <p:cNvSpPr txBox="1"/>
          <p:nvPr/>
        </p:nvSpPr>
        <p:spPr>
          <a:xfrm>
            <a:off x="3884601" y="3557586"/>
            <a:ext cx="3423456" cy="2308324"/>
          </a:xfrm>
          <a:prstGeom prst="rect">
            <a:avLst/>
          </a:prstGeom>
          <a:noFill/>
        </p:spPr>
        <p:txBody>
          <a:bodyPr wrap="square" rtlCol="0">
            <a:spAutoFit/>
          </a:bodyPr>
          <a:lstStyle/>
          <a:p>
            <a:pPr algn="just"/>
            <a:r>
              <a:rPr lang="pt-PT" b="1" dirty="0" smtClean="0"/>
              <a:t>Situação / Problema</a:t>
            </a:r>
          </a:p>
          <a:p>
            <a:pPr algn="just"/>
            <a:r>
              <a:rPr lang="pt-PT" dirty="0" smtClean="0"/>
              <a:t>O circuito deve encher o deposito (Abrindo a válvula B (b=1)) quando o botão C (c=1) é pressionado e deve desligar quando o sensor detetar que o deposito está cheio (a=1) (Fechando a válvula B (b=0))</a:t>
            </a:r>
            <a:endParaRPr lang="pt-PT" dirty="0"/>
          </a:p>
        </p:txBody>
      </p:sp>
      <p:grpSp>
        <p:nvGrpSpPr>
          <p:cNvPr id="28" name="Grupo 27"/>
          <p:cNvGrpSpPr/>
          <p:nvPr/>
        </p:nvGrpSpPr>
        <p:grpSpPr>
          <a:xfrm>
            <a:off x="7743248" y="2871790"/>
            <a:ext cx="1293019" cy="2900363"/>
            <a:chOff x="10324325" y="2686048"/>
            <a:chExt cx="1724025" cy="3867150"/>
          </a:xfrm>
        </p:grpSpPr>
        <p:pic>
          <p:nvPicPr>
            <p:cNvPr id="29" name="Imagem 28">
              <a:hlinkClick r:id="rId2"/>
            </p:cNvPr>
            <p:cNvPicPr>
              <a:picLocks noChangeAspect="1"/>
            </p:cNvPicPr>
            <p:nvPr/>
          </p:nvPicPr>
          <p:blipFill>
            <a:blip r:embed="rId3"/>
            <a:stretch>
              <a:fillRect/>
            </a:stretch>
          </p:blipFill>
          <p:spPr>
            <a:xfrm>
              <a:off x="10813925" y="5808782"/>
              <a:ext cx="811282" cy="614362"/>
            </a:xfrm>
            <a:prstGeom prst="rect">
              <a:avLst/>
            </a:prstGeom>
          </p:spPr>
        </p:pic>
        <p:sp>
          <p:nvSpPr>
            <p:cNvPr id="30" name="Retângulo 29"/>
            <p:cNvSpPr/>
            <p:nvPr/>
          </p:nvSpPr>
          <p:spPr>
            <a:xfrm>
              <a:off x="10799330" y="5512041"/>
              <a:ext cx="825877" cy="2762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pt-PT" sz="900" dirty="0"/>
                <a:t>Sensor A</a:t>
              </a:r>
            </a:p>
          </p:txBody>
        </p:sp>
        <p:pic>
          <p:nvPicPr>
            <p:cNvPr id="31" name="Imagem 30"/>
            <p:cNvPicPr>
              <a:picLocks noChangeAspect="1"/>
            </p:cNvPicPr>
            <p:nvPr/>
          </p:nvPicPr>
          <p:blipFill>
            <a:blip r:embed="rId4"/>
            <a:stretch>
              <a:fillRect/>
            </a:stretch>
          </p:blipFill>
          <p:spPr>
            <a:xfrm>
              <a:off x="10556907" y="4408932"/>
              <a:ext cx="1408676" cy="932287"/>
            </a:xfrm>
            <a:prstGeom prst="rect">
              <a:avLst/>
            </a:prstGeom>
          </p:spPr>
        </p:pic>
        <p:sp>
          <p:nvSpPr>
            <p:cNvPr id="32" name="CaixaDeTexto 31"/>
            <p:cNvSpPr txBox="1"/>
            <p:nvPr/>
          </p:nvSpPr>
          <p:spPr>
            <a:xfrm>
              <a:off x="10368129" y="4255044"/>
              <a:ext cx="1636418" cy="30777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pt-PT" sz="900" dirty="0"/>
                <a:t>Válvula Solenoide B </a:t>
              </a:r>
            </a:p>
          </p:txBody>
        </p:sp>
        <p:pic>
          <p:nvPicPr>
            <p:cNvPr id="33" name="Imagem 32"/>
            <p:cNvPicPr>
              <a:picLocks noChangeAspect="1"/>
            </p:cNvPicPr>
            <p:nvPr/>
          </p:nvPicPr>
          <p:blipFill>
            <a:blip r:embed="rId5"/>
            <a:stretch>
              <a:fillRect/>
            </a:stretch>
          </p:blipFill>
          <p:spPr>
            <a:xfrm>
              <a:off x="10813925" y="3070796"/>
              <a:ext cx="842480" cy="845288"/>
            </a:xfrm>
            <a:prstGeom prst="rect">
              <a:avLst/>
            </a:prstGeom>
          </p:spPr>
        </p:pic>
        <p:sp>
          <p:nvSpPr>
            <p:cNvPr id="34" name="CaixaDeTexto 33"/>
            <p:cNvSpPr txBox="1"/>
            <p:nvPr/>
          </p:nvSpPr>
          <p:spPr>
            <a:xfrm>
              <a:off x="10367112" y="2815955"/>
              <a:ext cx="1598470" cy="30777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pt-PT" sz="900" dirty="0"/>
                <a:t>Botão de pressão C</a:t>
              </a:r>
            </a:p>
          </p:txBody>
        </p:sp>
        <p:sp>
          <p:nvSpPr>
            <p:cNvPr id="35" name="Fluxograma: Processo 34"/>
            <p:cNvSpPr/>
            <p:nvPr/>
          </p:nvSpPr>
          <p:spPr>
            <a:xfrm>
              <a:off x="10324325" y="2686048"/>
              <a:ext cx="1724025" cy="3867150"/>
            </a:xfrm>
            <a:prstGeom prst="flowChartProcess">
              <a:avLst/>
            </a:prstGeom>
            <a:solidFill>
              <a:schemeClr val="accent1">
                <a:alpha val="12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sz="700"/>
            </a:p>
          </p:txBody>
        </p:sp>
      </p:grpSp>
      <p:sp>
        <p:nvSpPr>
          <p:cNvPr id="24" name="Retângulo 23"/>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6"/>
              </a:rPr>
              <a:t>www.ticmania.net</a:t>
            </a:r>
            <a:endParaRPr lang="es-UY" altLang="pt-PT" sz="800" b="1" dirty="0">
              <a:solidFill>
                <a:schemeClr val="bg1"/>
              </a:solidFill>
            </a:endParaRPr>
          </a:p>
        </p:txBody>
      </p:sp>
    </p:spTree>
    <p:extLst>
      <p:ext uri="{BB962C8B-B14F-4D97-AF65-F5344CB8AC3E}">
        <p14:creationId xmlns:p14="http://schemas.microsoft.com/office/powerpoint/2010/main" val="1135327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2789" y="675712"/>
            <a:ext cx="7886700" cy="994172"/>
          </a:xfrm>
        </p:spPr>
        <p:txBody>
          <a:bodyPr/>
          <a:lstStyle/>
          <a:p>
            <a:r>
              <a:rPr lang="pt-PT" dirty="0" smtClean="0"/>
              <a:t>Flip-Flop  (Exercício alarme)</a:t>
            </a:r>
            <a:endParaRPr lang="pt-PT" dirty="0"/>
          </a:p>
        </p:txBody>
      </p:sp>
      <p:pic>
        <p:nvPicPr>
          <p:cNvPr id="4" name="Imagem 3"/>
          <p:cNvPicPr>
            <a:picLocks noChangeAspect="1"/>
          </p:cNvPicPr>
          <p:nvPr/>
        </p:nvPicPr>
        <p:blipFill rotWithShape="1">
          <a:blip r:embed="rId2"/>
          <a:srcRect t="-1" r="27500" b="1148"/>
          <a:stretch/>
        </p:blipFill>
        <p:spPr>
          <a:xfrm>
            <a:off x="3950498" y="2961981"/>
            <a:ext cx="764381" cy="756446"/>
          </a:xfrm>
          <a:prstGeom prst="rect">
            <a:avLst/>
          </a:prstGeom>
        </p:spPr>
      </p:pic>
      <p:pic>
        <p:nvPicPr>
          <p:cNvPr id="5" name="Imagem 4"/>
          <p:cNvPicPr>
            <a:picLocks noChangeAspect="1"/>
          </p:cNvPicPr>
          <p:nvPr/>
        </p:nvPicPr>
        <p:blipFill rotWithShape="1">
          <a:blip r:embed="rId3"/>
          <a:srcRect l="48842" t="46134"/>
          <a:stretch/>
        </p:blipFill>
        <p:spPr>
          <a:xfrm>
            <a:off x="1403648" y="2050971"/>
            <a:ext cx="946547" cy="746522"/>
          </a:xfrm>
          <a:prstGeom prst="rect">
            <a:avLst/>
          </a:prstGeom>
        </p:spPr>
      </p:pic>
      <p:sp>
        <p:nvSpPr>
          <p:cNvPr id="11" name="CaixaDeTexto 10"/>
          <p:cNvSpPr txBox="1"/>
          <p:nvPr/>
        </p:nvSpPr>
        <p:spPr>
          <a:xfrm>
            <a:off x="7777411" y="3790460"/>
            <a:ext cx="1227314" cy="25391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pt-PT" sz="1050" dirty="0"/>
              <a:t>Sensor LDR</a:t>
            </a:r>
          </a:p>
        </p:txBody>
      </p:sp>
      <p:sp>
        <p:nvSpPr>
          <p:cNvPr id="13" name="CaixaDeTexto 12"/>
          <p:cNvSpPr txBox="1"/>
          <p:nvPr/>
        </p:nvSpPr>
        <p:spPr>
          <a:xfrm>
            <a:off x="7775339" y="2969216"/>
            <a:ext cx="1198853" cy="25391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pt-PT" sz="1050" dirty="0"/>
              <a:t>LED Laser</a:t>
            </a:r>
          </a:p>
        </p:txBody>
      </p:sp>
      <p:sp>
        <p:nvSpPr>
          <p:cNvPr id="14" name="Fluxograma: Processo 13"/>
          <p:cNvSpPr/>
          <p:nvPr/>
        </p:nvSpPr>
        <p:spPr>
          <a:xfrm>
            <a:off x="7728254" y="2829188"/>
            <a:ext cx="1293019" cy="2900363"/>
          </a:xfrm>
          <a:prstGeom prst="flowChartProcess">
            <a:avLst/>
          </a:prstGeom>
          <a:solidFill>
            <a:schemeClr val="accent1">
              <a:alpha val="12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t-PT"/>
          </a:p>
        </p:txBody>
      </p:sp>
      <p:sp>
        <p:nvSpPr>
          <p:cNvPr id="15" name="Retângulo 14"/>
          <p:cNvSpPr/>
          <p:nvPr/>
        </p:nvSpPr>
        <p:spPr>
          <a:xfrm>
            <a:off x="374112" y="4279365"/>
            <a:ext cx="7354142" cy="646331"/>
          </a:xfrm>
          <a:prstGeom prst="rect">
            <a:avLst/>
          </a:prstGeom>
        </p:spPr>
        <p:txBody>
          <a:bodyPr wrap="square">
            <a:spAutoFit/>
          </a:bodyPr>
          <a:lstStyle/>
          <a:p>
            <a:r>
              <a:rPr lang="pt-PT" dirty="0" smtClean="0"/>
              <a:t>Com recurso a um Botão de pressão, led laser, um LDR, um </a:t>
            </a:r>
            <a:r>
              <a:rPr lang="pt-PT" dirty="0" err="1" smtClean="0"/>
              <a:t>Buzzer</a:t>
            </a:r>
            <a:r>
              <a:rPr lang="pt-PT" dirty="0" smtClean="0"/>
              <a:t> e um FF, cria um circuito de alarme. </a:t>
            </a:r>
            <a:endParaRPr lang="pt-PT" dirty="0"/>
          </a:p>
        </p:txBody>
      </p:sp>
      <p:sp>
        <p:nvSpPr>
          <p:cNvPr id="16" name="Retângulo 15"/>
          <p:cNvSpPr/>
          <p:nvPr/>
        </p:nvSpPr>
        <p:spPr>
          <a:xfrm>
            <a:off x="365873" y="1751032"/>
            <a:ext cx="3416320" cy="369332"/>
          </a:xfrm>
          <a:prstGeom prst="rect">
            <a:avLst/>
          </a:prstGeom>
        </p:spPr>
        <p:txBody>
          <a:bodyPr wrap="none">
            <a:spAutoFit/>
          </a:bodyPr>
          <a:lstStyle/>
          <a:p>
            <a:r>
              <a:rPr lang="pt-PT" dirty="0" smtClean="0"/>
              <a:t>LED Laser - light-</a:t>
            </a:r>
            <a:r>
              <a:rPr lang="pt-PT" dirty="0" err="1" smtClean="0"/>
              <a:t>emitting</a:t>
            </a:r>
            <a:r>
              <a:rPr lang="pt-PT" dirty="0" smtClean="0"/>
              <a:t> </a:t>
            </a:r>
            <a:r>
              <a:rPr lang="pt-PT" dirty="0" err="1" smtClean="0"/>
              <a:t>diode</a:t>
            </a:r>
            <a:endParaRPr lang="pt-PT" dirty="0"/>
          </a:p>
        </p:txBody>
      </p:sp>
      <p:sp>
        <p:nvSpPr>
          <p:cNvPr id="17" name="Retângulo 16"/>
          <p:cNvSpPr/>
          <p:nvPr/>
        </p:nvSpPr>
        <p:spPr>
          <a:xfrm>
            <a:off x="2605292" y="2639241"/>
            <a:ext cx="3454792" cy="369332"/>
          </a:xfrm>
          <a:prstGeom prst="rect">
            <a:avLst/>
          </a:prstGeom>
        </p:spPr>
        <p:txBody>
          <a:bodyPr wrap="none">
            <a:spAutoFit/>
          </a:bodyPr>
          <a:lstStyle/>
          <a:p>
            <a:r>
              <a:rPr lang="en-US" dirty="0" smtClean="0"/>
              <a:t>LDR - Light Dependent Resistor</a:t>
            </a:r>
            <a:endParaRPr lang="pt-PT" dirty="0"/>
          </a:p>
        </p:txBody>
      </p:sp>
      <p:pic>
        <p:nvPicPr>
          <p:cNvPr id="18" name="Imagem 17"/>
          <p:cNvPicPr>
            <a:picLocks noChangeAspect="1"/>
          </p:cNvPicPr>
          <p:nvPr/>
        </p:nvPicPr>
        <p:blipFill rotWithShape="1">
          <a:blip r:embed="rId3"/>
          <a:srcRect l="48842" t="46134"/>
          <a:stretch/>
        </p:blipFill>
        <p:spPr>
          <a:xfrm>
            <a:off x="8149110" y="3253073"/>
            <a:ext cx="531130" cy="418892"/>
          </a:xfrm>
          <a:prstGeom prst="rect">
            <a:avLst/>
          </a:prstGeom>
        </p:spPr>
      </p:pic>
      <p:pic>
        <p:nvPicPr>
          <p:cNvPr id="19" name="Imagem 18"/>
          <p:cNvPicPr>
            <a:picLocks noChangeAspect="1"/>
          </p:cNvPicPr>
          <p:nvPr/>
        </p:nvPicPr>
        <p:blipFill>
          <a:blip r:embed="rId4"/>
          <a:stretch>
            <a:fillRect/>
          </a:stretch>
        </p:blipFill>
        <p:spPr>
          <a:xfrm>
            <a:off x="8083640" y="4063639"/>
            <a:ext cx="524670" cy="521528"/>
          </a:xfrm>
          <a:prstGeom prst="rect">
            <a:avLst/>
          </a:prstGeom>
        </p:spPr>
      </p:pic>
      <p:sp>
        <p:nvSpPr>
          <p:cNvPr id="20" name="Retângulo 19"/>
          <p:cNvSpPr/>
          <p:nvPr/>
        </p:nvSpPr>
        <p:spPr>
          <a:xfrm>
            <a:off x="563690" y="4911263"/>
            <a:ext cx="6974986" cy="253916"/>
          </a:xfrm>
          <a:prstGeom prst="rect">
            <a:avLst/>
          </a:prstGeom>
        </p:spPr>
        <p:txBody>
          <a:bodyPr wrap="none">
            <a:spAutoFit/>
          </a:bodyPr>
          <a:lstStyle/>
          <a:p>
            <a:r>
              <a:rPr lang="pt-PT" sz="1050" dirty="0"/>
              <a:t>Nota: Antes de começar deves compreender o funcionamento dos componentes utilizados, principalmente o LDR</a:t>
            </a:r>
          </a:p>
        </p:txBody>
      </p:sp>
      <p:sp>
        <p:nvSpPr>
          <p:cNvPr id="23" name="Retângulo 22"/>
          <p:cNvSpPr/>
          <p:nvPr/>
        </p:nvSpPr>
        <p:spPr>
          <a:xfrm>
            <a:off x="8081363" y="4762774"/>
            <a:ext cx="619408" cy="2071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pt-PT" sz="1050" dirty="0" err="1"/>
              <a:t>buzzer</a:t>
            </a:r>
            <a:endParaRPr lang="pt-PT" sz="1050" dirty="0"/>
          </a:p>
        </p:txBody>
      </p:sp>
      <p:pic>
        <p:nvPicPr>
          <p:cNvPr id="29" name="Imagem 28"/>
          <p:cNvPicPr>
            <a:picLocks noChangeAspect="1"/>
          </p:cNvPicPr>
          <p:nvPr/>
        </p:nvPicPr>
        <p:blipFill>
          <a:blip r:embed="rId5"/>
          <a:stretch>
            <a:fillRect/>
          </a:stretch>
        </p:blipFill>
        <p:spPr>
          <a:xfrm>
            <a:off x="8020031" y="4971543"/>
            <a:ext cx="709458" cy="540075"/>
          </a:xfrm>
          <a:prstGeom prst="rect">
            <a:avLst/>
          </a:prstGeom>
        </p:spPr>
      </p:pic>
      <p:pic>
        <p:nvPicPr>
          <p:cNvPr id="30" name="Imagem 29"/>
          <p:cNvPicPr>
            <a:picLocks noChangeAspect="1"/>
          </p:cNvPicPr>
          <p:nvPr/>
        </p:nvPicPr>
        <p:blipFill>
          <a:blip r:embed="rId5"/>
          <a:stretch>
            <a:fillRect/>
          </a:stretch>
        </p:blipFill>
        <p:spPr>
          <a:xfrm>
            <a:off x="6672208" y="2045504"/>
            <a:ext cx="709458" cy="540075"/>
          </a:xfrm>
          <a:prstGeom prst="rect">
            <a:avLst/>
          </a:prstGeom>
        </p:spPr>
      </p:pic>
      <p:sp>
        <p:nvSpPr>
          <p:cNvPr id="31" name="Retângulo 30"/>
          <p:cNvSpPr/>
          <p:nvPr/>
        </p:nvSpPr>
        <p:spPr>
          <a:xfrm>
            <a:off x="6504503" y="1723784"/>
            <a:ext cx="877163" cy="369332"/>
          </a:xfrm>
          <a:prstGeom prst="rect">
            <a:avLst/>
          </a:prstGeom>
        </p:spPr>
        <p:txBody>
          <a:bodyPr wrap="none">
            <a:spAutoFit/>
          </a:bodyPr>
          <a:lstStyle/>
          <a:p>
            <a:r>
              <a:rPr lang="pt-PT" dirty="0" err="1"/>
              <a:t>buzzer</a:t>
            </a:r>
            <a:endParaRPr lang="pt-PT" dirty="0"/>
          </a:p>
        </p:txBody>
      </p:sp>
      <p:sp>
        <p:nvSpPr>
          <p:cNvPr id="32" name="Retângulo 31"/>
          <p:cNvSpPr/>
          <p:nvPr/>
        </p:nvSpPr>
        <p:spPr>
          <a:xfrm>
            <a:off x="374112" y="5301968"/>
            <a:ext cx="5327099" cy="369332"/>
          </a:xfrm>
          <a:prstGeom prst="rect">
            <a:avLst/>
          </a:prstGeom>
        </p:spPr>
        <p:txBody>
          <a:bodyPr wrap="none">
            <a:spAutoFit/>
          </a:bodyPr>
          <a:lstStyle/>
          <a:p>
            <a:r>
              <a:rPr lang="pt-PT" dirty="0" smtClean="0"/>
              <a:t>Justifica a escolha do tipo de portas usadas no FF</a:t>
            </a:r>
            <a:endParaRPr lang="pt-PT" dirty="0"/>
          </a:p>
        </p:txBody>
      </p:sp>
      <p:sp>
        <p:nvSpPr>
          <p:cNvPr id="21" name="Retângulo 20"/>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6"/>
              </a:rPr>
              <a:t>www.ticmania.net</a:t>
            </a:r>
            <a:endParaRPr lang="es-UY" altLang="pt-PT" sz="800" b="1" dirty="0">
              <a:solidFill>
                <a:schemeClr val="bg1"/>
              </a:solidFill>
            </a:endParaRPr>
          </a:p>
        </p:txBody>
      </p:sp>
    </p:spTree>
    <p:extLst>
      <p:ext uri="{BB962C8B-B14F-4D97-AF65-F5344CB8AC3E}">
        <p14:creationId xmlns:p14="http://schemas.microsoft.com/office/powerpoint/2010/main" val="3050006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613336"/>
            <a:ext cx="6891116" cy="1143000"/>
          </a:xfrm>
        </p:spPr>
        <p:txBody>
          <a:bodyPr/>
          <a:lstStyle/>
          <a:p>
            <a:r>
              <a:rPr lang="pt-PT" sz="2800" dirty="0" smtClean="0"/>
              <a:t>Diagrama Temporal de Q e Q’</a:t>
            </a:r>
            <a:endParaRPr lang="pt-PT" sz="2800"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736230"/>
            <a:ext cx="7543800" cy="2691685"/>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3517158148"/>
              </p:ext>
            </p:extLst>
          </p:nvPr>
        </p:nvGraphicFramePr>
        <p:xfrm>
          <a:off x="6750600" y="613336"/>
          <a:ext cx="2393400" cy="1628817"/>
        </p:xfrm>
        <a:graphic>
          <a:graphicData uri="http://schemas.openxmlformats.org/drawingml/2006/table">
            <a:tbl>
              <a:tblPr firstRow="1" bandRow="1">
                <a:tableStyleId>{5C22544A-7EE6-4342-B048-85BDC9FD1C3A}</a:tableStyleId>
              </a:tblPr>
              <a:tblGrid>
                <a:gridCol w="324493">
                  <a:extLst>
                    <a:ext uri="{9D8B030D-6E8A-4147-A177-3AD203B41FA5}">
                      <a16:colId xmlns:a16="http://schemas.microsoft.com/office/drawing/2014/main" val="1391761118"/>
                    </a:ext>
                  </a:extLst>
                </a:gridCol>
                <a:gridCol w="313166">
                  <a:extLst>
                    <a:ext uri="{9D8B030D-6E8A-4147-A177-3AD203B41FA5}">
                      <a16:colId xmlns:a16="http://schemas.microsoft.com/office/drawing/2014/main" val="234661009"/>
                    </a:ext>
                  </a:extLst>
                </a:gridCol>
                <a:gridCol w="427624">
                  <a:extLst>
                    <a:ext uri="{9D8B030D-6E8A-4147-A177-3AD203B41FA5}">
                      <a16:colId xmlns:a16="http://schemas.microsoft.com/office/drawing/2014/main" val="3656748345"/>
                    </a:ext>
                  </a:extLst>
                </a:gridCol>
                <a:gridCol w="463118">
                  <a:extLst>
                    <a:ext uri="{9D8B030D-6E8A-4147-A177-3AD203B41FA5}">
                      <a16:colId xmlns:a16="http://schemas.microsoft.com/office/drawing/2014/main" val="1045854938"/>
                    </a:ext>
                  </a:extLst>
                </a:gridCol>
                <a:gridCol w="864999">
                  <a:extLst>
                    <a:ext uri="{9D8B030D-6E8A-4147-A177-3AD203B41FA5}">
                      <a16:colId xmlns:a16="http://schemas.microsoft.com/office/drawing/2014/main" val="1612995605"/>
                    </a:ext>
                  </a:extLst>
                </a:gridCol>
              </a:tblGrid>
              <a:tr h="289031">
                <a:tc>
                  <a:txBody>
                    <a:bodyPr/>
                    <a:lstStyle/>
                    <a:p>
                      <a:r>
                        <a:rPr lang="pt-PT" sz="1400" dirty="0" smtClean="0"/>
                        <a:t>R</a:t>
                      </a:r>
                      <a:endParaRPr lang="pt-PT" sz="1400" dirty="0"/>
                    </a:p>
                  </a:txBody>
                  <a:tcPr marL="68580" marR="68580" marT="34290" marB="34290"/>
                </a:tc>
                <a:tc>
                  <a:txBody>
                    <a:bodyPr/>
                    <a:lstStyle/>
                    <a:p>
                      <a:r>
                        <a:rPr lang="pt-PT" sz="1400" dirty="0" smtClean="0"/>
                        <a:t>S</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r>
                        <a:rPr lang="pt-PT" sz="1400" dirty="0" smtClean="0"/>
                        <a:t>Q’</a:t>
                      </a:r>
                      <a:endParaRPr lang="pt-PT" sz="1400" dirty="0"/>
                    </a:p>
                  </a:txBody>
                  <a:tcPr marL="68580" marR="68580" marT="34290" marB="34290"/>
                </a:tc>
                <a:tc>
                  <a:txBody>
                    <a:bodyPr/>
                    <a:lstStyle/>
                    <a:p>
                      <a:endParaRPr lang="pt-PT" sz="1400" dirty="0"/>
                    </a:p>
                  </a:txBody>
                  <a:tcPr marL="68580" marR="68580" marT="34290" marB="34290"/>
                </a:tc>
                <a:extLst>
                  <a:ext uri="{0D108BD9-81ED-4DB2-BD59-A6C34878D82A}">
                    <a16:rowId xmlns:a16="http://schemas.microsoft.com/office/drawing/2014/main" val="1754554325"/>
                  </a:ext>
                </a:extLst>
              </a:tr>
              <a:tr h="347707">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err="1" smtClean="0"/>
                        <a:t>Qa</a:t>
                      </a:r>
                      <a:endParaRPr lang="pt-PT"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400" dirty="0" err="1" smtClean="0"/>
                        <a:t>Q’a</a:t>
                      </a:r>
                      <a:endParaRPr lang="pt-PT" sz="1400" dirty="0" smtClean="0"/>
                    </a:p>
                  </a:txBody>
                  <a:tcPr marL="68580" marR="68580" marT="34290" marB="34290"/>
                </a:tc>
                <a:tc>
                  <a:txBody>
                    <a:bodyPr/>
                    <a:lstStyle/>
                    <a:p>
                      <a:r>
                        <a:rPr lang="pt-PT" sz="1400" dirty="0" smtClean="0"/>
                        <a:t>Mem.</a:t>
                      </a:r>
                      <a:endParaRPr lang="pt-PT" sz="1400" dirty="0"/>
                    </a:p>
                  </a:txBody>
                  <a:tcPr marL="68580" marR="68580" marT="34290" marB="34290"/>
                </a:tc>
                <a:extLst>
                  <a:ext uri="{0D108BD9-81ED-4DB2-BD59-A6C34878D82A}">
                    <a16:rowId xmlns:a16="http://schemas.microsoft.com/office/drawing/2014/main" val="2283536658"/>
                  </a:ext>
                </a:extLst>
              </a:tr>
              <a:tr h="289031">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Set</a:t>
                      </a:r>
                      <a:endParaRPr lang="pt-PT" sz="1400" dirty="0"/>
                    </a:p>
                  </a:txBody>
                  <a:tcPr marL="68580" marR="68580" marT="34290" marB="34290"/>
                </a:tc>
                <a:extLst>
                  <a:ext uri="{0D108BD9-81ED-4DB2-BD59-A6C34878D82A}">
                    <a16:rowId xmlns:a16="http://schemas.microsoft.com/office/drawing/2014/main" val="3055263892"/>
                  </a:ext>
                </a:extLst>
              </a:tr>
              <a:tr h="289031">
                <a:tc>
                  <a:txBody>
                    <a:bodyPr/>
                    <a:lstStyle/>
                    <a:p>
                      <a:r>
                        <a:rPr lang="pt-PT" sz="1400" dirty="0" smtClean="0"/>
                        <a:t>1</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0</a:t>
                      </a:r>
                      <a:endParaRPr lang="pt-PT" sz="1400" dirty="0"/>
                    </a:p>
                  </a:txBody>
                  <a:tcPr marL="68580" marR="68580" marT="34290" marB="34290"/>
                </a:tc>
                <a:tc>
                  <a:txBody>
                    <a:bodyPr/>
                    <a:lstStyle/>
                    <a:p>
                      <a:r>
                        <a:rPr lang="pt-PT" sz="1400" dirty="0" smtClean="0"/>
                        <a:t>1</a:t>
                      </a:r>
                      <a:endParaRPr lang="pt-PT" sz="1400" dirty="0"/>
                    </a:p>
                  </a:txBody>
                  <a:tcPr marL="68580" marR="68580" marT="34290" marB="34290"/>
                </a:tc>
                <a:tc>
                  <a:txBody>
                    <a:bodyPr/>
                    <a:lstStyle/>
                    <a:p>
                      <a:r>
                        <a:rPr lang="pt-PT" sz="1400" dirty="0" err="1" smtClean="0"/>
                        <a:t>Reset</a:t>
                      </a:r>
                      <a:endParaRPr lang="pt-PT" sz="1400" dirty="0"/>
                    </a:p>
                  </a:txBody>
                  <a:tcPr marL="68580" marR="68580" marT="34290" marB="34290"/>
                </a:tc>
                <a:extLst>
                  <a:ext uri="{0D108BD9-81ED-4DB2-BD59-A6C34878D82A}">
                    <a16:rowId xmlns:a16="http://schemas.microsoft.com/office/drawing/2014/main" val="258033965"/>
                  </a:ext>
                </a:extLst>
              </a:tr>
              <a:tr h="414017">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400" dirty="0" smtClean="0">
                          <a:solidFill>
                            <a:srgbClr val="FF0000"/>
                          </a:solidFill>
                        </a:rPr>
                        <a:t>1</a:t>
                      </a:r>
                      <a:endParaRPr lang="pt-PT" sz="1400" dirty="0">
                        <a:solidFill>
                          <a:srgbClr val="FF0000"/>
                        </a:solidFill>
                      </a:endParaRPr>
                    </a:p>
                  </a:txBody>
                  <a:tcPr marL="68580" marR="68580" marT="34290" marB="34290"/>
                </a:tc>
                <a:tc>
                  <a:txBody>
                    <a:bodyPr/>
                    <a:lstStyle/>
                    <a:p>
                      <a:r>
                        <a:rPr lang="pt-PT" sz="1100" dirty="0" smtClean="0">
                          <a:solidFill>
                            <a:srgbClr val="FF0000"/>
                          </a:solidFill>
                        </a:rPr>
                        <a:t>Erro lógico</a:t>
                      </a:r>
                      <a:endParaRPr lang="pt-PT" sz="1100" dirty="0">
                        <a:solidFill>
                          <a:srgbClr val="FF0000"/>
                        </a:solidFill>
                      </a:endParaRPr>
                    </a:p>
                  </a:txBody>
                  <a:tcPr marL="68580" marR="68580" marT="34290" marB="34290"/>
                </a:tc>
                <a:extLst>
                  <a:ext uri="{0D108BD9-81ED-4DB2-BD59-A6C34878D82A}">
                    <a16:rowId xmlns:a16="http://schemas.microsoft.com/office/drawing/2014/main" val="2880169966"/>
                  </a:ext>
                </a:extLst>
              </a:tr>
            </a:tbl>
          </a:graphicData>
        </a:graphic>
      </p:graphicFrame>
      <p:sp>
        <p:nvSpPr>
          <p:cNvPr id="6" name="Retângulo 5"/>
          <p:cNvSpPr/>
          <p:nvPr/>
        </p:nvSpPr>
        <p:spPr>
          <a:xfrm>
            <a:off x="8028384" y="6638554"/>
            <a:ext cx="1115616" cy="215444"/>
          </a:xfrm>
          <a:prstGeom prst="rect">
            <a:avLst/>
          </a:prstGeom>
          <a:solidFill>
            <a:srgbClr val="0070C0"/>
          </a:solidFill>
        </p:spPr>
        <p:txBody>
          <a:bodyPr wrap="square">
            <a:spAutoFit/>
          </a:bodyPr>
          <a:lstStyle/>
          <a:p>
            <a:r>
              <a:rPr lang="es-UY" altLang="pt-PT" sz="800" b="1" dirty="0" smtClean="0">
                <a:solidFill>
                  <a:schemeClr val="bg1"/>
                </a:solidFill>
                <a:hlinkClick r:id="rId3"/>
              </a:rPr>
              <a:t>www.ticmania.net</a:t>
            </a:r>
            <a:endParaRPr lang="es-UY" altLang="pt-PT" sz="800" b="1" dirty="0">
              <a:solidFill>
                <a:schemeClr val="bg1"/>
              </a:solidFill>
            </a:endParaRPr>
          </a:p>
        </p:txBody>
      </p:sp>
    </p:spTree>
    <p:extLst>
      <p:ext uri="{BB962C8B-B14F-4D97-AF65-F5344CB8AC3E}">
        <p14:creationId xmlns:p14="http://schemas.microsoft.com/office/powerpoint/2010/main" val="2804575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9130</TotalTime>
  <Words>752</Words>
  <Application>Microsoft Office PowerPoint</Application>
  <PresentationFormat>Apresentação no Ecrã (4:3)</PresentationFormat>
  <Paragraphs>205</Paragraphs>
  <Slides>11</Slides>
  <Notes>0</Notes>
  <HiddenSlides>0</HiddenSlides>
  <MMClips>0</MMClips>
  <ScaleCrop>false</ScaleCrop>
  <HeadingPairs>
    <vt:vector size="6" baseType="variant">
      <vt:variant>
        <vt:lpstr>Tipos de letra usados</vt:lpstr>
      </vt:variant>
      <vt:variant>
        <vt:i4>2</vt:i4>
      </vt:variant>
      <vt:variant>
        <vt:lpstr>Tema</vt:lpstr>
      </vt:variant>
      <vt:variant>
        <vt:i4>1</vt:i4>
      </vt:variant>
      <vt:variant>
        <vt:lpstr>Títulos dos diapositivos</vt:lpstr>
      </vt:variant>
      <vt:variant>
        <vt:i4>11</vt:i4>
      </vt:variant>
    </vt:vector>
  </HeadingPairs>
  <TitlesOfParts>
    <vt:vector size="14" baseType="lpstr">
      <vt:lpstr>Arial</vt:lpstr>
      <vt:lpstr>Consolas</vt:lpstr>
      <vt:lpstr>Diseño predeterminado</vt:lpstr>
      <vt:lpstr>Circuitos Sequenciais</vt:lpstr>
      <vt:lpstr>circuito combinatório vs Circuito sequencial</vt:lpstr>
      <vt:lpstr>Circuito sequencial</vt:lpstr>
      <vt:lpstr>Latch vs Flip-Flop</vt:lpstr>
      <vt:lpstr>Flip-Flop RS ou SR</vt:lpstr>
      <vt:lpstr>Flip-Flop RS ou SR</vt:lpstr>
      <vt:lpstr>Flip-Flop  (Exercício reservatório)</vt:lpstr>
      <vt:lpstr>Flip-Flop  (Exercício alarme)</vt:lpstr>
      <vt:lpstr>Diagrama Temporal de Q e Q’</vt:lpstr>
      <vt:lpstr>Diagrama Temporal de Q e Q’</vt:lpstr>
      <vt:lpstr>Diagrama Temporal de Q e Q’</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Carlos esteves</cp:lastModifiedBy>
  <cp:revision>651</cp:revision>
  <dcterms:created xsi:type="dcterms:W3CDTF">2010-05-23T14:28:12Z</dcterms:created>
  <dcterms:modified xsi:type="dcterms:W3CDTF">2018-03-02T12:12:57Z</dcterms:modified>
</cp:coreProperties>
</file>