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73" r:id="rId4"/>
    <p:sldId id="274" r:id="rId5"/>
    <p:sldId id="258" r:id="rId6"/>
    <p:sldId id="259" r:id="rId7"/>
    <p:sldId id="260" r:id="rId8"/>
    <p:sldId id="262" r:id="rId9"/>
    <p:sldId id="263" r:id="rId10"/>
    <p:sldId id="264" r:id="rId11"/>
    <p:sldId id="266" r:id="rId12"/>
    <p:sldId id="275" r:id="rId13"/>
    <p:sldId id="267" r:id="rId14"/>
    <p:sldId id="268" r:id="rId15"/>
    <p:sldId id="265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8" y="390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657D5-D0A8-4982-BD3D-039ACB6C4E20}" type="datetimeFigureOut">
              <a:rPr lang="pt-PT" smtClean="0"/>
              <a:t>11-01-2016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75BD3-2851-4586-8BF8-9D948269FD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17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57AB846-2DE3-40C6-8BA3-63FDF1C752B8}" type="slidenum">
              <a:rPr lang="en-US" altLang="pt-PT" sz="120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pt-PT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3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27E1C87-77F5-4DBA-A6B2-1421BBB7C984}" type="slidenum">
              <a:rPr lang="en-US" altLang="pt-PT" sz="120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altLang="pt-PT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5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67D-C8AE-4FBB-97EB-F40E2DB0948B}" type="datetimeFigureOut">
              <a:rPr lang="pt-PT" smtClean="0"/>
              <a:t>11-01-2016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D7F2-3ED8-41EB-93F2-44C6897032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47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67D-C8AE-4FBB-97EB-F40E2DB0948B}" type="datetimeFigureOut">
              <a:rPr lang="pt-PT" smtClean="0"/>
              <a:t>11-01-2016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D7F2-3ED8-41EB-93F2-44C6897032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64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67D-C8AE-4FBB-97EB-F40E2DB0948B}" type="datetimeFigureOut">
              <a:rPr lang="pt-PT" smtClean="0"/>
              <a:t>11-01-2016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D7F2-3ED8-41EB-93F2-44C6897032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754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fld id="{43D3E289-E369-49B4-BE85-53130DAE20EA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fld id="{F7A4D965-4F43-4E5E-9DFD-6541FC58A7B4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0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214D5-40C3-43B3-97B1-B139BCFA37DB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DC752-E20C-48CC-A1A2-11CE1B34F0DC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07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fld id="{2F08CAAC-B1F3-4FFA-B1FC-B24BB8D83F85}" type="datetime1">
              <a:rPr lang="en-US" altLang="pt-PT">
                <a:solidFill>
                  <a:srgbClr val="DDE9EC"/>
                </a:solidFill>
              </a:rPr>
              <a:pPr/>
              <a:t>1/11/2016</a:t>
            </a:fld>
            <a:endParaRPr lang="en-US" altLang="pt-PT">
              <a:solidFill>
                <a:srgbClr val="DDE9E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DDE9E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/>
            </a:lvl1pPr>
          </a:lstStyle>
          <a:p>
            <a:fld id="{9AC9519C-85E2-45DB-8360-6D7D1DCC8B1D}" type="slidenum">
              <a:rPr lang="en-US" altLang="pt-PT">
                <a:solidFill>
                  <a:srgbClr val="DDE9EC"/>
                </a:solidFill>
              </a:rPr>
              <a:pPr/>
              <a:t>‹nº›</a:t>
            </a:fld>
            <a:endParaRPr lang="en-US" altLang="pt-PT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49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58769-8CDF-464C-ABD8-80A3206EB736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036CC-31F2-4D59-ADED-81DC326DEBE9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5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D2CAEF-768B-43AB-845D-1285721753E0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26CA1-645C-4E50-8DB1-1E69CEFBB483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16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0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E32B9-30EF-45FB-9C7D-424896A8DC17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251B5-993D-4828-B15D-A4F1E1FBC8FC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94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Isosceles Triangle 11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59780-0EE8-4679-B540-3F2BA6DFE4E2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06C7A-2073-432E-A121-5E0A37158F1A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4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5220229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Isosceles Triangle 1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E4281-95D3-49D3-9F7C-7AB7CD0BBCAF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63EF2-4A49-4998-ADCC-4A517D66503A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4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67D-C8AE-4FBB-97EB-F40E2DB0948B}" type="datetimeFigureOut">
              <a:rPr lang="pt-PT" smtClean="0"/>
              <a:t>11-01-2016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D7F2-3ED8-41EB-93F2-44C6897032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6844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Isosceles Triangle 11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609601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GB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4AB673-2B25-4ACC-9BAB-E73E5E742DE0}" type="datetime1">
              <a:rPr lang="en-US" altLang="pt-PT">
                <a:solidFill>
                  <a:srgbClr val="DDE9EC"/>
                </a:solidFill>
              </a:rPr>
              <a:pPr/>
              <a:t>1/11/2016</a:t>
            </a:fld>
            <a:endParaRPr lang="en-US" altLang="pt-PT">
              <a:solidFill>
                <a:srgbClr val="DDE9EC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DDE9EC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58ECF-D892-43C6-8E01-3825453EDE00}" type="slidenum">
              <a:rPr lang="en-US" altLang="pt-PT">
                <a:solidFill>
                  <a:srgbClr val="DDE9EC"/>
                </a:solidFill>
              </a:rPr>
              <a:pPr/>
              <a:t>‹nº›</a:t>
            </a:fld>
            <a:endParaRPr lang="en-US" altLang="pt-PT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00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D5B1F-7AE9-4893-A3A4-A4C549A32E67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19C53-6928-4D72-A4A1-EA592F75D1DC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68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Isosceles Triangle 11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2411F-C8C4-4F08-AC9B-F538D267A5AA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44DF6-A400-4E5C-86BB-4DCD96C6E377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70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fld id="{43D3E289-E369-49B4-BE85-53130DAE20EA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fld id="{F7A4D965-4F43-4E5E-9DFD-6541FC58A7B4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93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214D5-40C3-43B3-97B1-B139BCFA37DB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DC752-E20C-48CC-A1A2-11CE1B34F0DC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94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fld id="{2F08CAAC-B1F3-4FFA-B1FC-B24BB8D83F85}" type="datetime1">
              <a:rPr lang="en-US" altLang="pt-PT">
                <a:solidFill>
                  <a:srgbClr val="DDE9EC"/>
                </a:solidFill>
              </a:rPr>
              <a:pPr/>
              <a:t>1/11/2016</a:t>
            </a:fld>
            <a:endParaRPr lang="en-US" altLang="pt-PT">
              <a:solidFill>
                <a:srgbClr val="DDE9E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DDE9E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/>
            </a:lvl1pPr>
          </a:lstStyle>
          <a:p>
            <a:fld id="{9AC9519C-85E2-45DB-8360-6D7D1DCC8B1D}" type="slidenum">
              <a:rPr lang="en-US" altLang="pt-PT">
                <a:solidFill>
                  <a:srgbClr val="DDE9EC"/>
                </a:solidFill>
              </a:rPr>
              <a:pPr/>
              <a:t>‹nº›</a:t>
            </a:fld>
            <a:endParaRPr lang="en-US" altLang="pt-PT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28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58769-8CDF-464C-ABD8-80A3206EB736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036CC-31F2-4D59-ADED-81DC326DEBE9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16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D2CAEF-768B-43AB-845D-1285721753E0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26CA1-645C-4E50-8DB1-1E69CEFBB483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80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0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E32B9-30EF-45FB-9C7D-424896A8DC17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251B5-993D-4828-B15D-A4F1E1FBC8FC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6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Isosceles Triangle 11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59780-0EE8-4679-B540-3F2BA6DFE4E2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06C7A-2073-432E-A121-5E0A37158F1A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5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67D-C8AE-4FBB-97EB-F40E2DB0948B}" type="datetimeFigureOut">
              <a:rPr lang="pt-PT" smtClean="0"/>
              <a:t>11-01-2016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D7F2-3ED8-41EB-93F2-44C6897032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5423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5220229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Isosceles Triangle 1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E4281-95D3-49D3-9F7C-7AB7CD0BBCAF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63EF2-4A49-4998-ADCC-4A517D66503A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54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Isosceles Triangle 11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609601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GB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4AB673-2B25-4ACC-9BAB-E73E5E742DE0}" type="datetime1">
              <a:rPr lang="en-US" altLang="pt-PT">
                <a:solidFill>
                  <a:srgbClr val="DDE9EC"/>
                </a:solidFill>
              </a:rPr>
              <a:pPr/>
              <a:t>1/11/2016</a:t>
            </a:fld>
            <a:endParaRPr lang="en-US" altLang="pt-PT">
              <a:solidFill>
                <a:srgbClr val="DDE9EC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DDE9EC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58ECF-D892-43C6-8E01-3825453EDE00}" type="slidenum">
              <a:rPr lang="en-US" altLang="pt-PT">
                <a:solidFill>
                  <a:srgbClr val="DDE9EC"/>
                </a:solidFill>
              </a:rPr>
              <a:pPr/>
              <a:t>‹nº›</a:t>
            </a:fld>
            <a:endParaRPr lang="en-US" altLang="pt-PT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20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D5B1F-7AE9-4893-A3A4-A4C549A32E67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19C53-6928-4D72-A4A1-EA592F75D1DC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68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Isosceles Triangle 11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2411F-C8C4-4F08-AC9B-F538D267A5AA}" type="datetime1">
              <a:rPr lang="en-US" altLang="pt-PT">
                <a:solidFill>
                  <a:srgbClr val="464653"/>
                </a:solidFill>
              </a:rPr>
              <a:pPr/>
              <a:t>1/11/2016</a:t>
            </a:fld>
            <a:endParaRPr lang="en-US" altLang="pt-PT">
              <a:solidFill>
                <a:srgbClr val="464653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PT">
              <a:solidFill>
                <a:srgbClr val="464653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44DF6-A400-4E5C-86BB-4DCD96C6E377}" type="slidenum">
              <a:rPr lang="en-US" altLang="pt-PT">
                <a:solidFill>
                  <a:srgbClr val="464653"/>
                </a:solidFill>
              </a:rPr>
              <a:pPr/>
              <a:t>‹nº›</a:t>
            </a:fld>
            <a:endParaRPr lang="en-US" altLang="pt-P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2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67D-C8AE-4FBB-97EB-F40E2DB0948B}" type="datetimeFigureOut">
              <a:rPr lang="pt-PT" smtClean="0"/>
              <a:t>11-01-2016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D7F2-3ED8-41EB-93F2-44C6897032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290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67D-C8AE-4FBB-97EB-F40E2DB0948B}" type="datetimeFigureOut">
              <a:rPr lang="pt-PT" smtClean="0"/>
              <a:t>11-01-2016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D7F2-3ED8-41EB-93F2-44C6897032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751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67D-C8AE-4FBB-97EB-F40E2DB0948B}" type="datetimeFigureOut">
              <a:rPr lang="pt-PT" smtClean="0"/>
              <a:t>11-01-2016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D7F2-3ED8-41EB-93F2-44C6897032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90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67D-C8AE-4FBB-97EB-F40E2DB0948B}" type="datetimeFigureOut">
              <a:rPr lang="pt-PT" smtClean="0"/>
              <a:t>11-01-2016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D7F2-3ED8-41EB-93F2-44C6897032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37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67D-C8AE-4FBB-97EB-F40E2DB0948B}" type="datetimeFigureOut">
              <a:rPr lang="pt-PT" smtClean="0"/>
              <a:t>11-01-2016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D7F2-3ED8-41EB-93F2-44C6897032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988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67D-C8AE-4FBB-97EB-F40E2DB0948B}" type="datetimeFigureOut">
              <a:rPr lang="pt-PT" smtClean="0"/>
              <a:t>11-01-2016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D7F2-3ED8-41EB-93F2-44C6897032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032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0867D-C8AE-4FBB-97EB-F40E2DB0948B}" type="datetimeFigureOut">
              <a:rPr lang="pt-PT" smtClean="0"/>
              <a:t>11-01-2016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CD7F2-3ED8-41EB-93F2-44C6897032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212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534" y="152401"/>
            <a:ext cx="28151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PT" smtClean="0"/>
              <a:t>Click to edit Master title style</a:t>
            </a:r>
            <a:endParaRPr lang="en-US" altLang="pt-PT" smtClean="0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PT" smtClean="0"/>
              <a:t>Click to edit Master text styles</a:t>
            </a:r>
          </a:p>
          <a:p>
            <a:pPr lvl="1"/>
            <a:r>
              <a:rPr lang="en-GB" altLang="pt-PT" smtClean="0"/>
              <a:t>Second level</a:t>
            </a:r>
          </a:p>
          <a:p>
            <a:pPr lvl="2"/>
            <a:r>
              <a:rPr lang="en-GB" altLang="pt-PT" smtClean="0"/>
              <a:t>Third level</a:t>
            </a:r>
          </a:p>
          <a:p>
            <a:pPr lvl="3"/>
            <a:r>
              <a:rPr lang="en-GB" altLang="pt-PT" smtClean="0"/>
              <a:t>Fourth level</a:t>
            </a:r>
          </a:p>
          <a:p>
            <a:pPr lvl="4"/>
            <a:r>
              <a:rPr lang="en-GB" altLang="pt-PT" smtClean="0"/>
              <a:t>Fifth level</a:t>
            </a:r>
            <a:endParaRPr lang="en-US" altLang="pt-PT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3609E25-EDE8-4B1D-BA4C-AD4CE302937F}" type="datetime1">
              <a:rPr lang="en-US" altLang="pt-PT" smtClean="0">
                <a:solidFill>
                  <a:srgbClr val="464653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1/11/2016</a:t>
            </a:fld>
            <a:endParaRPr lang="en-US" altLang="pt-PT" smtClean="0">
              <a:solidFill>
                <a:srgbClr val="464653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pt-PT" altLang="pt-PT" smtClean="0">
              <a:solidFill>
                <a:srgbClr val="464653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450CDCB-E917-453C-B993-4D771292FD51}" type="slidenum">
              <a:rPr lang="en-US" altLang="pt-PT" smtClean="0">
                <a:solidFill>
                  <a:srgbClr val="464653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pt-PT" smtClean="0">
              <a:solidFill>
                <a:srgbClr val="464653"/>
              </a:solidFill>
              <a:ea typeface="MS PGothic" panose="020B0600070205080204" pitchFamily="34" charset="-128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534" y="152401"/>
            <a:ext cx="28151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PT" smtClean="0"/>
              <a:t>Click to edit Master title style</a:t>
            </a:r>
            <a:endParaRPr lang="en-US" altLang="pt-PT" smtClean="0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PT" smtClean="0"/>
              <a:t>Click to edit Master text styles</a:t>
            </a:r>
          </a:p>
          <a:p>
            <a:pPr lvl="1"/>
            <a:r>
              <a:rPr lang="en-GB" altLang="pt-PT" smtClean="0"/>
              <a:t>Second level</a:t>
            </a:r>
          </a:p>
          <a:p>
            <a:pPr lvl="2"/>
            <a:r>
              <a:rPr lang="en-GB" altLang="pt-PT" smtClean="0"/>
              <a:t>Third level</a:t>
            </a:r>
          </a:p>
          <a:p>
            <a:pPr lvl="3"/>
            <a:r>
              <a:rPr lang="en-GB" altLang="pt-PT" smtClean="0"/>
              <a:t>Fourth level</a:t>
            </a:r>
          </a:p>
          <a:p>
            <a:pPr lvl="4"/>
            <a:r>
              <a:rPr lang="en-GB" altLang="pt-PT" smtClean="0"/>
              <a:t>Fifth level</a:t>
            </a:r>
            <a:endParaRPr lang="en-US" altLang="pt-PT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3609E25-EDE8-4B1D-BA4C-AD4CE302937F}" type="datetime1">
              <a:rPr lang="en-US" altLang="pt-PT" smtClean="0">
                <a:solidFill>
                  <a:srgbClr val="464653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1/11/2016</a:t>
            </a:fld>
            <a:endParaRPr lang="en-US" altLang="pt-PT" smtClean="0">
              <a:solidFill>
                <a:srgbClr val="464653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pt-PT" altLang="pt-PT" smtClean="0">
              <a:solidFill>
                <a:srgbClr val="464653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450CDCB-E917-453C-B993-4D771292FD51}" type="slidenum">
              <a:rPr lang="en-US" altLang="pt-PT" smtClean="0">
                <a:solidFill>
                  <a:srgbClr val="464653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pt-PT" smtClean="0">
              <a:solidFill>
                <a:srgbClr val="464653"/>
              </a:solidFill>
              <a:ea typeface="MS PGothic" panose="020B0600070205080204" pitchFamily="34" charset="-128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 smtClean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3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W508yjdVqS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ppinv.us/aisetup_windows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ppinventor.mit.edu/explo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6002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ctrTitle"/>
          </p:nvPr>
        </p:nvSpPr>
        <p:spPr>
          <a:xfrm>
            <a:off x="2133600" y="3886200"/>
            <a:ext cx="7620000" cy="990600"/>
          </a:xfrm>
        </p:spPr>
        <p:txBody>
          <a:bodyPr/>
          <a:lstStyle/>
          <a:p>
            <a:pPr algn="ctr" eaLnBrk="1" hangingPunct="1"/>
            <a:r>
              <a:rPr lang="pt-PT" altLang="pt-PT" sz="2900" dirty="0" smtClean="0"/>
              <a:t>Começar com </a:t>
            </a:r>
            <a:r>
              <a:rPr lang="pt-PT" altLang="pt-PT" sz="2900" dirty="0" err="1" smtClean="0"/>
              <a:t>AppInventor</a:t>
            </a:r>
            <a:r>
              <a:rPr lang="pt-PT" altLang="pt-PT" sz="2900" dirty="0" smtClean="0"/>
              <a:t/>
            </a:r>
            <a:br>
              <a:rPr lang="pt-PT" altLang="pt-PT" sz="2900" dirty="0" smtClean="0"/>
            </a:br>
            <a:r>
              <a:rPr lang="pt-PT" altLang="pt-PT" sz="2900" dirty="0" smtClean="0"/>
              <a:t>Processo de instalação </a:t>
            </a:r>
            <a:endParaRPr lang="pt-PT" altLang="pt-PT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PT" altLang="pt-PT" sz="1400" dirty="0" smtClean="0">
                <a:ea typeface="MS PGothic" panose="020B0600070205080204" pitchFamily="34" charset="-128"/>
              </a:rPr>
              <a:t>Carlos Pereira</a:t>
            </a:r>
          </a:p>
          <a:p>
            <a:pPr algn="ctr" eaLnBrk="1" hangingPunct="1">
              <a:lnSpc>
                <a:spcPct val="80000"/>
              </a:lnSpc>
            </a:pPr>
            <a:r>
              <a:rPr lang="pt-PT" altLang="pt-PT" sz="1400" dirty="0" smtClean="0">
                <a:ea typeface="MS PGothic" panose="020B0600070205080204" pitchFamily="34" charset="-128"/>
              </a:rPr>
              <a:t>Escola Secundária de Sebastião da Gama</a:t>
            </a:r>
            <a:endParaRPr lang="pt-PT" altLang="pt-PT" sz="1400" dirty="0">
              <a:ea typeface="MS PGothic" panose="020B0600070205080204" pitchFamily="34" charset="-12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49750" y="2368034"/>
            <a:ext cx="4841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4"/>
              </a:rPr>
              <a:t>https://www.youtube.com/watch?v=W508yjdVqSg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04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Projeto X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999" y="5480133"/>
            <a:ext cx="7086600" cy="1095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41" y="365125"/>
            <a:ext cx="3343275" cy="48958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616" y="379412"/>
            <a:ext cx="3362325" cy="48672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16531" y="2127183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Calculadora básica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420816" y="2813049"/>
            <a:ext cx="3310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Desafio 1 - Adiciona botões para fazer as restantes operações matemáticas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623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2</a:t>
            </a:r>
            <a:r>
              <a:rPr lang="pt-PT" dirty="0" smtClean="0"/>
              <a:t>º </a:t>
            </a:r>
            <a:r>
              <a:rPr lang="pt-PT" dirty="0" smtClean="0"/>
              <a:t>Programa Componentes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Componentes</a:t>
            </a:r>
          </a:p>
          <a:p>
            <a:pPr marL="0" indent="0">
              <a:buNone/>
            </a:pPr>
            <a:r>
              <a:rPr lang="pt-PT" dirty="0"/>
              <a:t>	</a:t>
            </a:r>
            <a:r>
              <a:rPr lang="pt-PT" dirty="0" smtClean="0"/>
              <a:t>- Cat. User Interface</a:t>
            </a:r>
          </a:p>
          <a:p>
            <a:pPr marL="0" indent="0">
              <a:buNone/>
            </a:pPr>
            <a:r>
              <a:rPr lang="pt-PT" dirty="0"/>
              <a:t>	</a:t>
            </a:r>
            <a:r>
              <a:rPr lang="pt-PT" dirty="0" smtClean="0"/>
              <a:t>	- </a:t>
            </a:r>
            <a:r>
              <a:rPr lang="pt-PT" dirty="0" err="1" smtClean="0"/>
              <a:t>Button</a:t>
            </a:r>
            <a:endParaRPr lang="pt-PT" dirty="0" smtClean="0"/>
          </a:p>
          <a:p>
            <a:pPr marL="0" indent="0">
              <a:buNone/>
            </a:pPr>
            <a:r>
              <a:rPr lang="pt-PT" dirty="0"/>
              <a:t>	</a:t>
            </a:r>
            <a:r>
              <a:rPr lang="pt-PT" dirty="0" smtClean="0"/>
              <a:t>	- </a:t>
            </a:r>
            <a:r>
              <a:rPr lang="pt-PT" dirty="0" err="1" smtClean="0"/>
              <a:t>Lable</a:t>
            </a:r>
            <a:endParaRPr lang="pt-PT" dirty="0" smtClean="0"/>
          </a:p>
          <a:p>
            <a:pPr marL="0" indent="0">
              <a:buNone/>
            </a:pPr>
            <a:r>
              <a:rPr lang="pt-PT" dirty="0"/>
              <a:t>	</a:t>
            </a:r>
            <a:r>
              <a:rPr lang="pt-PT" dirty="0" smtClean="0"/>
              <a:t>- Cat. Media</a:t>
            </a:r>
          </a:p>
          <a:p>
            <a:pPr marL="0" indent="0">
              <a:buNone/>
            </a:pPr>
            <a:r>
              <a:rPr lang="pt-PT" dirty="0"/>
              <a:t>	</a:t>
            </a:r>
            <a:r>
              <a:rPr lang="pt-PT" dirty="0" smtClean="0"/>
              <a:t>	- </a:t>
            </a:r>
            <a:r>
              <a:rPr lang="pt-PT" dirty="0" err="1" smtClean="0"/>
              <a:t>TextToSpeech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30" y="1690688"/>
            <a:ext cx="6264965" cy="417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5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2</a:t>
            </a:r>
            <a:r>
              <a:rPr lang="pt-PT" dirty="0" smtClean="0"/>
              <a:t>º </a:t>
            </a:r>
            <a:r>
              <a:rPr lang="pt-PT" dirty="0" smtClean="0"/>
              <a:t>programa formatação</a:t>
            </a:r>
            <a:endParaRPr lang="pt-PT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4288" y="1825625"/>
            <a:ext cx="57834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6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2</a:t>
            </a:r>
            <a:r>
              <a:rPr lang="pt-PT" dirty="0" smtClean="0"/>
              <a:t>º </a:t>
            </a:r>
            <a:r>
              <a:rPr lang="pt-PT" dirty="0" smtClean="0"/>
              <a:t>programa </a:t>
            </a:r>
            <a:r>
              <a:rPr lang="pt-PT" dirty="0" err="1" smtClean="0"/>
              <a:t>Blocks</a:t>
            </a:r>
            <a:endParaRPr lang="pt-PT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446" y="1825625"/>
            <a:ext cx="97791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 smtClean="0"/>
              <a:t>Scope</a:t>
            </a:r>
            <a:endParaRPr lang="pt-PT" altLang="pt-PT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r>
              <a:rPr lang="pt-PT" altLang="pt-PT" dirty="0" smtClean="0"/>
              <a:t>Recomendações [</a:t>
            </a:r>
            <a:r>
              <a:rPr lang="pt-PT" altLang="pt-PT" dirty="0" smtClean="0">
                <a:hlinkClick r:id="rId3" action="ppaction://hlinksldjump"/>
              </a:rPr>
              <a:t>3</a:t>
            </a:r>
            <a:r>
              <a:rPr lang="pt-PT" altLang="pt-PT" dirty="0" smtClean="0"/>
              <a:t>] [</a:t>
            </a:r>
            <a:r>
              <a:rPr lang="pt-PT" altLang="pt-PT" dirty="0" smtClean="0">
                <a:hlinkClick r:id="rId4" action="ppaction://hlinksldjump"/>
              </a:rPr>
              <a:t>4</a:t>
            </a:r>
            <a:r>
              <a:rPr lang="pt-PT" altLang="pt-PT" dirty="0" smtClean="0"/>
              <a:t>]</a:t>
            </a:r>
          </a:p>
          <a:p>
            <a:pPr eaLnBrk="1" hangingPunct="1"/>
            <a:r>
              <a:rPr lang="pt-PT" altLang="pt-PT" dirty="0" smtClean="0"/>
              <a:t>Pré-requisitos [</a:t>
            </a:r>
            <a:r>
              <a:rPr lang="pt-PT" altLang="pt-PT" dirty="0" smtClean="0">
                <a:hlinkClick r:id="rId5" action="ppaction://hlinksldjump"/>
              </a:rPr>
              <a:t>5</a:t>
            </a:r>
            <a:r>
              <a:rPr lang="pt-PT" altLang="pt-PT" dirty="0" smtClean="0"/>
              <a:t>]</a:t>
            </a:r>
          </a:p>
          <a:p>
            <a:pPr eaLnBrk="1" hangingPunct="1"/>
            <a:r>
              <a:rPr lang="pt-PT" altLang="pt-PT" dirty="0" smtClean="0"/>
              <a:t>Criar uma conta MIT </a:t>
            </a:r>
            <a:r>
              <a:rPr lang="pt-PT" altLang="pt-PT" dirty="0" err="1" smtClean="0"/>
              <a:t>app</a:t>
            </a:r>
            <a:r>
              <a:rPr lang="pt-PT" altLang="pt-PT" dirty="0" smtClean="0"/>
              <a:t> Inventor [</a:t>
            </a:r>
            <a:r>
              <a:rPr lang="pt-PT" altLang="pt-PT" dirty="0" smtClean="0">
                <a:hlinkClick r:id="rId6" action="ppaction://hlinksldjump"/>
              </a:rPr>
              <a:t>6</a:t>
            </a:r>
            <a:r>
              <a:rPr lang="pt-PT" altLang="pt-PT" dirty="0" smtClean="0"/>
              <a:t>]</a:t>
            </a:r>
          </a:p>
          <a:p>
            <a:pPr eaLnBrk="1" hangingPunct="1"/>
            <a:r>
              <a:rPr lang="pt-PT" altLang="pt-PT" dirty="0" smtClean="0"/>
              <a:t>Estrutura APP inventor - Primeiro Projeto</a:t>
            </a:r>
            <a:endParaRPr lang="pt-PT" altLang="pt-PT" dirty="0" smtClean="0"/>
          </a:p>
        </p:txBody>
      </p:sp>
    </p:spTree>
    <p:extLst>
      <p:ext uri="{BB962C8B-B14F-4D97-AF65-F5344CB8AC3E}">
        <p14:creationId xmlns:p14="http://schemas.microsoft.com/office/powerpoint/2010/main" val="29587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Recomendações</a:t>
            </a:r>
            <a:br>
              <a:rPr lang="pt-PT" b="1" dirty="0" smtClean="0"/>
            </a:br>
            <a:r>
              <a:rPr lang="pt-PT" sz="2800" b="1" dirty="0" smtClean="0"/>
              <a:t>Browser aconselhado</a:t>
            </a:r>
            <a:endParaRPr lang="pt-PT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503" y="1527187"/>
            <a:ext cx="6608763" cy="494821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76146" y="631190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chemeClr val="bg1">
                    <a:lumMod val="85000"/>
                  </a:schemeClr>
                </a:solidFill>
              </a:rPr>
              <a:t>4:40</a:t>
            </a:r>
            <a:endParaRPr lang="pt-P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Recomendações</a:t>
            </a:r>
            <a:br>
              <a:rPr lang="pt-PT" b="1" dirty="0" smtClean="0"/>
            </a:br>
            <a:r>
              <a:rPr lang="pt-PT" sz="3200" b="1" dirty="0" smtClean="0"/>
              <a:t>Para testar as aplicações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276" y="1948921"/>
            <a:ext cx="5600700" cy="41624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39959" y="631508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chemeClr val="bg1">
                    <a:lumMod val="85000"/>
                  </a:schemeClr>
                </a:solidFill>
              </a:rPr>
              <a:t>4:27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51468" y="2396067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Para testar as aplicações criadas no MIT APP inventor deves utilizar um </a:t>
            </a:r>
            <a:r>
              <a:rPr lang="pt-PT" dirty="0" smtClean="0">
                <a:hlinkClick r:id="rId3" action="ppaction://hlinksldjump"/>
              </a:rPr>
              <a:t>Emulador </a:t>
            </a:r>
            <a:r>
              <a:rPr lang="pt-PT" dirty="0" smtClean="0"/>
              <a:t>ou um dispositivo </a:t>
            </a:r>
            <a:r>
              <a:rPr lang="pt-PT" dirty="0" err="1" smtClean="0"/>
              <a:t>android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346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1678" y="82895"/>
            <a:ext cx="4280531" cy="28024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Caso não tenhas um dispositivo </a:t>
            </a:r>
            <a:r>
              <a:rPr lang="pt-PT" dirty="0" err="1" smtClean="0"/>
              <a:t>android</a:t>
            </a:r>
            <a:r>
              <a:rPr lang="pt-PT" dirty="0" smtClean="0"/>
              <a:t> usa um  emulador</a:t>
            </a:r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624029" y="2060020"/>
            <a:ext cx="3600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hlinkClick r:id="rId3"/>
              </a:rPr>
              <a:t>http://appinv.us/aisetup_windows</a:t>
            </a:r>
            <a:endParaRPr lang="pt-PT" dirty="0"/>
          </a:p>
          <a:p>
            <a:r>
              <a:rPr lang="pt-PT" dirty="0"/>
              <a:t>Duplo clique para Instalar (Seguinte em todos os botões)</a:t>
            </a:r>
          </a:p>
        </p:txBody>
      </p:sp>
      <p:sp>
        <p:nvSpPr>
          <p:cNvPr id="5" name="Retângulo 4"/>
          <p:cNvSpPr/>
          <p:nvPr/>
        </p:nvSpPr>
        <p:spPr>
          <a:xfrm>
            <a:off x="624029" y="1690688"/>
            <a:ext cx="3459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Download Instalação do Emulador</a:t>
            </a:r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867" y="2187689"/>
            <a:ext cx="619125" cy="7810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10" y="3248370"/>
            <a:ext cx="3952875" cy="32956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1932" y="3257895"/>
            <a:ext cx="1562100" cy="32766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843992" y="2219556"/>
            <a:ext cx="2118561" cy="66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Depois de instalado arrancar o </a:t>
            </a:r>
            <a:r>
              <a:rPr lang="pt-PT" dirty="0" err="1" smtClean="0"/>
              <a:t>aiStarter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409826" y="3229564"/>
            <a:ext cx="195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aiStarter</a:t>
            </a:r>
            <a:r>
              <a:rPr lang="pt-PT" dirty="0" smtClean="0"/>
              <a:t> a correr</a:t>
            </a:r>
            <a:endParaRPr lang="pt-PT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1642" y="4273810"/>
            <a:ext cx="2076450" cy="180975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423959" y="3896965"/>
            <a:ext cx="195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Arrancar emulador</a:t>
            </a: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0236199" y="2931594"/>
            <a:ext cx="124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emulador</a:t>
            </a:r>
            <a:endParaRPr lang="pt-PT" dirty="0"/>
          </a:p>
        </p:txBody>
      </p:sp>
      <p:cxnSp>
        <p:nvCxnSpPr>
          <p:cNvPr id="16" name="Conector angulado 15"/>
          <p:cNvCxnSpPr>
            <a:stCxn id="8" idx="3"/>
            <a:endCxn id="12" idx="1"/>
          </p:cNvCxnSpPr>
          <p:nvPr/>
        </p:nvCxnSpPr>
        <p:spPr>
          <a:xfrm>
            <a:off x="4400885" y="4896195"/>
            <a:ext cx="1960757" cy="282490"/>
          </a:xfrm>
          <a:prstGeom prst="bentConnector3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2" idx="3"/>
            <a:endCxn id="9" idx="1"/>
          </p:cNvCxnSpPr>
          <p:nvPr/>
        </p:nvCxnSpPr>
        <p:spPr>
          <a:xfrm flipV="1">
            <a:off x="8438092" y="4896195"/>
            <a:ext cx="1623840" cy="282490"/>
          </a:xfrm>
          <a:prstGeom prst="bentConnector3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07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Criar conta</a:t>
            </a:r>
            <a:br>
              <a:rPr lang="pt-PT" dirty="0" smtClean="0"/>
            </a:br>
            <a:r>
              <a:rPr lang="pt-PT" dirty="0" err="1" smtClean="0"/>
              <a:t>App</a:t>
            </a:r>
            <a:r>
              <a:rPr lang="pt-PT" dirty="0" smtClean="0"/>
              <a:t> </a:t>
            </a:r>
            <a:r>
              <a:rPr lang="pt-PT" dirty="0" smtClean="0"/>
              <a:t>Inventor 2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hlinkClick r:id="rId2"/>
              </a:rPr>
              <a:t>http://appinventor.mit.edu/explore/</a:t>
            </a:r>
            <a:endParaRPr lang="pt-PT" dirty="0" smtClean="0"/>
          </a:p>
          <a:p>
            <a:endParaRPr lang="pt-PT" dirty="0"/>
          </a:p>
        </p:txBody>
      </p:sp>
      <p:grpSp>
        <p:nvGrpSpPr>
          <p:cNvPr id="13" name="Grupo 12"/>
          <p:cNvGrpSpPr/>
          <p:nvPr/>
        </p:nvGrpSpPr>
        <p:grpSpPr>
          <a:xfrm>
            <a:off x="6859058" y="288925"/>
            <a:ext cx="5262197" cy="2339975"/>
            <a:chOff x="6859058" y="288925"/>
            <a:chExt cx="5262197" cy="233997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9058" y="288925"/>
              <a:ext cx="5262197" cy="2339975"/>
            </a:xfrm>
            <a:prstGeom prst="rect">
              <a:avLst/>
            </a:prstGeom>
          </p:spPr>
        </p:pic>
        <p:sp>
          <p:nvSpPr>
            <p:cNvPr id="6" name="Elipse 5"/>
            <p:cNvSpPr/>
            <p:nvPr/>
          </p:nvSpPr>
          <p:spPr>
            <a:xfrm>
              <a:off x="9490156" y="510646"/>
              <a:ext cx="1591733" cy="948266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8" name="Conector de seta reta 7"/>
            <p:cNvCxnSpPr/>
            <p:nvPr/>
          </p:nvCxnSpPr>
          <p:spPr>
            <a:xfrm>
              <a:off x="8060674" y="510646"/>
              <a:ext cx="1387226" cy="250090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/>
          <p:cNvGrpSpPr/>
          <p:nvPr/>
        </p:nvGrpSpPr>
        <p:grpSpPr>
          <a:xfrm>
            <a:off x="675959" y="2830414"/>
            <a:ext cx="8312086" cy="3628496"/>
            <a:chOff x="675959" y="2830414"/>
            <a:chExt cx="8312086" cy="3628496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959" y="2830414"/>
              <a:ext cx="8312086" cy="3628496"/>
            </a:xfrm>
            <a:prstGeom prst="rect">
              <a:avLst/>
            </a:prstGeom>
          </p:spPr>
        </p:pic>
        <p:sp>
          <p:nvSpPr>
            <p:cNvPr id="9" name="Arredondar Retângulo em um Canto Diagonal 8"/>
            <p:cNvSpPr/>
            <p:nvPr/>
          </p:nvSpPr>
          <p:spPr>
            <a:xfrm>
              <a:off x="1318661" y="4071486"/>
              <a:ext cx="847023" cy="240632"/>
            </a:xfrm>
            <a:prstGeom prst="round2DiagRect">
              <a:avLst/>
            </a:prstGeom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Arredondar Retângulo em um Canto Diagonal 9"/>
            <p:cNvSpPr/>
            <p:nvPr/>
          </p:nvSpPr>
          <p:spPr>
            <a:xfrm>
              <a:off x="1318662" y="4312118"/>
              <a:ext cx="490888" cy="240632"/>
            </a:xfrm>
            <a:prstGeom prst="round2DiagRect">
              <a:avLst/>
            </a:prstGeom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" name="Arredondar Retângulo em um Canto Diagonal 10"/>
            <p:cNvSpPr/>
            <p:nvPr/>
          </p:nvSpPr>
          <p:spPr>
            <a:xfrm>
              <a:off x="1318662" y="4506031"/>
              <a:ext cx="490888" cy="240632"/>
            </a:xfrm>
            <a:prstGeom prst="round2DiagRect">
              <a:avLst/>
            </a:prstGeom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151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Plataforma </a:t>
            </a:r>
            <a:r>
              <a:rPr lang="pt-PT" dirty="0" err="1" smtClean="0"/>
              <a:t>APPinventor</a:t>
            </a:r>
            <a:r>
              <a:rPr lang="pt-PT" dirty="0" smtClean="0"/>
              <a:t> Web</a:t>
            </a:r>
            <a:endParaRPr lang="pt-PT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497" y="1825625"/>
            <a:ext cx="84290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1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Criar um novo projeto</a:t>
            </a:r>
            <a:endParaRPr lang="pt-PT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187" y="1825625"/>
            <a:ext cx="71256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8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Estrutura do APP inventor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3200" dirty="0" smtClean="0"/>
              <a:t>Design </a:t>
            </a:r>
            <a:r>
              <a:rPr lang="pt-PT" sz="3200" dirty="0" smtClean="0"/>
              <a:t>e </a:t>
            </a:r>
            <a:r>
              <a:rPr lang="pt-PT" sz="3200" dirty="0" err="1" smtClean="0"/>
              <a:t>bloks</a:t>
            </a:r>
            <a:r>
              <a:rPr lang="pt-PT" sz="3200" dirty="0" smtClean="0"/>
              <a:t> </a:t>
            </a:r>
            <a:r>
              <a:rPr lang="pt-PT" sz="3200" dirty="0" err="1" smtClean="0"/>
              <a:t>view</a:t>
            </a:r>
            <a:r>
              <a:rPr lang="pt-PT" sz="3200" dirty="0" smtClean="0"/>
              <a:t> 18</a:t>
            </a:r>
            <a:endParaRPr lang="pt-PT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24" y="1989692"/>
            <a:ext cx="5074261" cy="38876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19" y="1989692"/>
            <a:ext cx="5099254" cy="388769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794462" y="5807058"/>
            <a:ext cx="725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/>
              <a:t>bloks</a:t>
            </a:r>
            <a:r>
              <a:rPr lang="pt-PT" dirty="0"/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07923" y="5877386"/>
            <a:ext cx="674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/>
              <a:t>view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022834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147</Words>
  <Application>Microsoft Office PowerPoint</Application>
  <PresentationFormat>Widescreen</PresentationFormat>
  <Paragraphs>43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25" baseType="lpstr">
      <vt:lpstr>MS PGothic</vt:lpstr>
      <vt:lpstr>MS PGothic</vt:lpstr>
      <vt:lpstr>Arial</vt:lpstr>
      <vt:lpstr>Bookman Old Style</vt:lpstr>
      <vt:lpstr>Calibri</vt:lpstr>
      <vt:lpstr>Calibri Light</vt:lpstr>
      <vt:lpstr>Gill Sans MT</vt:lpstr>
      <vt:lpstr>Wingdings</vt:lpstr>
      <vt:lpstr>Wingdings 3</vt:lpstr>
      <vt:lpstr>Tema do Office</vt:lpstr>
      <vt:lpstr>Origin</vt:lpstr>
      <vt:lpstr>1_Origin</vt:lpstr>
      <vt:lpstr>Começar com AppInventor Processo de instalação </vt:lpstr>
      <vt:lpstr>Scope</vt:lpstr>
      <vt:lpstr>Recomendações Browser aconselhado</vt:lpstr>
      <vt:lpstr>Recomendações Para testar as aplicações</vt:lpstr>
      <vt:lpstr>Caso não tenhas um dispositivo android usa um  emulador</vt:lpstr>
      <vt:lpstr>Criar conta App Inventor 2</vt:lpstr>
      <vt:lpstr>Plataforma APPinventor Web</vt:lpstr>
      <vt:lpstr>Criar um novo projeto</vt:lpstr>
      <vt:lpstr>Estrutura do APP inventor Design e bloks view 18</vt:lpstr>
      <vt:lpstr>Projeto X</vt:lpstr>
      <vt:lpstr>2º Programa Componentes</vt:lpstr>
      <vt:lpstr>2º programa formatação</vt:lpstr>
      <vt:lpstr>2º programa Blocks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24</cp:revision>
  <dcterms:created xsi:type="dcterms:W3CDTF">2015-04-14T17:54:38Z</dcterms:created>
  <dcterms:modified xsi:type="dcterms:W3CDTF">2016-01-12T01:28:02Z</dcterms:modified>
</cp:coreProperties>
</file>