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10-11-2016</a:t>
            </a:fld>
            <a:endParaRPr lang="pt-PT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558050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10-11-2016</a:t>
            </a:fld>
            <a:endParaRPr lang="pt-PT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707680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10-11-2016</a:t>
            </a:fld>
            <a:endParaRPr lang="pt-PT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21282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10-11-2016</a:t>
            </a:fld>
            <a:endParaRPr lang="pt-PT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141452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10-11-2016</a:t>
            </a:fld>
            <a:endParaRPr lang="pt-PT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883036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10-11-2016</a:t>
            </a:fld>
            <a:endParaRPr lang="pt-PT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5180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10-11-2016</a:t>
            </a:fld>
            <a:endParaRPr lang="pt-PT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44411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10-11-2016</a:t>
            </a:fld>
            <a:endParaRPr lang="pt-PT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89889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10-11-2016</a:t>
            </a:fld>
            <a:endParaRPr lang="pt-PT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63900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10-11-2016</a:t>
            </a:fld>
            <a:endParaRPr lang="pt-PT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28098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10-11-2016</a:t>
            </a:fld>
            <a:endParaRPr lang="pt-PT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020073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3B89B-DB95-48CD-AD39-94B17B9799FC}" type="datetimeFigureOut">
              <a:rPr lang="pt-PT" smtClean="0"/>
              <a:t>10-11-2016</a:t>
            </a:fld>
            <a:endParaRPr lang="pt-PT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023718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smtClean="0"/>
              <a:t>Sistemas Operativos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Introdução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34632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Resumo</a:t>
            </a:r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563266" y="1682583"/>
            <a:ext cx="10726126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PT" dirty="0" smtClean="0"/>
              <a:t>O SO necessita de código/software para gerir a memória - </a:t>
            </a:r>
            <a:r>
              <a:rPr lang="pt-PT" b="1" u="sng" dirty="0" smtClean="0"/>
              <a:t>Gestão de Memória (</a:t>
            </a:r>
            <a:r>
              <a:rPr lang="pt-PT" b="1" i="1" u="sng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Memory Manager</a:t>
            </a:r>
            <a:r>
              <a:rPr lang="pt-PT" b="1" i="1" u="sng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63265" y="2233092"/>
            <a:ext cx="10726127" cy="3693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PT" dirty="0" smtClean="0"/>
              <a:t>O SO necessita de código/software para gerir o sistema de ficheiros - </a:t>
            </a:r>
            <a:r>
              <a:rPr lang="pt-PT" b="1" u="sng" dirty="0" smtClean="0"/>
              <a:t>Gestão de Ficheiros (</a:t>
            </a:r>
            <a:r>
              <a:rPr lang="pt-PT" b="1" u="sng" dirty="0" smtClean="0">
                <a:solidFill>
                  <a:srgbClr val="FF0000"/>
                </a:solidFill>
              </a:rPr>
              <a:t>File Manager</a:t>
            </a:r>
            <a:r>
              <a:rPr lang="pt-PT" b="1" u="sng" dirty="0" smtClean="0">
                <a:solidFill>
                  <a:schemeClr val="bg1"/>
                </a:solidFill>
              </a:rPr>
              <a:t>)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63264" y="2787123"/>
            <a:ext cx="10726128" cy="369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PT" dirty="0" smtClean="0"/>
              <a:t>O SO necessita de código/software para gerir o sistema de ficheiros - </a:t>
            </a:r>
            <a:r>
              <a:rPr lang="pt-PT" b="1" u="sng" dirty="0"/>
              <a:t>Gestão de Processos (</a:t>
            </a:r>
            <a:r>
              <a:rPr lang="pt-PT" b="1" u="sng" dirty="0">
                <a:solidFill>
                  <a:srgbClr val="FF0000"/>
                </a:solidFill>
              </a:rPr>
              <a:t>Processor </a:t>
            </a:r>
            <a:r>
              <a:rPr lang="pt-PT" b="1" u="sng" dirty="0" smtClean="0">
                <a:solidFill>
                  <a:srgbClr val="FF0000"/>
                </a:solidFill>
              </a:rPr>
              <a:t>Manager</a:t>
            </a:r>
            <a:r>
              <a:rPr lang="pt-PT" b="1" u="sng" dirty="0" smtClean="0"/>
              <a:t>)</a:t>
            </a:r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563265" y="3370850"/>
            <a:ext cx="10726127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PT" dirty="0" smtClean="0"/>
              <a:t>O SO necessita de código/software para gerir o sistema de ficheiros - </a:t>
            </a:r>
            <a:r>
              <a:rPr lang="pt-PT" b="1" u="sng" dirty="0" smtClean="0"/>
              <a:t>Gestão de dispositivos (</a:t>
            </a:r>
            <a:r>
              <a:rPr lang="pt-PT" b="1" u="sng" dirty="0" smtClean="0">
                <a:solidFill>
                  <a:srgbClr val="FF0000"/>
                </a:solidFill>
              </a:rPr>
              <a:t>Device Manager</a:t>
            </a:r>
            <a:r>
              <a:rPr lang="pt-PT" b="1" u="sng" dirty="0" smtClean="0"/>
              <a:t>)</a:t>
            </a:r>
            <a:endParaRPr lang="pt-PT" dirty="0"/>
          </a:p>
        </p:txBody>
      </p:sp>
      <p:sp>
        <p:nvSpPr>
          <p:cNvPr id="8" name="CaixaDeTexto 7"/>
          <p:cNvSpPr txBox="1"/>
          <p:nvPr/>
        </p:nvSpPr>
        <p:spPr>
          <a:xfrm>
            <a:off x="4899742" y="4384225"/>
            <a:ext cx="2258442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b="1" i="1" u="sng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Memory Manager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4899742" y="4934734"/>
            <a:ext cx="2258442" cy="3693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b="1" u="sng" dirty="0" smtClean="0">
                <a:solidFill>
                  <a:srgbClr val="FF0000"/>
                </a:solidFill>
              </a:rPr>
              <a:t>File Manager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4899740" y="5488765"/>
            <a:ext cx="2258442" cy="369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b="1" u="sng" dirty="0" smtClean="0">
                <a:solidFill>
                  <a:srgbClr val="FF0000"/>
                </a:solidFill>
              </a:rPr>
              <a:t>Processor Manager</a:t>
            </a:r>
            <a:endParaRPr lang="pt-PT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4899742" y="6072492"/>
            <a:ext cx="2258442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b="1" u="sng" dirty="0" smtClean="0">
                <a:solidFill>
                  <a:srgbClr val="FF0000"/>
                </a:solidFill>
              </a:rPr>
              <a:t>Device Manager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90456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Sistema Operativo - definição</a:t>
            </a:r>
            <a:endParaRPr lang="pt-PT" dirty="0"/>
          </a:p>
        </p:txBody>
      </p:sp>
      <p:sp>
        <p:nvSpPr>
          <p:cNvPr id="4" name="Retângulo 3"/>
          <p:cNvSpPr/>
          <p:nvPr/>
        </p:nvSpPr>
        <p:spPr>
          <a:xfrm>
            <a:off x="559526" y="2035804"/>
            <a:ext cx="10515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000" dirty="0" smtClean="0"/>
              <a:t>De maneira menos informal podemos definir Sistema Operativo, como sendo o Software fundamental que controla todo os recursos de Hardware e faz com que os Programas possam ser executados.</a:t>
            </a:r>
          </a:p>
          <a:p>
            <a:pPr algn="just"/>
            <a:endParaRPr lang="pt-PT" sz="2000" dirty="0" smtClean="0"/>
          </a:p>
          <a:p>
            <a:pPr algn="just"/>
            <a:r>
              <a:rPr lang="pt-PT" sz="2000" dirty="0" smtClean="0"/>
              <a:t>A forma mais informal de definir Sistema Operativo, é defini-lo como sendo o interface entre Hardware/Software/e Utilizador.</a:t>
            </a:r>
            <a:endParaRPr lang="pt-PT" sz="2000" dirty="0"/>
          </a:p>
        </p:txBody>
      </p:sp>
      <p:sp>
        <p:nvSpPr>
          <p:cNvPr id="5" name="Retângulo com Único Canto Aparado 4"/>
          <p:cNvSpPr/>
          <p:nvPr/>
        </p:nvSpPr>
        <p:spPr>
          <a:xfrm>
            <a:off x="3596638" y="5712823"/>
            <a:ext cx="3675017" cy="670560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400" dirty="0" smtClean="0"/>
              <a:t>Hardware</a:t>
            </a:r>
            <a:endParaRPr lang="pt-PT" dirty="0"/>
          </a:p>
        </p:txBody>
      </p:sp>
      <p:sp>
        <p:nvSpPr>
          <p:cNvPr id="6" name="Retângulo com Único Canto Aparado 5"/>
          <p:cNvSpPr/>
          <p:nvPr/>
        </p:nvSpPr>
        <p:spPr>
          <a:xfrm>
            <a:off x="3596638" y="4976949"/>
            <a:ext cx="3675017" cy="670560"/>
          </a:xfrm>
          <a:prstGeom prst="snip1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400" dirty="0" smtClean="0"/>
              <a:t>Sistema Operativo</a:t>
            </a:r>
            <a:endParaRPr lang="pt-PT" dirty="0"/>
          </a:p>
        </p:txBody>
      </p:sp>
      <p:sp>
        <p:nvSpPr>
          <p:cNvPr id="7" name="Retângulo com Único Canto Aparado 6"/>
          <p:cNvSpPr/>
          <p:nvPr/>
        </p:nvSpPr>
        <p:spPr>
          <a:xfrm>
            <a:off x="3596637" y="4241075"/>
            <a:ext cx="3675017" cy="670560"/>
          </a:xfrm>
          <a:prstGeom prst="snip1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PT" sz="2400" dirty="0" smtClean="0"/>
              <a:t>Programas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09851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Esquema de </a:t>
            </a:r>
            <a:r>
              <a:rPr lang="pt-PT" dirty="0" smtClean="0"/>
              <a:t>Von Neumann</a:t>
            </a:r>
            <a:endParaRPr lang="pt-PT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209872"/>
            <a:ext cx="3623204" cy="3419301"/>
          </a:xfr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533" y="1904589"/>
            <a:ext cx="728134" cy="737014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8605834" y="2763493"/>
            <a:ext cx="2993499" cy="1574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Quando se inicia o Word, este também é carregado para a memória RAM (pode carregar uma </a:t>
            </a:r>
            <a:r>
              <a:rPr lang="pt-PT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fila de tarefas </a:t>
            </a: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pt-P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Ppoint; word; EXEL)</a:t>
            </a:r>
          </a:p>
        </p:txBody>
      </p:sp>
      <p:grpSp>
        <p:nvGrpSpPr>
          <p:cNvPr id="10" name="Grupo 9"/>
          <p:cNvGrpSpPr/>
          <p:nvPr/>
        </p:nvGrpSpPr>
        <p:grpSpPr>
          <a:xfrm>
            <a:off x="5300132" y="1437930"/>
            <a:ext cx="2466975" cy="3051851"/>
            <a:chOff x="5300132" y="1437930"/>
            <a:chExt cx="2466975" cy="3051851"/>
          </a:xfrm>
        </p:grpSpPr>
        <p:sp>
          <p:nvSpPr>
            <p:cNvPr id="6" name="Retângulo 5"/>
            <p:cNvSpPr/>
            <p:nvPr/>
          </p:nvSpPr>
          <p:spPr>
            <a:xfrm>
              <a:off x="5300132" y="3211995"/>
              <a:ext cx="2466975" cy="12777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pt-PT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Quando o computador é iniciado o SO é carregado para a memória RAM.</a:t>
              </a:r>
            </a:p>
          </p:txBody>
        </p:sp>
        <p:pic>
          <p:nvPicPr>
            <p:cNvPr id="8" name="Imagem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00132" y="1437930"/>
              <a:ext cx="2466975" cy="1847850"/>
            </a:xfrm>
            <a:prstGeom prst="rect">
              <a:avLst/>
            </a:prstGeom>
          </p:spPr>
        </p:pic>
      </p:grpSp>
      <p:sp>
        <p:nvSpPr>
          <p:cNvPr id="9" name="Retângulo 8"/>
          <p:cNvSpPr/>
          <p:nvPr/>
        </p:nvSpPr>
        <p:spPr>
          <a:xfrm>
            <a:off x="5128490" y="5562586"/>
            <a:ext cx="634153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responsável pelo carregamento de qualquer programa é o SO.</a:t>
            </a:r>
            <a:endParaRPr lang="pt-P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5300132" y="1437930"/>
            <a:ext cx="2569250" cy="3051851"/>
          </a:xfrm>
          <a:prstGeom prst="rect">
            <a:avLst/>
          </a:prstGeom>
          <a:solidFill>
            <a:schemeClr val="accent1">
              <a:alpha val="1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13" name="Conector em curva 12"/>
          <p:cNvCxnSpPr/>
          <p:nvPr/>
        </p:nvCxnSpPr>
        <p:spPr>
          <a:xfrm rot="10800000" flipV="1">
            <a:off x="2429164" y="1904588"/>
            <a:ext cx="2870970" cy="1305283"/>
          </a:xfrm>
          <a:prstGeom prst="curvedConnector3">
            <a:avLst>
              <a:gd name="adj1" fmla="val 97936"/>
            </a:avLst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tângulo 16"/>
          <p:cNvSpPr/>
          <p:nvPr/>
        </p:nvSpPr>
        <p:spPr>
          <a:xfrm>
            <a:off x="8605834" y="1437931"/>
            <a:ext cx="2993498" cy="3051850"/>
          </a:xfrm>
          <a:prstGeom prst="rect">
            <a:avLst/>
          </a:prstGeom>
          <a:solidFill>
            <a:schemeClr val="accent1">
              <a:alpha val="1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18" name="Conector em curva 17"/>
          <p:cNvCxnSpPr>
            <a:stCxn id="17" idx="2"/>
          </p:cNvCxnSpPr>
          <p:nvPr/>
        </p:nvCxnSpPr>
        <p:spPr>
          <a:xfrm rot="5400000" flipH="1">
            <a:off x="6491050" y="878249"/>
            <a:ext cx="953263" cy="6269802"/>
          </a:xfrm>
          <a:prstGeom prst="curvedConnector4">
            <a:avLst>
              <a:gd name="adj1" fmla="val -68551"/>
              <a:gd name="adj2" fmla="val 82560"/>
            </a:avLst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481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584200" y="939800"/>
            <a:ext cx="3937000" cy="5740400"/>
          </a:xfrm>
          <a:prstGeom prst="rect">
            <a:avLst/>
          </a:prstGeom>
          <a:solidFill>
            <a:schemeClr val="accent1"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1079"/>
            <a:ext cx="10515600" cy="926897"/>
          </a:xfrm>
        </p:spPr>
        <p:txBody>
          <a:bodyPr/>
          <a:lstStyle/>
          <a:p>
            <a:r>
              <a:rPr lang="pt-PT" dirty="0" smtClean="0"/>
              <a:t>Programa vs Processo</a:t>
            </a:r>
            <a:endParaRPr lang="pt-PT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714" y="4916583"/>
            <a:ext cx="1630589" cy="1584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108" y="3264476"/>
            <a:ext cx="1574571" cy="158400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108" y="1631420"/>
            <a:ext cx="1564915" cy="1584000"/>
          </a:xfrm>
          <a:prstGeom prst="rect">
            <a:avLst/>
          </a:prstGeom>
        </p:spPr>
      </p:pic>
      <p:sp>
        <p:nvSpPr>
          <p:cNvPr id="8" name="Fluxograma: Processo 7"/>
          <p:cNvSpPr/>
          <p:nvPr/>
        </p:nvSpPr>
        <p:spPr>
          <a:xfrm>
            <a:off x="2537426" y="2140071"/>
            <a:ext cx="1617133" cy="575094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dirty="0" smtClean="0">
                <a:solidFill>
                  <a:schemeClr val="tx1"/>
                </a:solidFill>
              </a:rPr>
              <a:t>Código Máquina da aplicação 3</a:t>
            </a:r>
            <a:endParaRPr lang="pt-PT" sz="1600" dirty="0">
              <a:solidFill>
                <a:schemeClr val="tx1"/>
              </a:solidFill>
            </a:endParaRPr>
          </a:p>
        </p:txBody>
      </p:sp>
      <p:sp>
        <p:nvSpPr>
          <p:cNvPr id="9" name="Fluxograma: Processo 8"/>
          <p:cNvSpPr/>
          <p:nvPr/>
        </p:nvSpPr>
        <p:spPr>
          <a:xfrm>
            <a:off x="2561828" y="3682724"/>
            <a:ext cx="1617133" cy="575094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dirty="0" smtClean="0">
                <a:solidFill>
                  <a:schemeClr val="tx1"/>
                </a:solidFill>
              </a:rPr>
              <a:t>Código </a:t>
            </a:r>
            <a:r>
              <a:rPr lang="pt-PT" sz="1600" dirty="0" smtClean="0">
                <a:solidFill>
                  <a:schemeClr val="tx1"/>
                </a:solidFill>
              </a:rPr>
              <a:t>Máquina </a:t>
            </a:r>
            <a:r>
              <a:rPr lang="pt-PT" sz="1600" dirty="0" smtClean="0">
                <a:solidFill>
                  <a:schemeClr val="tx1"/>
                </a:solidFill>
              </a:rPr>
              <a:t>da aplicação 2</a:t>
            </a:r>
            <a:endParaRPr lang="pt-PT" sz="1600" dirty="0">
              <a:solidFill>
                <a:schemeClr val="tx1"/>
              </a:solidFill>
            </a:endParaRPr>
          </a:p>
        </p:txBody>
      </p:sp>
      <p:sp>
        <p:nvSpPr>
          <p:cNvPr id="10" name="Fluxograma: Processo 9"/>
          <p:cNvSpPr/>
          <p:nvPr/>
        </p:nvSpPr>
        <p:spPr>
          <a:xfrm>
            <a:off x="2537426" y="5299785"/>
            <a:ext cx="1617133" cy="575094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dirty="0" smtClean="0">
                <a:solidFill>
                  <a:schemeClr val="tx1"/>
                </a:solidFill>
              </a:rPr>
              <a:t>Código </a:t>
            </a:r>
            <a:r>
              <a:rPr lang="pt-PT" sz="1600" dirty="0" smtClean="0">
                <a:solidFill>
                  <a:schemeClr val="tx1"/>
                </a:solidFill>
              </a:rPr>
              <a:t>Máquina</a:t>
            </a:r>
            <a:r>
              <a:rPr lang="pt-PT" sz="1600" dirty="0" smtClean="0">
                <a:solidFill>
                  <a:schemeClr val="tx1"/>
                </a:solidFill>
              </a:rPr>
              <a:t> da aplicação 1</a:t>
            </a:r>
            <a:endParaRPr lang="pt-PT" sz="1600" dirty="0">
              <a:solidFill>
                <a:schemeClr val="tx1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7396018" y="4257818"/>
            <a:ext cx="38815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dirty="0" smtClean="0"/>
              <a:t>Um código que não está a ser executado é um programa ou tarefa, mesmo que esteja na RAM</a:t>
            </a:r>
            <a:endParaRPr lang="pt-PT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380" y="1864301"/>
            <a:ext cx="1400175" cy="1400175"/>
          </a:xfrm>
          <a:prstGeom prst="rect">
            <a:avLst/>
          </a:prstGeom>
        </p:spPr>
      </p:pic>
      <p:sp>
        <p:nvSpPr>
          <p:cNvPr id="13" name="CaixaDeTexto 12"/>
          <p:cNvSpPr txBox="1"/>
          <p:nvPr/>
        </p:nvSpPr>
        <p:spPr>
          <a:xfrm>
            <a:off x="7396018" y="1967345"/>
            <a:ext cx="3881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Um código que está a ser executado é um Processo</a:t>
            </a:r>
            <a:endParaRPr lang="pt-PT" dirty="0"/>
          </a:p>
        </p:txBody>
      </p:sp>
      <p:sp>
        <p:nvSpPr>
          <p:cNvPr id="15" name="Fluxograma: Processo 14"/>
          <p:cNvSpPr/>
          <p:nvPr/>
        </p:nvSpPr>
        <p:spPr>
          <a:xfrm>
            <a:off x="1324576" y="996083"/>
            <a:ext cx="2425700" cy="498701"/>
          </a:xfrm>
          <a:prstGeom prst="flowChartProcess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400" b="1" dirty="0" smtClean="0">
                <a:solidFill>
                  <a:schemeClr val="tx1"/>
                </a:solidFill>
              </a:rPr>
              <a:t>Memória RAM</a:t>
            </a:r>
            <a:endParaRPr lang="pt-PT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98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o 22"/>
          <p:cNvGrpSpPr/>
          <p:nvPr/>
        </p:nvGrpSpPr>
        <p:grpSpPr>
          <a:xfrm>
            <a:off x="8661918" y="996083"/>
            <a:ext cx="3179451" cy="1584000"/>
            <a:chOff x="975108" y="1631420"/>
            <a:chExt cx="3179451" cy="1584000"/>
          </a:xfrm>
        </p:grpSpPr>
        <p:pic>
          <p:nvPicPr>
            <p:cNvPr id="17" name="Imagem 1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108" y="1631420"/>
              <a:ext cx="1564915" cy="1584000"/>
            </a:xfrm>
            <a:prstGeom prst="rect">
              <a:avLst/>
            </a:prstGeom>
          </p:spPr>
        </p:pic>
        <p:sp>
          <p:nvSpPr>
            <p:cNvPr id="18" name="Fluxograma: Processo 17"/>
            <p:cNvSpPr/>
            <p:nvPr/>
          </p:nvSpPr>
          <p:spPr>
            <a:xfrm>
              <a:off x="2537426" y="2140071"/>
              <a:ext cx="1617133" cy="575094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>
                  <a:solidFill>
                    <a:schemeClr val="tx1"/>
                  </a:solidFill>
                </a:rPr>
                <a:t>Código M da aplicação 1</a:t>
              </a:r>
              <a:endParaRPr lang="pt-PT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006" y="-80129"/>
            <a:ext cx="10515600" cy="1019930"/>
          </a:xfrm>
        </p:spPr>
        <p:txBody>
          <a:bodyPr/>
          <a:lstStyle/>
          <a:p>
            <a:r>
              <a:rPr lang="pt-PT" dirty="0" smtClean="0"/>
              <a:t>Esquema de </a:t>
            </a:r>
            <a:r>
              <a:rPr lang="pt-PT" dirty="0" smtClean="0"/>
              <a:t>Von Neumann</a:t>
            </a:r>
            <a:endParaRPr lang="pt-PT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1918" y="877474"/>
            <a:ext cx="1781175" cy="2562225"/>
          </a:xfrm>
          <a:prstGeom prst="rect">
            <a:avLst/>
          </a:prstGeom>
        </p:spPr>
      </p:pic>
      <p:sp>
        <p:nvSpPr>
          <p:cNvPr id="14" name="Retângulo 13"/>
          <p:cNvSpPr/>
          <p:nvPr/>
        </p:nvSpPr>
        <p:spPr>
          <a:xfrm>
            <a:off x="584200" y="939800"/>
            <a:ext cx="3937000" cy="5740400"/>
          </a:xfrm>
          <a:prstGeom prst="rect">
            <a:avLst/>
          </a:prstGeom>
          <a:solidFill>
            <a:schemeClr val="accent1"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21" name="Fluxograma: Processo 20"/>
          <p:cNvSpPr/>
          <p:nvPr/>
        </p:nvSpPr>
        <p:spPr>
          <a:xfrm>
            <a:off x="1324576" y="996083"/>
            <a:ext cx="2425700" cy="498701"/>
          </a:xfrm>
          <a:prstGeom prst="flowChartProcess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400" b="1" dirty="0" smtClean="0">
                <a:solidFill>
                  <a:schemeClr val="tx1"/>
                </a:solidFill>
              </a:rPr>
              <a:t>Memória RAM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5244860" y="4013200"/>
            <a:ext cx="633178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dirty="0" smtClean="0"/>
              <a:t>O disco é necessário. A memória RAM não suporta todas as aplicações instaladas no computador.</a:t>
            </a:r>
          </a:p>
          <a:p>
            <a:pPr algn="just"/>
            <a:endParaRPr lang="pt-PT" dirty="0"/>
          </a:p>
          <a:p>
            <a:pPr algn="just"/>
            <a:r>
              <a:rPr lang="pt-PT" dirty="0" smtClean="0"/>
              <a:t>Sempre que é necessário correr uma aplicação que não está na RAM o SO indica que um determinado ficheiro/s deve ser transportado para a RAM para que possa ser executado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78059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284 -0.0206 L -0.63803 0.06805 L -0.63933 0.07454 " pathEditMode="relative" ptsTypes="AAA">
                                      <p:cBhvr>
                                        <p:cTn id="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Tarefas de gestão do SO </a:t>
            </a:r>
            <a:r>
              <a:rPr lang="pt-PT" sz="22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Gestão de memória (</a:t>
            </a:r>
            <a:r>
              <a:rPr lang="pt-PT" sz="2200" b="1" i="1" u="sng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Memory Manager</a:t>
            </a:r>
            <a:r>
              <a:rPr lang="pt-PT" sz="22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pt-P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t-P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PT" dirty="0"/>
          </a:p>
        </p:txBody>
      </p:sp>
      <p:sp>
        <p:nvSpPr>
          <p:cNvPr id="4" name="Retângulo 3"/>
          <p:cNvSpPr/>
          <p:nvPr/>
        </p:nvSpPr>
        <p:spPr>
          <a:xfrm>
            <a:off x="838200" y="3016250"/>
            <a:ext cx="10515600" cy="2358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SO tem conhecimento do conteúdo da RAM, ou seja, o SO sabe que aplicações estão carregadas na RAM (o endereço de início e de fim de cada aplicação)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Caso prático: </a:t>
            </a:r>
            <a:r>
              <a:rPr lang="pt-P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Quando o utilizador abre o Word o SO sabe em que local da RAM está o programa a que o utilizador pretende aceder. Se o utilizador carregar no </a:t>
            </a:r>
            <a:r>
              <a:rPr lang="pt-PT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PPoint</a:t>
            </a:r>
            <a:r>
              <a:rPr lang="pt-P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SO acede ao código máquina referente ao PPoint que está num determinado conjunto de endereços.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Isto significa </a:t>
            </a:r>
            <a:r>
              <a:rPr lang="pt-P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o nosso SO tem que ter código para gerir a memória  </a:t>
            </a:r>
            <a:r>
              <a:rPr lang="pt-PT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Gestão de memória (</a:t>
            </a:r>
            <a:r>
              <a:rPr lang="pt-PT" b="1" i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Memory Manager</a:t>
            </a:r>
            <a:r>
              <a:rPr lang="pt-PT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pt-P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Explosão 1 4"/>
          <p:cNvSpPr/>
          <p:nvPr/>
        </p:nvSpPr>
        <p:spPr>
          <a:xfrm>
            <a:off x="10213674" y="1131333"/>
            <a:ext cx="1759789" cy="1759789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1 de 4</a:t>
            </a:r>
            <a:endParaRPr lang="pt-PT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3191" y="1311042"/>
            <a:ext cx="3886742" cy="140037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208219" y="5777538"/>
            <a:ext cx="9775561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pt-PT" sz="2400" dirty="0" smtClean="0"/>
              <a:t>O SO necessita de código/software para gerir a memória - </a:t>
            </a:r>
            <a:r>
              <a:rPr lang="pt-PT" sz="2400" b="1" i="1" u="sng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Memory Manager</a:t>
            </a:r>
            <a:endParaRPr lang="pt-PT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68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Tarefas de gestão do SO </a:t>
            </a:r>
            <a:r>
              <a:rPr lang="pt-PT" sz="22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Gestão de ficheiros (</a:t>
            </a:r>
            <a:r>
              <a:rPr lang="pt-PT" sz="2200" b="1" u="sng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File Manager</a:t>
            </a:r>
            <a:r>
              <a:rPr lang="pt-PT" sz="22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pt-P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t-P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PT" dirty="0"/>
          </a:p>
        </p:txBody>
      </p:sp>
      <p:sp>
        <p:nvSpPr>
          <p:cNvPr id="4" name="Retângulo 3"/>
          <p:cNvSpPr/>
          <p:nvPr/>
        </p:nvSpPr>
        <p:spPr>
          <a:xfrm>
            <a:off x="764309" y="2680735"/>
            <a:ext cx="10515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dirty="0"/>
              <a:t>Sistema de ficheiros é a forma de organização dos </a:t>
            </a:r>
            <a:r>
              <a:rPr lang="pt-PT" dirty="0" smtClean="0"/>
              <a:t>Ficheiros e dados </a:t>
            </a:r>
            <a:r>
              <a:rPr lang="pt-PT" dirty="0"/>
              <a:t>no disco. No disco estão ficheiros e dados </a:t>
            </a:r>
            <a:r>
              <a:rPr lang="pt-PT" dirty="0" smtClean="0"/>
              <a:t>e a sua localização é do conhecimento do SO. </a:t>
            </a:r>
            <a:r>
              <a:rPr lang="pt-PT" dirty="0"/>
              <a:t>Estes ficheiros e dados que estão referenciados numa tabela</a:t>
            </a:r>
            <a:r>
              <a:rPr lang="pt-PT" dirty="0" smtClean="0"/>
              <a:t>.</a:t>
            </a:r>
          </a:p>
          <a:p>
            <a:pPr algn="just"/>
            <a:endParaRPr lang="pt-PT" dirty="0"/>
          </a:p>
          <a:p>
            <a:pPr algn="just"/>
            <a:r>
              <a:rPr lang="pt-PT" b="1" dirty="0"/>
              <a:t>Caso Prático: </a:t>
            </a:r>
            <a:r>
              <a:rPr lang="pt-PT" dirty="0"/>
              <a:t>O utilizador abre o </a:t>
            </a:r>
            <a:r>
              <a:rPr lang="pt-PT" dirty="0" smtClean="0"/>
              <a:t>word, </a:t>
            </a:r>
            <a:r>
              <a:rPr lang="pt-PT" dirty="0"/>
              <a:t>o SO verifica a RAM </a:t>
            </a:r>
            <a:r>
              <a:rPr lang="pt-PT" b="1" u="sng" dirty="0"/>
              <a:t>(</a:t>
            </a:r>
            <a:r>
              <a:rPr lang="pt-PT" dirty="0"/>
              <a:t>Através do código</a:t>
            </a:r>
            <a:r>
              <a:rPr lang="pt-PT" b="1" u="sng" dirty="0"/>
              <a:t> </a:t>
            </a:r>
            <a:r>
              <a:rPr lang="pt-PT" b="1" i="1" u="sng" dirty="0"/>
              <a:t>Memory Manager</a:t>
            </a:r>
            <a:r>
              <a:rPr lang="pt-PT" b="1" u="sng" dirty="0" smtClean="0"/>
              <a:t>),</a:t>
            </a:r>
            <a:r>
              <a:rPr lang="pt-PT" b="1" dirty="0" smtClean="0"/>
              <a:t> </a:t>
            </a:r>
            <a:r>
              <a:rPr lang="pt-PT" dirty="0" smtClean="0"/>
              <a:t>verifica</a:t>
            </a:r>
            <a:r>
              <a:rPr lang="pt-PT" b="1" dirty="0" smtClean="0"/>
              <a:t> </a:t>
            </a:r>
            <a:r>
              <a:rPr lang="pt-PT" dirty="0" smtClean="0"/>
              <a:t>se </a:t>
            </a:r>
            <a:r>
              <a:rPr lang="pt-PT" dirty="0"/>
              <a:t>o WORD já foi carregado para a RAM. Se não está na RAM então o SO procura no disco, quando encontra os ficheiros/dados de que necessita transporta-os para a RAM e o programa pode ser executado.</a:t>
            </a:r>
          </a:p>
          <a:p>
            <a:pPr algn="just"/>
            <a:endParaRPr lang="pt-PT" dirty="0" smtClean="0"/>
          </a:p>
          <a:p>
            <a:pPr algn="just"/>
            <a:r>
              <a:rPr lang="pt-PT" b="1" dirty="0" smtClean="0"/>
              <a:t>Isto </a:t>
            </a:r>
            <a:r>
              <a:rPr lang="pt-PT" b="1" dirty="0"/>
              <a:t>significa </a:t>
            </a:r>
            <a:r>
              <a:rPr lang="pt-PT" dirty="0"/>
              <a:t>que o nosso SO tem que ter código (software) para gerir a localizar ficheiros no disco </a:t>
            </a:r>
            <a:r>
              <a:rPr lang="pt-PT" b="1" u="sng" dirty="0"/>
              <a:t>Gestão de ficheiros (File Manager)</a:t>
            </a:r>
            <a:r>
              <a:rPr lang="pt-PT" dirty="0"/>
              <a:t>. </a:t>
            </a:r>
            <a:endParaRPr lang="pt-PT" dirty="0" smtClean="0"/>
          </a:p>
          <a:p>
            <a:pPr algn="just"/>
            <a:r>
              <a:rPr lang="pt-PT" dirty="0" smtClean="0"/>
              <a:t>Além disso o </a:t>
            </a:r>
            <a:r>
              <a:rPr lang="pt-PT" dirty="0"/>
              <a:t>SO tem </a:t>
            </a:r>
            <a:r>
              <a:rPr lang="pt-PT" dirty="0" smtClean="0"/>
              <a:t>a capacidade de identificar </a:t>
            </a:r>
            <a:r>
              <a:rPr lang="pt-PT" dirty="0"/>
              <a:t>o tipo de ficheiros com que está a lidar (se são apenas de leitura; de leitura e escrita; executáveis… ). Daí a importância de um sistema de gestão de ficheiros ou  </a:t>
            </a:r>
            <a:r>
              <a:rPr lang="pt-PT" b="1" u="sng" dirty="0"/>
              <a:t>File Manager.</a:t>
            </a:r>
            <a:endParaRPr lang="pt-PT" dirty="0"/>
          </a:p>
        </p:txBody>
      </p:sp>
      <p:sp>
        <p:nvSpPr>
          <p:cNvPr id="5" name="Explosão 1 4"/>
          <p:cNvSpPr/>
          <p:nvPr/>
        </p:nvSpPr>
        <p:spPr>
          <a:xfrm>
            <a:off x="10213674" y="882935"/>
            <a:ext cx="1759789" cy="1759789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2</a:t>
            </a:r>
            <a:r>
              <a:rPr lang="pt-PT" dirty="0" smtClean="0"/>
              <a:t> de 4</a:t>
            </a:r>
            <a:endParaRPr lang="pt-PT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685401" y="854419"/>
            <a:ext cx="1262995" cy="1816822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864055" y="6152629"/>
            <a:ext cx="10463890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pt-PT" sz="2400" dirty="0" smtClean="0"/>
              <a:t>O SO necessita de código/software para gerir o sistema de ficheiros - </a:t>
            </a:r>
            <a:r>
              <a:rPr lang="pt-PT" sz="2400" b="1" u="sng" dirty="0" smtClean="0">
                <a:solidFill>
                  <a:srgbClr val="FF0000"/>
                </a:solidFill>
              </a:rPr>
              <a:t>File Manager</a:t>
            </a:r>
            <a:endParaRPr lang="pt-PT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5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Tarefas de gestão do SO </a:t>
            </a:r>
            <a:r>
              <a:rPr lang="pt-PT" sz="2400" b="1" u="sng" dirty="0" smtClean="0"/>
              <a:t>Gestão de Processos (</a:t>
            </a:r>
            <a:r>
              <a:rPr lang="pt-PT" sz="2400" b="1" u="sng" dirty="0" smtClean="0">
                <a:solidFill>
                  <a:srgbClr val="FF0000"/>
                </a:solidFill>
              </a:rPr>
              <a:t>Processor Manager</a:t>
            </a:r>
            <a:r>
              <a:rPr lang="pt-PT" sz="2400" b="1" u="sng" dirty="0" smtClean="0"/>
              <a:t>)</a:t>
            </a:r>
            <a:r>
              <a:rPr lang="pt-P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t-P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PT" dirty="0"/>
          </a:p>
        </p:txBody>
      </p:sp>
      <p:sp>
        <p:nvSpPr>
          <p:cNvPr id="4" name="Retângulo 3"/>
          <p:cNvSpPr/>
          <p:nvPr/>
        </p:nvSpPr>
        <p:spPr>
          <a:xfrm>
            <a:off x="517236" y="2877750"/>
            <a:ext cx="1098612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/>
              <a:t>O SO deve alocar/designar recursos para os processos em curso, proteger os recursos de cada processo e permitir a sincronização entre os processos.</a:t>
            </a:r>
          </a:p>
          <a:p>
            <a:endParaRPr lang="pt-PT" dirty="0" smtClean="0"/>
          </a:p>
          <a:p>
            <a:pPr algn="just"/>
            <a:r>
              <a:rPr lang="pt-PT" b="1" dirty="0" smtClean="0"/>
              <a:t>Caso prático: </a:t>
            </a:r>
            <a:r>
              <a:rPr lang="pt-PT" dirty="0" smtClean="0"/>
              <a:t>O utilizador está a ver um vídeo no youtube ao mesmo tempo que escreve um documento no word. Para o utilizador parece que as duas aplicações (que neste caso são processos) estão a correr ao mesmo tempo, no entanto o processador está a ser gerido pelo SO para que os dois processos ocorram alternadamente (com o máximo de alternância) para que pareça que os dois estão a ser processados ao mesmo tempo. </a:t>
            </a:r>
          </a:p>
          <a:p>
            <a:pPr algn="just"/>
            <a:endParaRPr lang="pt-PT" dirty="0" smtClean="0"/>
          </a:p>
          <a:p>
            <a:pPr algn="just"/>
            <a:r>
              <a:rPr lang="pt-PT" b="1" dirty="0" smtClean="0"/>
              <a:t>Isto significa </a:t>
            </a:r>
            <a:r>
              <a:rPr lang="pt-PT" dirty="0" smtClean="0"/>
              <a:t>que o nosso SO tem que ter código para gerir o acesso ao processador </a:t>
            </a:r>
            <a:r>
              <a:rPr lang="pt-PT" b="1" dirty="0" smtClean="0"/>
              <a:t>Gestão de Processos (Processor Manager)</a:t>
            </a:r>
            <a:endParaRPr lang="pt-PT" b="1" dirty="0"/>
          </a:p>
        </p:txBody>
      </p:sp>
      <p:sp>
        <p:nvSpPr>
          <p:cNvPr id="5" name="Explosão 1 4"/>
          <p:cNvSpPr/>
          <p:nvPr/>
        </p:nvSpPr>
        <p:spPr>
          <a:xfrm>
            <a:off x="10269092" y="871073"/>
            <a:ext cx="1759789" cy="1759789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3 de 4</a:t>
            </a:r>
            <a:endParaRPr lang="pt-PT" dirty="0"/>
          </a:p>
        </p:txBody>
      </p:sp>
      <p:sp>
        <p:nvSpPr>
          <p:cNvPr id="6" name="CaixaDeTexto 5"/>
          <p:cNvSpPr txBox="1"/>
          <p:nvPr/>
        </p:nvSpPr>
        <p:spPr>
          <a:xfrm>
            <a:off x="517236" y="5860631"/>
            <a:ext cx="11065465" cy="369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pt-PT" dirty="0" smtClean="0"/>
              <a:t>O SO necessita de código/software para gerir o sistema de ficheiros - </a:t>
            </a:r>
            <a:r>
              <a:rPr lang="pt-PT" b="1" u="sng" dirty="0"/>
              <a:t>Gestão de Processos (</a:t>
            </a:r>
            <a:r>
              <a:rPr lang="pt-PT" b="1" u="sng" dirty="0">
                <a:solidFill>
                  <a:srgbClr val="FF0000"/>
                </a:solidFill>
              </a:rPr>
              <a:t>Processor </a:t>
            </a:r>
            <a:r>
              <a:rPr lang="pt-PT" b="1" u="sng" dirty="0" smtClean="0">
                <a:solidFill>
                  <a:srgbClr val="FF0000"/>
                </a:solidFill>
              </a:rPr>
              <a:t>Manager</a:t>
            </a:r>
            <a:r>
              <a:rPr lang="pt-PT" b="1" u="sng" dirty="0" smtClean="0"/>
              <a:t>)</a:t>
            </a:r>
            <a:endParaRPr lang="pt-PT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0244" y="1225915"/>
            <a:ext cx="3131512" cy="134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18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Tarefas de gestão do SO </a:t>
            </a:r>
            <a:r>
              <a:rPr lang="pt-PT" sz="2000" b="1" u="sng" dirty="0"/>
              <a:t>Gestão de </a:t>
            </a:r>
            <a:r>
              <a:rPr lang="pt-PT" sz="2000" b="1" u="sng" dirty="0" smtClean="0"/>
              <a:t>dispositivos </a:t>
            </a:r>
            <a:r>
              <a:rPr lang="pt-PT" sz="2000" b="1" u="sng" dirty="0"/>
              <a:t>(</a:t>
            </a:r>
            <a:r>
              <a:rPr lang="pt-PT" sz="2000" b="1" u="sng" dirty="0">
                <a:solidFill>
                  <a:srgbClr val="FF0000"/>
                </a:solidFill>
              </a:rPr>
              <a:t>Device </a:t>
            </a:r>
            <a:r>
              <a:rPr lang="pt-PT" sz="2000" b="1" u="sng" dirty="0" smtClean="0">
                <a:solidFill>
                  <a:srgbClr val="FF0000"/>
                </a:solidFill>
              </a:rPr>
              <a:t>Manager</a:t>
            </a:r>
            <a:r>
              <a:rPr lang="pt-PT" sz="2000" b="1" u="sng" dirty="0" smtClean="0"/>
              <a:t>)</a:t>
            </a:r>
            <a:r>
              <a:rPr lang="pt-P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t-P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PT" dirty="0"/>
          </a:p>
        </p:txBody>
      </p:sp>
      <p:sp>
        <p:nvSpPr>
          <p:cNvPr id="4" name="Retângulo 3"/>
          <p:cNvSpPr/>
          <p:nvPr/>
        </p:nvSpPr>
        <p:spPr>
          <a:xfrm>
            <a:off x="577967" y="3342458"/>
            <a:ext cx="1097672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smtClean="0"/>
              <a:t>O SO é responsável pela gestão de todos os periféricos ligados ao computador. </a:t>
            </a:r>
          </a:p>
          <a:p>
            <a:endParaRPr lang="pt-PT" dirty="0" smtClean="0"/>
          </a:p>
          <a:p>
            <a:r>
              <a:rPr lang="pt-PT" b="1" dirty="0" smtClean="0"/>
              <a:t>Caso prático: </a:t>
            </a:r>
            <a:r>
              <a:rPr lang="pt-PT" dirty="0" smtClean="0"/>
              <a:t>Um utilizador insere uma pen numa porta USB, é responsabilidade do SO verificar que foi adicionado novo hardware e tomar as devidas diligencias para que o hardware funcione. </a:t>
            </a:r>
          </a:p>
          <a:p>
            <a:endParaRPr lang="pt-PT" dirty="0"/>
          </a:p>
          <a:p>
            <a:r>
              <a:rPr lang="pt-PT" b="1" dirty="0" smtClean="0"/>
              <a:t>Isto significa </a:t>
            </a:r>
            <a:r>
              <a:rPr lang="pt-PT" dirty="0" smtClean="0"/>
              <a:t>que o nosso SO tem que ter código para gerir o acesso aos dispositivos </a:t>
            </a:r>
            <a:r>
              <a:rPr lang="pt-PT" b="1" u="sng" dirty="0" smtClean="0"/>
              <a:t>Gestão de dispositivos (Device Manager)</a:t>
            </a:r>
            <a:endParaRPr lang="pt-PT" dirty="0" smtClean="0"/>
          </a:p>
          <a:p>
            <a:endParaRPr lang="pt-PT" dirty="0"/>
          </a:p>
        </p:txBody>
      </p:sp>
      <p:sp>
        <p:nvSpPr>
          <p:cNvPr id="5" name="Explosão 1 4"/>
          <p:cNvSpPr/>
          <p:nvPr/>
        </p:nvSpPr>
        <p:spPr>
          <a:xfrm>
            <a:off x="10213674" y="1131333"/>
            <a:ext cx="1759789" cy="1759789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4</a:t>
            </a:r>
            <a:r>
              <a:rPr lang="pt-PT" dirty="0" smtClean="0"/>
              <a:t> de 4</a:t>
            </a:r>
            <a:endParaRPr lang="pt-PT" dirty="0"/>
          </a:p>
        </p:txBody>
      </p:sp>
      <p:sp>
        <p:nvSpPr>
          <p:cNvPr id="6" name="CaixaDeTexto 5"/>
          <p:cNvSpPr txBox="1"/>
          <p:nvPr/>
        </p:nvSpPr>
        <p:spPr>
          <a:xfrm>
            <a:off x="577967" y="5892375"/>
            <a:ext cx="10451194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pt-PT" dirty="0" smtClean="0"/>
              <a:t>O SO necessita de código/software para gerir o sistema de ficheiros - </a:t>
            </a:r>
            <a:r>
              <a:rPr lang="pt-PT" b="1" u="sng" dirty="0" smtClean="0"/>
              <a:t>Gestão de dispositivos (</a:t>
            </a:r>
            <a:r>
              <a:rPr lang="pt-PT" b="1" u="sng" dirty="0" smtClean="0">
                <a:solidFill>
                  <a:srgbClr val="FF0000"/>
                </a:solidFill>
              </a:rPr>
              <a:t>Device Manager</a:t>
            </a:r>
            <a:r>
              <a:rPr lang="pt-PT" b="1" u="sng" dirty="0" smtClean="0"/>
              <a:t>)</a:t>
            </a:r>
            <a:endParaRPr lang="pt-PT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488" y="1131333"/>
            <a:ext cx="2857500" cy="160020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3490" y="939664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7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</TotalTime>
  <Words>913</Words>
  <Application>Microsoft Office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Tema do Office</vt:lpstr>
      <vt:lpstr>Sistemas Operativos</vt:lpstr>
      <vt:lpstr>Sistema Operativo - definição</vt:lpstr>
      <vt:lpstr>Esquema de Von Neumann</vt:lpstr>
      <vt:lpstr>Programa vs Processo</vt:lpstr>
      <vt:lpstr>Esquema de Von Neumann</vt:lpstr>
      <vt:lpstr>Tarefas de gestão do SO Gestão de memória (Memory Manager) </vt:lpstr>
      <vt:lpstr>Tarefas de gestão do SO Gestão de ficheiros (File Manager) </vt:lpstr>
      <vt:lpstr>Tarefas de gestão do SO Gestão de Processos (Processor Manager) </vt:lpstr>
      <vt:lpstr>Tarefas de gestão do SO Gestão de dispositivos (Device Manager) </vt:lpstr>
      <vt:lpstr>Resumo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Operativos</dc:title>
  <dc:creator>x1</dc:creator>
  <cp:lastModifiedBy>x1</cp:lastModifiedBy>
  <cp:revision>27</cp:revision>
  <dcterms:created xsi:type="dcterms:W3CDTF">2016-11-10T20:01:44Z</dcterms:created>
  <dcterms:modified xsi:type="dcterms:W3CDTF">2016-11-11T08:20:48Z</dcterms:modified>
</cp:coreProperties>
</file>