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8" r:id="rId5"/>
    <p:sldId id="274" r:id="rId6"/>
    <p:sldId id="270" r:id="rId7"/>
    <p:sldId id="269" r:id="rId8"/>
    <p:sldId id="271" r:id="rId9"/>
    <p:sldId id="272" r:id="rId10"/>
    <p:sldId id="273" r:id="rId11"/>
    <p:sldId id="275" r:id="rId12"/>
    <p:sldId id="276" r:id="rId1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22-11-2016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5805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22-11-2016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0768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22-11-2016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128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22-11-2016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4145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22-11-2016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8303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22-11-2016</a:t>
            </a:fld>
            <a:endParaRPr lang="pt-PT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5180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22-11-2016</a:t>
            </a:fld>
            <a:endParaRPr lang="pt-PT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4411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22-11-2016</a:t>
            </a:fld>
            <a:endParaRPr lang="pt-PT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8988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22-11-2016</a:t>
            </a:fld>
            <a:endParaRPr lang="pt-PT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3900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22-11-2016</a:t>
            </a:fld>
            <a:endParaRPr lang="pt-PT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8098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22-11-2016</a:t>
            </a:fld>
            <a:endParaRPr lang="pt-PT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2007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3B89B-DB95-48CD-AD39-94B17B9799FC}" type="datetimeFigureOut">
              <a:rPr lang="pt-PT" smtClean="0"/>
              <a:t>22-11-2016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2371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Sistemas Operativos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Multiprogramação</a:t>
            </a:r>
            <a:r>
              <a:rPr lang="pt-PT" dirty="0"/>
              <a:t>; </a:t>
            </a:r>
            <a:r>
              <a:rPr lang="pt-PT" dirty="0" smtClean="0"/>
              <a:t>Multiplexação</a:t>
            </a:r>
            <a:r>
              <a:rPr lang="pt-PT" dirty="0"/>
              <a:t>; Memória Física; Memória virtual; Trabalho/Job - </a:t>
            </a:r>
            <a:r>
              <a:rPr lang="pt-PT" dirty="0" smtClean="0"/>
              <a:t>Processo/Process/Task</a:t>
            </a:r>
            <a:r>
              <a:rPr lang="pt-PT" dirty="0"/>
              <a:t> - Thread</a:t>
            </a:r>
          </a:p>
        </p:txBody>
      </p:sp>
    </p:spTree>
    <p:extLst>
      <p:ext uri="{BB962C8B-B14F-4D97-AF65-F5344CB8AC3E}">
        <p14:creationId xmlns:p14="http://schemas.microsoft.com/office/powerpoint/2010/main" val="134632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Multiprogramação em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memória virtual</a:t>
            </a:r>
            <a:endParaRPr lang="pt-PT" dirty="0"/>
          </a:p>
        </p:txBody>
      </p:sp>
      <p:sp>
        <p:nvSpPr>
          <p:cNvPr id="4" name="Explosão 1 3"/>
          <p:cNvSpPr/>
          <p:nvPr/>
        </p:nvSpPr>
        <p:spPr>
          <a:xfrm>
            <a:off x="10213674" y="1131333"/>
            <a:ext cx="1759789" cy="175978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3 de 3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362309" y="1367522"/>
            <a:ext cx="62184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Caso Prático</a:t>
            </a:r>
          </a:p>
          <a:p>
            <a:r>
              <a:rPr lang="pt-PT" dirty="0"/>
              <a:t>Painel de Controlo\Todos os Itens do Painel de </a:t>
            </a:r>
            <a:r>
              <a:rPr lang="pt-PT" dirty="0" smtClean="0"/>
              <a:t>Controlo\Sistema</a:t>
            </a:r>
          </a:p>
          <a:p>
            <a:endParaRPr lang="pt-PT" dirty="0" smtClean="0"/>
          </a:p>
          <a:p>
            <a:r>
              <a:rPr lang="pt-PT" dirty="0" smtClean="0"/>
              <a:t>Separador &gt; Avançadas &gt; Definições de desempenho</a:t>
            </a:r>
          </a:p>
          <a:p>
            <a:endParaRPr lang="pt-PT" dirty="0" smtClean="0"/>
          </a:p>
          <a:p>
            <a:r>
              <a:rPr lang="pt-PT" dirty="0" smtClean="0"/>
              <a:t>Opções de desempenho &gt; alterar</a:t>
            </a:r>
            <a:endParaRPr lang="pt-PT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009098"/>
            <a:ext cx="3448531" cy="484890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62309" y="3939579"/>
            <a:ext cx="5345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Nota: A paginação </a:t>
            </a:r>
            <a:r>
              <a:rPr lang="pt-PT" i="1" dirty="0" smtClean="0"/>
              <a:t>swaping</a:t>
            </a:r>
            <a:r>
              <a:rPr lang="pt-PT" dirty="0" smtClean="0"/>
              <a:t> – Normalmente o sistema define uma quantidade de memória virtual igual ao tamanho da memória física</a:t>
            </a:r>
            <a:endParaRPr lang="pt-PT" dirty="0"/>
          </a:p>
        </p:txBody>
      </p:sp>
      <p:sp>
        <p:nvSpPr>
          <p:cNvPr id="8" name="CaixaDeTexto 7"/>
          <p:cNvSpPr txBox="1"/>
          <p:nvPr/>
        </p:nvSpPr>
        <p:spPr>
          <a:xfrm>
            <a:off x="362309" y="5061797"/>
            <a:ext cx="534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Memória virtual = MF + Paginação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57997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518432" y="1950719"/>
            <a:ext cx="4171655" cy="4178073"/>
            <a:chOff x="518432" y="1950719"/>
            <a:chExt cx="4171655" cy="4178073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8432" y="1950719"/>
              <a:ext cx="4171655" cy="4178073"/>
            </a:xfrm>
            <a:prstGeom prst="rect">
              <a:avLst/>
            </a:prstGeom>
          </p:spPr>
        </p:pic>
        <p:sp>
          <p:nvSpPr>
            <p:cNvPr id="8" name="Retângulo de cantos arredondados 7"/>
            <p:cNvSpPr/>
            <p:nvPr/>
          </p:nvSpPr>
          <p:spPr>
            <a:xfrm>
              <a:off x="2429164" y="2623127"/>
              <a:ext cx="471054" cy="3057237"/>
            </a:xfrm>
            <a:prstGeom prst="roundRect">
              <a:avLst/>
            </a:prstGeom>
            <a:solidFill>
              <a:schemeClr val="accent1">
                <a:alpha val="16000"/>
              </a:schemeClr>
            </a:solidFill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Gestor de tarefas do Windows - Processos</a:t>
            </a:r>
            <a:endParaRPr lang="pt-PT" dirty="0"/>
          </a:p>
        </p:txBody>
      </p:sp>
      <p:sp>
        <p:nvSpPr>
          <p:cNvPr id="5" name="Texto Explicativo 1 4"/>
          <p:cNvSpPr/>
          <p:nvPr/>
        </p:nvSpPr>
        <p:spPr>
          <a:xfrm>
            <a:off x="6008914" y="1482944"/>
            <a:ext cx="2612572" cy="599057"/>
          </a:xfrm>
          <a:prstGeom prst="borderCallout1">
            <a:avLst>
              <a:gd name="adj1" fmla="val 50732"/>
              <a:gd name="adj2" fmla="val 334"/>
              <a:gd name="adj3" fmla="val 753191"/>
              <a:gd name="adj4" fmla="val -20195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Processos em execução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6" name="Texto Explicativo 1 5"/>
          <p:cNvSpPr/>
          <p:nvPr/>
        </p:nvSpPr>
        <p:spPr>
          <a:xfrm>
            <a:off x="6008914" y="2388040"/>
            <a:ext cx="5693560" cy="595305"/>
          </a:xfrm>
          <a:prstGeom prst="borderCallout1">
            <a:avLst>
              <a:gd name="adj1" fmla="val 49638"/>
              <a:gd name="adj2" fmla="val 111"/>
              <a:gd name="adj3" fmla="val 433113"/>
              <a:gd name="adj4" fmla="val -54957"/>
            </a:avLst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Cada processo exige uma determinada quantidade de memória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0" name="Texto Explicativo 1 9"/>
          <p:cNvSpPr/>
          <p:nvPr/>
        </p:nvSpPr>
        <p:spPr>
          <a:xfrm>
            <a:off x="6008914" y="3641034"/>
            <a:ext cx="5693560" cy="356180"/>
          </a:xfrm>
          <a:prstGeom prst="borderCallout1">
            <a:avLst>
              <a:gd name="adj1" fmla="val 44682"/>
              <a:gd name="adj2" fmla="val -60"/>
              <a:gd name="adj3" fmla="val 631134"/>
              <a:gd name="adj4" fmla="val -5926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Memória Física que é igual à quantidade de memória RAM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1" name="Texto Explicativo 1 10"/>
          <p:cNvSpPr/>
          <p:nvPr/>
        </p:nvSpPr>
        <p:spPr>
          <a:xfrm>
            <a:off x="6008914" y="3111294"/>
            <a:ext cx="5693560" cy="356180"/>
          </a:xfrm>
          <a:prstGeom prst="borderCallout1">
            <a:avLst>
              <a:gd name="adj1" fmla="val 44682"/>
              <a:gd name="adj2" fmla="val -60"/>
              <a:gd name="adj3" fmla="val 812657"/>
              <a:gd name="adj4" fmla="val -733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Utilização do CPU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606474" y="475703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PT" dirty="0" smtClean="0"/>
              <a:t>Neste Caso:</a:t>
            </a:r>
          </a:p>
          <a:p>
            <a:pPr algn="just"/>
            <a:r>
              <a:rPr lang="pt-PT" dirty="0" smtClean="0"/>
              <a:t>A utilização </a:t>
            </a:r>
            <a:r>
              <a:rPr lang="pt-PT" dirty="0"/>
              <a:t>do CPU tem um valor baixo </a:t>
            </a:r>
            <a:endParaRPr lang="pt-PT" dirty="0" smtClean="0"/>
          </a:p>
          <a:p>
            <a:pPr algn="just"/>
            <a:r>
              <a:rPr lang="pt-PT" dirty="0" smtClean="0"/>
              <a:t>A </a:t>
            </a:r>
            <a:r>
              <a:rPr lang="pt-PT" dirty="0"/>
              <a:t>MF (memória </a:t>
            </a:r>
            <a:r>
              <a:rPr lang="pt-PT" dirty="0" smtClean="0"/>
              <a:t>física) </a:t>
            </a:r>
            <a:r>
              <a:rPr lang="pt-PT" dirty="0"/>
              <a:t>tem um valor </a:t>
            </a:r>
            <a:r>
              <a:rPr lang="pt-PT" dirty="0" smtClean="0"/>
              <a:t>alto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Conclusão: há </a:t>
            </a:r>
            <a:r>
              <a:rPr lang="pt-PT" dirty="0"/>
              <a:t>vários processos em </a:t>
            </a:r>
            <a:r>
              <a:rPr lang="pt-PT" dirty="0" smtClean="0"/>
              <a:t>repouso, eventualmente paginados na memória secundária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11284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Gestor de tarefas do Windows - </a:t>
            </a:r>
            <a:r>
              <a:rPr lang="pt-PT" dirty="0" smtClean="0"/>
              <a:t>Desempenho</a:t>
            </a:r>
            <a:endParaRPr lang="pt-PT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5548211" y="5110019"/>
            <a:ext cx="6394760" cy="14593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dirty="0" smtClean="0">
                <a:solidFill>
                  <a:schemeClr val="tx1"/>
                </a:solidFill>
              </a:rPr>
              <a:t>Neste caso a memória total deveria ser de:</a:t>
            </a:r>
          </a:p>
          <a:p>
            <a:pPr algn="just"/>
            <a:r>
              <a:rPr lang="pt-PT" sz="1400" b="1" dirty="0" smtClean="0">
                <a:solidFill>
                  <a:srgbClr val="FF0000"/>
                </a:solidFill>
              </a:rPr>
              <a:t> +/-7000Mb = (4000Mb de Ram + 4000Mb de paginação – 1000Mb para o SO)</a:t>
            </a:r>
          </a:p>
          <a:p>
            <a:pPr algn="just"/>
            <a:r>
              <a:rPr lang="pt-PT" b="1" dirty="0" smtClean="0">
                <a:solidFill>
                  <a:schemeClr val="tx1"/>
                </a:solidFill>
              </a:rPr>
              <a:t>Conclusão</a:t>
            </a:r>
            <a:r>
              <a:rPr lang="pt-PT" dirty="0" smtClean="0">
                <a:solidFill>
                  <a:schemeClr val="tx1"/>
                </a:solidFill>
              </a:rPr>
              <a:t> </a:t>
            </a:r>
            <a:r>
              <a:rPr lang="pt-PT" dirty="0" smtClean="0">
                <a:solidFill>
                  <a:schemeClr val="tx1"/>
                </a:solidFill>
              </a:rPr>
              <a:t>eventualmente </a:t>
            </a:r>
            <a:r>
              <a:rPr lang="pt-PT" dirty="0" smtClean="0">
                <a:solidFill>
                  <a:schemeClr val="tx1"/>
                </a:solidFill>
              </a:rPr>
              <a:t>o utilizador alterou os valores da paginação  </a:t>
            </a:r>
            <a:endParaRPr lang="pt-PT" dirty="0">
              <a:solidFill>
                <a:schemeClr val="tx1"/>
              </a:solidFill>
            </a:endParaRPr>
          </a:p>
        </p:txBody>
      </p:sp>
      <p:grpSp>
        <p:nvGrpSpPr>
          <p:cNvPr id="26" name="Grupo 25"/>
          <p:cNvGrpSpPr/>
          <p:nvPr/>
        </p:nvGrpSpPr>
        <p:grpSpPr>
          <a:xfrm>
            <a:off x="432955" y="1541053"/>
            <a:ext cx="11360460" cy="4969862"/>
            <a:chOff x="432955" y="1541053"/>
            <a:chExt cx="11360460" cy="4969862"/>
          </a:xfrm>
        </p:grpSpPr>
        <p:sp>
          <p:nvSpPr>
            <p:cNvPr id="7" name="Retângulo de cantos arredondados 6"/>
            <p:cNvSpPr/>
            <p:nvPr/>
          </p:nvSpPr>
          <p:spPr>
            <a:xfrm>
              <a:off x="5603629" y="1541053"/>
              <a:ext cx="6189786" cy="662885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>
                  <a:solidFill>
                    <a:schemeClr val="tx1"/>
                  </a:solidFill>
                </a:rPr>
                <a:t>Tamanho total da memória principal e o espaço livre</a:t>
              </a:r>
              <a:endParaRPr lang="pt-PT" dirty="0">
                <a:solidFill>
                  <a:schemeClr val="tx1"/>
                </a:solidFill>
              </a:endParaRPr>
            </a:p>
          </p:txBody>
        </p:sp>
        <p:sp>
          <p:nvSpPr>
            <p:cNvPr id="18" name="Retângulo de cantos arredondados 17"/>
            <p:cNvSpPr/>
            <p:nvPr/>
          </p:nvSpPr>
          <p:spPr>
            <a:xfrm>
              <a:off x="5603629" y="2335734"/>
              <a:ext cx="6189786" cy="662885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>
                  <a:solidFill>
                    <a:schemeClr val="tx1"/>
                  </a:solidFill>
                </a:rPr>
                <a:t>Memória virtual utilizada / memória virtual disponível</a:t>
              </a:r>
              <a:endParaRPr lang="pt-PT" dirty="0">
                <a:solidFill>
                  <a:schemeClr val="tx1"/>
                </a:solidFill>
              </a:endParaRPr>
            </a:p>
          </p:txBody>
        </p:sp>
        <p:grpSp>
          <p:nvGrpSpPr>
            <p:cNvPr id="24" name="Grupo 23"/>
            <p:cNvGrpSpPr/>
            <p:nvPr/>
          </p:nvGrpSpPr>
          <p:grpSpPr>
            <a:xfrm>
              <a:off x="432955" y="1872496"/>
              <a:ext cx="5170674" cy="4638419"/>
              <a:chOff x="432955" y="1872496"/>
              <a:chExt cx="5170674" cy="4638419"/>
            </a:xfrm>
          </p:grpSpPr>
          <p:pic>
            <p:nvPicPr>
              <p:cNvPr id="4" name="Imagem 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32955" y="2004292"/>
                <a:ext cx="4485855" cy="4506623"/>
              </a:xfrm>
              <a:prstGeom prst="rect">
                <a:avLst/>
              </a:prstGeom>
            </p:spPr>
          </p:pic>
          <p:cxnSp>
            <p:nvCxnSpPr>
              <p:cNvPr id="9" name="Conector de seta reta 8"/>
              <p:cNvCxnSpPr>
                <a:stCxn id="7" idx="1"/>
              </p:cNvCxnSpPr>
              <p:nvPr/>
            </p:nvCxnSpPr>
            <p:spPr>
              <a:xfrm flipH="1">
                <a:off x="1717964" y="1872496"/>
                <a:ext cx="3885665" cy="3438413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ector de seta reta 13"/>
              <p:cNvCxnSpPr>
                <a:stCxn id="7" idx="1"/>
              </p:cNvCxnSpPr>
              <p:nvPr/>
            </p:nvCxnSpPr>
            <p:spPr>
              <a:xfrm flipH="1">
                <a:off x="1717964" y="1872496"/>
                <a:ext cx="3885665" cy="3715504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ector de seta reta 19"/>
              <p:cNvCxnSpPr>
                <a:stCxn id="18" idx="1"/>
              </p:cNvCxnSpPr>
              <p:nvPr/>
            </p:nvCxnSpPr>
            <p:spPr>
              <a:xfrm flipH="1">
                <a:off x="3029527" y="2667177"/>
                <a:ext cx="2574102" cy="3077841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" name="Retângulo de cantos arredondados 22"/>
          <p:cNvSpPr/>
          <p:nvPr/>
        </p:nvSpPr>
        <p:spPr>
          <a:xfrm>
            <a:off x="5548211" y="3738850"/>
            <a:ext cx="6394760" cy="12878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dirty="0" smtClean="0">
                <a:solidFill>
                  <a:schemeClr val="tx1"/>
                </a:solidFill>
              </a:rPr>
              <a:t>Calculo da paginação em uso = 7946</a:t>
            </a:r>
            <a:r>
              <a:rPr lang="pt-PT" dirty="0" smtClean="0">
                <a:solidFill>
                  <a:schemeClr val="bg1">
                    <a:lumMod val="50000"/>
                  </a:schemeClr>
                </a:solidFill>
              </a:rPr>
              <a:t>MB</a:t>
            </a:r>
            <a:r>
              <a:rPr lang="pt-PT" dirty="0" smtClean="0">
                <a:solidFill>
                  <a:schemeClr val="tx1"/>
                </a:solidFill>
              </a:rPr>
              <a:t> – 3310</a:t>
            </a:r>
            <a:r>
              <a:rPr lang="pt-PT" dirty="0" smtClean="0">
                <a:solidFill>
                  <a:schemeClr val="bg1">
                    <a:lumMod val="50000"/>
                  </a:schemeClr>
                </a:solidFill>
              </a:rPr>
              <a:t>MB</a:t>
            </a:r>
            <a:r>
              <a:rPr lang="pt-PT" dirty="0" smtClean="0">
                <a:solidFill>
                  <a:schemeClr val="tx1"/>
                </a:solidFill>
              </a:rPr>
              <a:t> = 4636</a:t>
            </a:r>
            <a:r>
              <a:rPr lang="pt-PT" dirty="0" smtClean="0">
                <a:solidFill>
                  <a:schemeClr val="bg1">
                    <a:lumMod val="50000"/>
                  </a:schemeClr>
                </a:solidFill>
              </a:rPr>
              <a:t>MB</a:t>
            </a:r>
          </a:p>
          <a:p>
            <a:pPr algn="just"/>
            <a:r>
              <a:rPr lang="pt-PT" dirty="0" smtClean="0">
                <a:solidFill>
                  <a:schemeClr val="tx1"/>
                </a:solidFill>
              </a:rPr>
              <a:t>7946MB é o total de memória virtual</a:t>
            </a:r>
          </a:p>
          <a:p>
            <a:pPr algn="just"/>
            <a:r>
              <a:rPr lang="pt-PT" dirty="0" smtClean="0">
                <a:solidFill>
                  <a:schemeClr val="tx1"/>
                </a:solidFill>
              </a:rPr>
              <a:t>3310MB ou 3,31GB é o total de memória física utilizada</a:t>
            </a:r>
            <a:endParaRPr lang="pt-P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795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Resumo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63266" y="1682583"/>
            <a:ext cx="10726126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PT" dirty="0" smtClean="0"/>
              <a:t>O SO necessita de código/software para gerir a memória - </a:t>
            </a:r>
            <a:r>
              <a:rPr lang="pt-PT" b="1" u="sng" dirty="0" smtClean="0"/>
              <a:t>Gestão de Memória (</a:t>
            </a:r>
            <a:r>
              <a:rPr lang="pt-PT" b="1" i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Memory Manager</a:t>
            </a:r>
            <a:r>
              <a:rPr lang="pt-PT" b="1" i="1" u="sng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3265" y="2233092"/>
            <a:ext cx="10726127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PT" dirty="0" smtClean="0"/>
              <a:t>O SO necessita de código/software para gerir o sistema de ficheiros - </a:t>
            </a:r>
            <a:r>
              <a:rPr lang="pt-PT" b="1" u="sng" dirty="0" smtClean="0"/>
              <a:t>Gestão de Ficheiros (</a:t>
            </a:r>
            <a:r>
              <a:rPr lang="pt-PT" b="1" u="sng" dirty="0" smtClean="0">
                <a:solidFill>
                  <a:srgbClr val="FF0000"/>
                </a:solidFill>
              </a:rPr>
              <a:t>File Manager</a:t>
            </a:r>
            <a:r>
              <a:rPr lang="pt-PT" b="1" u="sng" dirty="0" smtClean="0">
                <a:solidFill>
                  <a:schemeClr val="bg1"/>
                </a:solidFill>
              </a:rPr>
              <a:t>)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63264" y="2787123"/>
            <a:ext cx="10726128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PT" dirty="0" smtClean="0"/>
              <a:t>O SO necessita de código/software para gerir o sistema de ficheiros - </a:t>
            </a:r>
            <a:r>
              <a:rPr lang="pt-PT" b="1" u="sng" dirty="0"/>
              <a:t>Gestão de Processos (</a:t>
            </a:r>
            <a:r>
              <a:rPr lang="pt-PT" b="1" u="sng" dirty="0">
                <a:solidFill>
                  <a:srgbClr val="FF0000"/>
                </a:solidFill>
              </a:rPr>
              <a:t>Processor </a:t>
            </a:r>
            <a:r>
              <a:rPr lang="pt-PT" b="1" u="sng" dirty="0" smtClean="0">
                <a:solidFill>
                  <a:srgbClr val="FF0000"/>
                </a:solidFill>
              </a:rPr>
              <a:t>Manager</a:t>
            </a:r>
            <a:r>
              <a:rPr lang="pt-PT" b="1" u="sng" dirty="0" smtClean="0"/>
              <a:t>)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563265" y="3370850"/>
            <a:ext cx="10726127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PT" dirty="0" smtClean="0"/>
              <a:t>O SO necessita de código/software para gerir o sistema de ficheiros - </a:t>
            </a:r>
            <a:r>
              <a:rPr lang="pt-PT" b="1" u="sng" dirty="0" smtClean="0"/>
              <a:t>Gestão de dispositivos (</a:t>
            </a:r>
            <a:r>
              <a:rPr lang="pt-PT" b="1" u="sng" dirty="0" smtClean="0">
                <a:solidFill>
                  <a:srgbClr val="FF0000"/>
                </a:solidFill>
              </a:rPr>
              <a:t>Device Manager</a:t>
            </a:r>
            <a:r>
              <a:rPr lang="pt-PT" b="1" u="sng" dirty="0" smtClean="0"/>
              <a:t>)</a:t>
            </a:r>
            <a:endParaRPr lang="pt-PT" dirty="0"/>
          </a:p>
        </p:txBody>
      </p:sp>
      <p:sp>
        <p:nvSpPr>
          <p:cNvPr id="8" name="CaixaDeTexto 7"/>
          <p:cNvSpPr txBox="1"/>
          <p:nvPr/>
        </p:nvSpPr>
        <p:spPr>
          <a:xfrm>
            <a:off x="4899742" y="4384225"/>
            <a:ext cx="2258442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i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Memory Manager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899742" y="4934734"/>
            <a:ext cx="2258442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rgbClr val="FF0000"/>
                </a:solidFill>
              </a:rPr>
              <a:t>File Manager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899740" y="5488765"/>
            <a:ext cx="2258442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rgbClr val="FF0000"/>
                </a:solidFill>
              </a:rPr>
              <a:t>Processor Manager</a:t>
            </a:r>
            <a:endParaRPr lang="pt-PT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899742" y="6072492"/>
            <a:ext cx="2258442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rgbClr val="FF0000"/>
                </a:solidFill>
              </a:rPr>
              <a:t>Device Manager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0456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045120" cy="768073"/>
          </a:xfrm>
        </p:spPr>
        <p:txBody>
          <a:bodyPr/>
          <a:lstStyle/>
          <a:p>
            <a:r>
              <a:rPr lang="pt-PT" b="1" dirty="0" smtClean="0"/>
              <a:t>Circulação da Informação</a:t>
            </a:r>
            <a:endParaRPr lang="pt-PT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7366896" y="2960631"/>
            <a:ext cx="2258442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i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Memory Manager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366896" y="4784573"/>
            <a:ext cx="2258442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rgbClr val="FF0000"/>
                </a:solidFill>
              </a:rPr>
              <a:t>File Manager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018520" y="2960631"/>
            <a:ext cx="2258442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rgbClr val="FF0000"/>
                </a:solidFill>
              </a:rPr>
              <a:t>Processor Manager</a:t>
            </a:r>
            <a:endParaRPr lang="pt-PT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018520" y="4784573"/>
            <a:ext cx="2258442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rgbClr val="FF0000"/>
                </a:solidFill>
              </a:rPr>
              <a:t>Device Manager</a:t>
            </a:r>
            <a:endParaRPr lang="pt-PT" dirty="0"/>
          </a:p>
        </p:txBody>
      </p:sp>
      <p:sp>
        <p:nvSpPr>
          <p:cNvPr id="3" name="Texto explicativo em forma de nuvem 2"/>
          <p:cNvSpPr/>
          <p:nvPr/>
        </p:nvSpPr>
        <p:spPr>
          <a:xfrm>
            <a:off x="1104120" y="1713011"/>
            <a:ext cx="914400" cy="612648"/>
          </a:xfrm>
          <a:prstGeom prst="cloudCallout">
            <a:avLst>
              <a:gd name="adj1" fmla="val 82941"/>
              <a:gd name="adj2" fmla="val 121638"/>
            </a:avLst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CPU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2" name="Texto explicativo em forma de nuvem 11"/>
          <p:cNvSpPr/>
          <p:nvPr/>
        </p:nvSpPr>
        <p:spPr>
          <a:xfrm>
            <a:off x="9625338" y="1506021"/>
            <a:ext cx="1195062" cy="696107"/>
          </a:xfrm>
          <a:prstGeom prst="cloudCallout">
            <a:avLst>
              <a:gd name="adj1" fmla="val -53170"/>
              <a:gd name="adj2" fmla="val 150660"/>
            </a:avLst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RAM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3" name="Texto explicativo em forma de nuvem 12"/>
          <p:cNvSpPr/>
          <p:nvPr/>
        </p:nvSpPr>
        <p:spPr>
          <a:xfrm>
            <a:off x="215120" y="5713999"/>
            <a:ext cx="2197880" cy="1085504"/>
          </a:xfrm>
          <a:prstGeom prst="cloudCallout">
            <a:avLst>
              <a:gd name="adj1" fmla="val 70472"/>
              <a:gd name="adj2" fmla="val -88203"/>
            </a:avLst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Teclado, Impressora, Monitor, etc.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4" name="Texto explicativo em forma de nuvem 13"/>
          <p:cNvSpPr/>
          <p:nvPr/>
        </p:nvSpPr>
        <p:spPr>
          <a:xfrm>
            <a:off x="10153334" y="5677785"/>
            <a:ext cx="1835466" cy="1121718"/>
          </a:xfrm>
          <a:prstGeom prst="cloudCallout">
            <a:avLst>
              <a:gd name="adj1" fmla="val -83866"/>
              <a:gd name="adj2" fmla="val -87901"/>
            </a:avLst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Program files, Data, Files</a:t>
            </a:r>
            <a:endParaRPr lang="pt-PT" dirty="0">
              <a:solidFill>
                <a:schemeClr val="tx1"/>
              </a:solidFill>
            </a:endParaRPr>
          </a:p>
        </p:txBody>
      </p:sp>
      <p:cxnSp>
        <p:nvCxnSpPr>
          <p:cNvPr id="18" name="Conector de seta reta 17"/>
          <p:cNvCxnSpPr/>
          <p:nvPr/>
        </p:nvCxnSpPr>
        <p:spPr>
          <a:xfrm>
            <a:off x="4276962" y="3145453"/>
            <a:ext cx="3089934" cy="16566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4276962" y="4969239"/>
            <a:ext cx="3089934" cy="16566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flipV="1">
            <a:off x="3439602" y="3372373"/>
            <a:ext cx="4826930" cy="1373698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>
            <a:stCxn id="10" idx="2"/>
            <a:endCxn id="11" idx="0"/>
          </p:cNvCxnSpPr>
          <p:nvPr/>
        </p:nvCxnSpPr>
        <p:spPr>
          <a:xfrm>
            <a:off x="3147741" y="3329963"/>
            <a:ext cx="0" cy="1454610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/>
          <p:nvPr/>
        </p:nvCxnSpPr>
        <p:spPr>
          <a:xfrm>
            <a:off x="8683024" y="3329963"/>
            <a:ext cx="0" cy="1454610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>
            <a:off x="3314970" y="3372373"/>
            <a:ext cx="4931883" cy="1428766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4673029" y="813464"/>
            <a:ext cx="225844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chemeClr val="bg1"/>
                </a:solidFill>
              </a:rPr>
              <a:t>USER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4692708" y="2247217"/>
            <a:ext cx="2258442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chemeClr val="bg1"/>
                </a:solidFill>
              </a:rPr>
              <a:t>Sistema Operativo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4673029" y="1746614"/>
            <a:ext cx="2258441" cy="47913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USER Interface</a:t>
            </a:r>
            <a:endParaRPr lang="pt-PT" dirty="0"/>
          </a:p>
        </p:txBody>
      </p:sp>
      <p:cxnSp>
        <p:nvCxnSpPr>
          <p:cNvPr id="35" name="Conector de seta reta 34"/>
          <p:cNvCxnSpPr>
            <a:stCxn id="32" idx="2"/>
            <a:endCxn id="34" idx="0"/>
          </p:cNvCxnSpPr>
          <p:nvPr/>
        </p:nvCxnSpPr>
        <p:spPr>
          <a:xfrm>
            <a:off x="5802250" y="1182796"/>
            <a:ext cx="0" cy="563818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>
            <a:endCxn id="33" idx="2"/>
          </p:cNvCxnSpPr>
          <p:nvPr/>
        </p:nvCxnSpPr>
        <p:spPr>
          <a:xfrm flipV="1">
            <a:off x="3295291" y="2616549"/>
            <a:ext cx="2526638" cy="2129522"/>
          </a:xfrm>
          <a:prstGeom prst="straightConnector1">
            <a:avLst/>
          </a:prstGeom>
          <a:ln w="412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de seta reta 42"/>
          <p:cNvCxnSpPr>
            <a:stCxn id="9" idx="0"/>
            <a:endCxn id="33" idx="2"/>
          </p:cNvCxnSpPr>
          <p:nvPr/>
        </p:nvCxnSpPr>
        <p:spPr>
          <a:xfrm flipH="1" flipV="1">
            <a:off x="5821929" y="2616549"/>
            <a:ext cx="2674188" cy="2168024"/>
          </a:xfrm>
          <a:prstGeom prst="straightConnector1">
            <a:avLst/>
          </a:prstGeom>
          <a:ln w="412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>
            <a:stCxn id="10" idx="0"/>
          </p:cNvCxnSpPr>
          <p:nvPr/>
        </p:nvCxnSpPr>
        <p:spPr>
          <a:xfrm flipV="1">
            <a:off x="3147741" y="2431884"/>
            <a:ext cx="1525288" cy="528747"/>
          </a:xfrm>
          <a:prstGeom prst="straightConnector1">
            <a:avLst/>
          </a:prstGeom>
          <a:ln w="412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>
            <a:stCxn id="33" idx="3"/>
            <a:endCxn id="8" idx="0"/>
          </p:cNvCxnSpPr>
          <p:nvPr/>
        </p:nvCxnSpPr>
        <p:spPr>
          <a:xfrm>
            <a:off x="6951150" y="2431883"/>
            <a:ext cx="1544967" cy="528748"/>
          </a:xfrm>
          <a:prstGeom prst="straightConnector1">
            <a:avLst/>
          </a:prstGeom>
          <a:ln w="412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045120" cy="768073"/>
          </a:xfrm>
        </p:spPr>
        <p:txBody>
          <a:bodyPr/>
          <a:lstStyle/>
          <a:p>
            <a:r>
              <a:rPr lang="pt-PT" b="1" dirty="0" smtClean="0"/>
              <a:t>Circulação da Informação</a:t>
            </a:r>
            <a:endParaRPr lang="pt-PT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7366896" y="2960631"/>
            <a:ext cx="2258442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i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Memory Manager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366896" y="4784573"/>
            <a:ext cx="2258442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rgbClr val="FF0000"/>
                </a:solidFill>
              </a:rPr>
              <a:t>File Manager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018520" y="2960631"/>
            <a:ext cx="2258442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rgbClr val="FF0000"/>
                </a:solidFill>
              </a:rPr>
              <a:t>Processor Manager</a:t>
            </a:r>
            <a:endParaRPr lang="pt-PT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018520" y="4784573"/>
            <a:ext cx="2258442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u="sng" dirty="0" smtClean="0">
                <a:solidFill>
                  <a:srgbClr val="FF0000"/>
                </a:solidFill>
              </a:rPr>
              <a:t>Device Manager</a:t>
            </a:r>
            <a:endParaRPr lang="pt-PT" dirty="0"/>
          </a:p>
        </p:txBody>
      </p:sp>
      <p:sp>
        <p:nvSpPr>
          <p:cNvPr id="3" name="Texto explicativo em forma de nuvem 2"/>
          <p:cNvSpPr/>
          <p:nvPr/>
        </p:nvSpPr>
        <p:spPr>
          <a:xfrm>
            <a:off x="1104120" y="1713011"/>
            <a:ext cx="914400" cy="612648"/>
          </a:xfrm>
          <a:prstGeom prst="cloudCallout">
            <a:avLst>
              <a:gd name="adj1" fmla="val 82941"/>
              <a:gd name="adj2" fmla="val 121638"/>
            </a:avLst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CPU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2" name="Texto explicativo em forma de nuvem 11"/>
          <p:cNvSpPr/>
          <p:nvPr/>
        </p:nvSpPr>
        <p:spPr>
          <a:xfrm>
            <a:off x="9625338" y="1506021"/>
            <a:ext cx="1195062" cy="696107"/>
          </a:xfrm>
          <a:prstGeom prst="cloudCallout">
            <a:avLst>
              <a:gd name="adj1" fmla="val -53170"/>
              <a:gd name="adj2" fmla="val 150660"/>
            </a:avLst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RAM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3" name="Texto explicativo em forma de nuvem 12"/>
          <p:cNvSpPr/>
          <p:nvPr/>
        </p:nvSpPr>
        <p:spPr>
          <a:xfrm>
            <a:off x="215120" y="5713999"/>
            <a:ext cx="2197880" cy="1085504"/>
          </a:xfrm>
          <a:prstGeom prst="cloudCallout">
            <a:avLst>
              <a:gd name="adj1" fmla="val 70472"/>
              <a:gd name="adj2" fmla="val -88203"/>
            </a:avLst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Teclado, Impressora, Monitor, etc.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4" name="Texto explicativo em forma de nuvem 13"/>
          <p:cNvSpPr/>
          <p:nvPr/>
        </p:nvSpPr>
        <p:spPr>
          <a:xfrm>
            <a:off x="10153334" y="5677785"/>
            <a:ext cx="1835466" cy="1121718"/>
          </a:xfrm>
          <a:prstGeom prst="cloudCallout">
            <a:avLst>
              <a:gd name="adj1" fmla="val -83866"/>
              <a:gd name="adj2" fmla="val -87901"/>
            </a:avLst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Program files, Data, Files</a:t>
            </a:r>
            <a:endParaRPr lang="pt-PT" dirty="0">
              <a:solidFill>
                <a:schemeClr val="tx1"/>
              </a:solidFill>
            </a:endParaRPr>
          </a:p>
        </p:txBody>
      </p:sp>
      <p:cxnSp>
        <p:nvCxnSpPr>
          <p:cNvPr id="18" name="Conector de seta reta 17"/>
          <p:cNvCxnSpPr/>
          <p:nvPr/>
        </p:nvCxnSpPr>
        <p:spPr>
          <a:xfrm>
            <a:off x="4276962" y="3228577"/>
            <a:ext cx="3089934" cy="16566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4276962" y="4969239"/>
            <a:ext cx="3089934" cy="16566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flipV="1">
            <a:off x="3439602" y="3372373"/>
            <a:ext cx="4826930" cy="1373698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>
            <a:stCxn id="10" idx="2"/>
            <a:endCxn id="11" idx="0"/>
          </p:cNvCxnSpPr>
          <p:nvPr/>
        </p:nvCxnSpPr>
        <p:spPr>
          <a:xfrm>
            <a:off x="3147741" y="3329963"/>
            <a:ext cx="0" cy="1454610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/>
          <p:nvPr/>
        </p:nvCxnSpPr>
        <p:spPr>
          <a:xfrm>
            <a:off x="8683024" y="3329963"/>
            <a:ext cx="0" cy="1454610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>
            <a:off x="3314970" y="3372373"/>
            <a:ext cx="4931883" cy="1428766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 Explicativo 2 3"/>
          <p:cNvSpPr/>
          <p:nvPr/>
        </p:nvSpPr>
        <p:spPr>
          <a:xfrm>
            <a:off x="6676844" y="414068"/>
            <a:ext cx="2725947" cy="1093883"/>
          </a:xfrm>
          <a:prstGeom prst="borderCallout2">
            <a:avLst>
              <a:gd name="adj1" fmla="val 18750"/>
              <a:gd name="adj2" fmla="val -926"/>
              <a:gd name="adj3" fmla="val 18750"/>
              <a:gd name="adj4" fmla="val -16667"/>
              <a:gd name="adj5" fmla="val 254980"/>
              <a:gd name="adj6" fmla="val -376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tx1"/>
                </a:solidFill>
              </a:rPr>
              <a:t>PM tem que recorrer ao MM por forma a saber as instruções que vêm a seguir.</a:t>
            </a:r>
          </a:p>
        </p:txBody>
      </p:sp>
    </p:spTree>
    <p:extLst>
      <p:ext uri="{BB962C8B-B14F-4D97-AF65-F5344CB8AC3E}">
        <p14:creationId xmlns:p14="http://schemas.microsoft.com/office/powerpoint/2010/main" val="306968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5319"/>
            <a:ext cx="10515600" cy="1325563"/>
          </a:xfrm>
        </p:spPr>
        <p:txBody>
          <a:bodyPr/>
          <a:lstStyle/>
          <a:p>
            <a:r>
              <a:rPr lang="pt-PT" dirty="0" smtClean="0"/>
              <a:t>Conceitos</a:t>
            </a: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633731" y="3244334"/>
            <a:ext cx="10720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b="1" u="sng" dirty="0"/>
              <a:t>Memória Física </a:t>
            </a:r>
            <a:r>
              <a:rPr lang="pt-PT" dirty="0"/>
              <a:t>que é igual à quantidade de memória </a:t>
            </a:r>
            <a:r>
              <a:rPr lang="pt-PT" dirty="0" smtClean="0"/>
              <a:t>RAM (MF=RAM)</a:t>
            </a:r>
            <a:endParaRPr lang="pt-PT" dirty="0"/>
          </a:p>
        </p:txBody>
      </p:sp>
      <p:sp>
        <p:nvSpPr>
          <p:cNvPr id="5" name="Retângulo 4"/>
          <p:cNvSpPr/>
          <p:nvPr/>
        </p:nvSpPr>
        <p:spPr>
          <a:xfrm>
            <a:off x="633730" y="3613666"/>
            <a:ext cx="10720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u="sng" dirty="0"/>
              <a:t>Memória virtual </a:t>
            </a:r>
            <a:r>
              <a:rPr lang="pt-PT" dirty="0"/>
              <a:t>= MF + Paginação</a:t>
            </a:r>
          </a:p>
        </p:txBody>
      </p:sp>
      <p:sp>
        <p:nvSpPr>
          <p:cNvPr id="6" name="Retângulo 5"/>
          <p:cNvSpPr/>
          <p:nvPr/>
        </p:nvSpPr>
        <p:spPr>
          <a:xfrm>
            <a:off x="591128" y="3982998"/>
            <a:ext cx="107626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A </a:t>
            </a:r>
            <a:r>
              <a:rPr lang="pt-PT" b="1" u="sng" dirty="0"/>
              <a:t>paginação </a:t>
            </a:r>
            <a:r>
              <a:rPr lang="pt-PT" b="1" i="1" u="sng" dirty="0"/>
              <a:t>swaping</a:t>
            </a:r>
            <a:r>
              <a:rPr lang="pt-PT" b="1" u="sng" dirty="0"/>
              <a:t> </a:t>
            </a:r>
            <a:r>
              <a:rPr lang="pt-PT" dirty="0"/>
              <a:t>é o processo de transferir páginas de dados entre a memória principal e a </a:t>
            </a:r>
            <a:r>
              <a:rPr lang="pt-PT" dirty="0" smtClean="0"/>
              <a:t>secundária (A quantidade de memória disponível para paginação pode ser definida pelo utilizador)</a:t>
            </a:r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633731" y="2513677"/>
            <a:ext cx="107200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u="sng" dirty="0"/>
              <a:t>Multiplexação de processos </a:t>
            </a:r>
            <a:r>
              <a:rPr lang="pt-PT" dirty="0"/>
              <a:t>- Processamento “simultâneo” de várias processos no mesmo CPU por divisão no tempo.</a:t>
            </a:r>
          </a:p>
        </p:txBody>
      </p:sp>
      <p:sp>
        <p:nvSpPr>
          <p:cNvPr id="8" name="Retângulo 7"/>
          <p:cNvSpPr/>
          <p:nvPr/>
        </p:nvSpPr>
        <p:spPr>
          <a:xfrm>
            <a:off x="633729" y="4843239"/>
            <a:ext cx="1072006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b="1" u="sng" dirty="0"/>
              <a:t>Trabalho/Job</a:t>
            </a:r>
            <a:r>
              <a:rPr lang="pt-PT" dirty="0"/>
              <a:t>: é o conjunto de um ou mais processos. </a:t>
            </a:r>
          </a:p>
          <a:p>
            <a:pPr algn="just"/>
            <a:r>
              <a:rPr lang="pt-PT" b="1" u="sng" dirty="0"/>
              <a:t>Processo/Process/Task</a:t>
            </a:r>
            <a:r>
              <a:rPr lang="pt-PT" dirty="0"/>
              <a:t>: pode ser definido como sendo a imagem de um programa que se encontra em execução, isto é, em memória a usar o CPU. </a:t>
            </a:r>
          </a:p>
          <a:p>
            <a:pPr algn="just"/>
            <a:r>
              <a:rPr lang="pt-PT" b="1" i="1" u="sng" dirty="0"/>
              <a:t>Thread</a:t>
            </a:r>
            <a:r>
              <a:rPr lang="pt-PT" dirty="0"/>
              <a:t>: é uma porção ou secção de um processo que tem os seus próprios registos, pilha e “program counter” e que pode partilhar a memória com outros threads que fazem parte do mesmo processo. </a:t>
            </a:r>
          </a:p>
        </p:txBody>
      </p:sp>
      <p:sp>
        <p:nvSpPr>
          <p:cNvPr id="9" name="Retângulo 8"/>
          <p:cNvSpPr/>
          <p:nvPr/>
        </p:nvSpPr>
        <p:spPr>
          <a:xfrm>
            <a:off x="633731" y="1099438"/>
            <a:ext cx="107200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Multiprogramação </a:t>
            </a:r>
            <a:r>
              <a:rPr lang="pt-P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memória </a:t>
            </a:r>
            <a:r>
              <a:rPr lang="pt-PT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quando o que se transfere entre memória física e memoria virtual </a:t>
            </a:r>
            <a:r>
              <a:rPr lang="pt-P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são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processos </a:t>
            </a:r>
            <a:r>
              <a:rPr lang="pt-P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inteiros</a:t>
            </a:r>
          </a:p>
          <a:p>
            <a:pPr algn="just"/>
            <a:r>
              <a:rPr lang="pt-P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pt-PT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ultiprogramação </a:t>
            </a:r>
            <a:r>
              <a:rPr lang="pt-P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memória </a:t>
            </a:r>
            <a:r>
              <a:rPr lang="pt-PT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virtual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 o que se transfere entre memória física e memoria virtual </a:t>
            </a:r>
            <a:r>
              <a:rPr lang="pt-P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são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segmentos ou </a:t>
            </a:r>
            <a:r>
              <a:rPr lang="pt-P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páginas.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26151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Trabalhos, Processos e Threads </a:t>
            </a:r>
          </a:p>
        </p:txBody>
      </p:sp>
      <p:sp>
        <p:nvSpPr>
          <p:cNvPr id="4" name="Retângulo 3"/>
          <p:cNvSpPr/>
          <p:nvPr/>
        </p:nvSpPr>
        <p:spPr>
          <a:xfrm>
            <a:off x="5022443" y="2090907"/>
            <a:ext cx="64225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/>
              <a:t>Os </a:t>
            </a:r>
            <a:r>
              <a:rPr lang="pt-PT" dirty="0"/>
              <a:t>conceitos de “Trabalho”, “Processo” e “Thread” servem para definir o grau de granularidade com que o sistema operativo trata o conjunto de operações que a CPU tem que realizar. </a:t>
            </a:r>
            <a:endParaRPr lang="pt-PT" dirty="0" smtClean="0"/>
          </a:p>
          <a:p>
            <a:pPr algn="just"/>
            <a:endParaRPr lang="pt-PT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b="1" dirty="0" smtClean="0"/>
              <a:t>Trabalho/Job</a:t>
            </a:r>
            <a:r>
              <a:rPr lang="pt-PT" dirty="0" smtClean="0"/>
              <a:t>: é o conjunto de um ou mais processos.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b="1" dirty="0" smtClean="0"/>
              <a:t>Processo/Process/Task</a:t>
            </a:r>
            <a:r>
              <a:rPr lang="pt-PT" dirty="0" smtClean="0"/>
              <a:t>: pode ser definido como sendo a imagem de um programa que se encontra em execução, isto é, em memória a usar o CPU.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b="1" i="1" dirty="0" smtClean="0"/>
              <a:t>Thread</a:t>
            </a:r>
            <a:r>
              <a:rPr lang="pt-PT" dirty="0" smtClean="0"/>
              <a:t>: é uma porção ou secção de um processo que tem os seus próprios registos, pilha e “program counter” e que pode partilhar a memória com outros threads que fazem parte do mesmo processo. </a:t>
            </a:r>
            <a:endParaRPr lang="pt-PT" dirty="0"/>
          </a:p>
        </p:txBody>
      </p:sp>
      <p:grpSp>
        <p:nvGrpSpPr>
          <p:cNvPr id="12" name="Grupo 11"/>
          <p:cNvGrpSpPr/>
          <p:nvPr/>
        </p:nvGrpSpPr>
        <p:grpSpPr>
          <a:xfrm>
            <a:off x="609595" y="1961558"/>
            <a:ext cx="3675018" cy="3675018"/>
            <a:chOff x="2873828" y="3004457"/>
            <a:chExt cx="3675018" cy="3675018"/>
          </a:xfrm>
        </p:grpSpPr>
        <p:sp>
          <p:nvSpPr>
            <p:cNvPr id="5" name="Elipse 4"/>
            <p:cNvSpPr/>
            <p:nvPr/>
          </p:nvSpPr>
          <p:spPr>
            <a:xfrm>
              <a:off x="2873828" y="3004457"/>
              <a:ext cx="3675018" cy="367501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 dirty="0"/>
            </a:p>
          </p:txBody>
        </p:sp>
        <p:sp>
          <p:nvSpPr>
            <p:cNvPr id="6" name="Elipse 5"/>
            <p:cNvSpPr/>
            <p:nvPr/>
          </p:nvSpPr>
          <p:spPr>
            <a:xfrm>
              <a:off x="3171533" y="3749791"/>
              <a:ext cx="2573383" cy="2573383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 dirty="0"/>
            </a:p>
          </p:txBody>
        </p:sp>
        <p:sp>
          <p:nvSpPr>
            <p:cNvPr id="7" name="Elipse 6"/>
            <p:cNvSpPr/>
            <p:nvPr/>
          </p:nvSpPr>
          <p:spPr>
            <a:xfrm>
              <a:off x="3466013" y="4408714"/>
              <a:ext cx="1645921" cy="164592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 dirty="0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4242605" y="3220010"/>
              <a:ext cx="14005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Trabalho/Job</a:t>
              </a: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3539831" y="4026899"/>
              <a:ext cx="18367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400" dirty="0"/>
                <a:t>Processo/Process/Task</a:t>
              </a: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3867644" y="5036483"/>
              <a:ext cx="8436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i="1" dirty="0"/>
                <a:t>Thread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7956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Multiplexação de processos </a:t>
            </a:r>
            <a:r>
              <a:rPr lang="pt-PT" sz="2400" dirty="0" smtClean="0"/>
              <a:t>por divisão no tempo</a:t>
            </a:r>
            <a:endParaRPr lang="pt-PT" sz="2400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095" y="1906178"/>
            <a:ext cx="5544324" cy="261021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48640" y="6040624"/>
            <a:ext cx="10458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Definição Multiplexação - Transmissão </a:t>
            </a:r>
            <a:r>
              <a:rPr lang="pt-PT" dirty="0"/>
              <a:t>simultânea de várias mensagens por uma mesma via, canal ou linha.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48640" y="4909176"/>
            <a:ext cx="10458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 smtClean="0"/>
              <a:t>Multiplexação de processos - Processamento “simultâneo” </a:t>
            </a:r>
            <a:r>
              <a:rPr lang="pt-PT" sz="2000" dirty="0"/>
              <a:t>de várias </a:t>
            </a:r>
            <a:r>
              <a:rPr lang="pt-PT" sz="2000" dirty="0" smtClean="0"/>
              <a:t>processos no mesmo CPU por divisão no tempo.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428377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6017" y="43944"/>
            <a:ext cx="10515600" cy="1325563"/>
          </a:xfrm>
        </p:spPr>
        <p:txBody>
          <a:bodyPr/>
          <a:lstStyle/>
          <a:p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Multiprogramação em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memória virtual</a:t>
            </a:r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814" y="2059112"/>
            <a:ext cx="2667000" cy="132397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25" t="16282" r="8876" b="26599"/>
          <a:stretch/>
        </p:blipFill>
        <p:spPr>
          <a:xfrm>
            <a:off x="5350758" y="4692488"/>
            <a:ext cx="1728192" cy="1224137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598230" y="2265748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0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98230" y="2693608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1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98230" y="4936557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6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98230" y="3121468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2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98230" y="3573627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3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01156" y="4022157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4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1156" y="4479357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5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633604" y="2261560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0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129548" y="5556440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6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4129548" y="4661000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4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633604" y="2704202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5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633604" y="3144762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1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4129548" y="5115710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2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633604" y="3608008"/>
            <a:ext cx="1224136" cy="432048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Page 3</a:t>
            </a:r>
            <a:endParaRPr lang="pt-PT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246017" y="1602013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Memória virtual na ótica do utilizador</a:t>
            </a:r>
            <a:endParaRPr lang="pt-PT" dirty="0"/>
          </a:p>
        </p:txBody>
      </p:sp>
      <p:cxnSp>
        <p:nvCxnSpPr>
          <p:cNvPr id="21" name="Conector em curva 20"/>
          <p:cNvCxnSpPr>
            <a:stCxn id="6" idx="3"/>
            <a:endCxn id="13" idx="1"/>
          </p:cNvCxnSpPr>
          <p:nvPr/>
        </p:nvCxnSpPr>
        <p:spPr>
          <a:xfrm flipV="1">
            <a:off x="1822366" y="2477584"/>
            <a:ext cx="2811238" cy="418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em curva 21"/>
          <p:cNvCxnSpPr>
            <a:stCxn id="7" idx="3"/>
            <a:endCxn id="17" idx="1"/>
          </p:cNvCxnSpPr>
          <p:nvPr/>
        </p:nvCxnSpPr>
        <p:spPr>
          <a:xfrm>
            <a:off x="1822366" y="2909632"/>
            <a:ext cx="2811238" cy="45115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em curva 22"/>
          <p:cNvCxnSpPr>
            <a:stCxn id="9" idx="3"/>
            <a:endCxn id="18" idx="1"/>
          </p:cNvCxnSpPr>
          <p:nvPr/>
        </p:nvCxnSpPr>
        <p:spPr>
          <a:xfrm>
            <a:off x="1822366" y="3337492"/>
            <a:ext cx="2307182" cy="199424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em curva 23"/>
          <p:cNvCxnSpPr>
            <a:stCxn id="10" idx="3"/>
            <a:endCxn id="19" idx="1"/>
          </p:cNvCxnSpPr>
          <p:nvPr/>
        </p:nvCxnSpPr>
        <p:spPr>
          <a:xfrm>
            <a:off x="1822366" y="3789651"/>
            <a:ext cx="2811238" cy="3438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em curva 24"/>
          <p:cNvCxnSpPr>
            <a:stCxn id="11" idx="3"/>
            <a:endCxn id="15" idx="1"/>
          </p:cNvCxnSpPr>
          <p:nvPr/>
        </p:nvCxnSpPr>
        <p:spPr>
          <a:xfrm>
            <a:off x="1825292" y="4238181"/>
            <a:ext cx="2304256" cy="63884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em curva 25"/>
          <p:cNvCxnSpPr>
            <a:stCxn id="12" idx="3"/>
            <a:endCxn id="16" idx="1"/>
          </p:cNvCxnSpPr>
          <p:nvPr/>
        </p:nvCxnSpPr>
        <p:spPr>
          <a:xfrm flipV="1">
            <a:off x="1825292" y="2920226"/>
            <a:ext cx="2808312" cy="177515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em curva 26"/>
          <p:cNvCxnSpPr>
            <a:stCxn id="8" idx="3"/>
            <a:endCxn id="14" idx="1"/>
          </p:cNvCxnSpPr>
          <p:nvPr/>
        </p:nvCxnSpPr>
        <p:spPr>
          <a:xfrm>
            <a:off x="1822366" y="5152581"/>
            <a:ext cx="2307182" cy="61988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/>
          <p:cNvSpPr txBox="1"/>
          <p:nvPr/>
        </p:nvSpPr>
        <p:spPr>
          <a:xfrm>
            <a:off x="970636" y="1077712"/>
            <a:ext cx="10160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A paginação </a:t>
            </a:r>
            <a:r>
              <a:rPr lang="pt-PT" i="1" dirty="0" smtClean="0"/>
              <a:t>swaping</a:t>
            </a:r>
            <a:r>
              <a:rPr lang="pt-PT" dirty="0" smtClean="0"/>
              <a:t> é o processo de transferir páginas de dados entre a memória principal e a secundária</a:t>
            </a:r>
            <a:endParaRPr lang="pt-PT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7188314" y="2883511"/>
            <a:ext cx="4115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Swap In </a:t>
            </a:r>
            <a:r>
              <a:rPr lang="pt-PT" dirty="0" smtClean="0"/>
              <a:t>– páginas requeridas pelo processador que são trazidas da memória secundária para a memória principal</a:t>
            </a:r>
            <a:endParaRPr lang="pt-PT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7330390" y="4955984"/>
            <a:ext cx="4115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Swap Out </a:t>
            </a:r>
            <a:r>
              <a:rPr lang="pt-PT" dirty="0" smtClean="0"/>
              <a:t>– páginas que por não estarem a ser utilizadas são movidas para a memória secundária</a:t>
            </a:r>
            <a:endParaRPr lang="pt-PT" dirty="0"/>
          </a:p>
        </p:txBody>
      </p:sp>
      <p:sp>
        <p:nvSpPr>
          <p:cNvPr id="30" name="Explosão 1 29"/>
          <p:cNvSpPr/>
          <p:nvPr/>
        </p:nvSpPr>
        <p:spPr>
          <a:xfrm>
            <a:off x="10213674" y="1131333"/>
            <a:ext cx="1759789" cy="175978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1 de 3</a:t>
            </a:r>
            <a:endParaRPr lang="pt-PT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5122700" y="6242191"/>
            <a:ext cx="6850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Memória virtual </a:t>
            </a:r>
            <a:r>
              <a:rPr lang="pt-PT" dirty="0" smtClean="0"/>
              <a:t>= MF (</a:t>
            </a:r>
            <a:r>
              <a:rPr lang="pt-PT" dirty="0" smtClean="0">
                <a:solidFill>
                  <a:srgbClr val="FF0000"/>
                </a:solidFill>
              </a:rPr>
              <a:t>RAM</a:t>
            </a:r>
            <a:r>
              <a:rPr lang="pt-PT" dirty="0" smtClean="0"/>
              <a:t>) +</a:t>
            </a:r>
            <a:r>
              <a:rPr lang="pt-PT" dirty="0" smtClean="0">
                <a:solidFill>
                  <a:srgbClr val="FF0000"/>
                </a:solidFill>
              </a:rPr>
              <a:t> Paginação </a:t>
            </a:r>
            <a:r>
              <a:rPr lang="pt-PT" dirty="0" smtClean="0"/>
              <a:t>(disponibilizado em disco)</a:t>
            </a:r>
            <a:endParaRPr lang="pt-PT" dirty="0"/>
          </a:p>
        </p:txBody>
      </p:sp>
      <p:sp>
        <p:nvSpPr>
          <p:cNvPr id="32" name="Seta em curva para a esquerda 31"/>
          <p:cNvSpPr/>
          <p:nvPr/>
        </p:nvSpPr>
        <p:spPr>
          <a:xfrm>
            <a:off x="6780931" y="3337492"/>
            <a:ext cx="423739" cy="16184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35" name="Seta em curva para a esquerda 34"/>
          <p:cNvSpPr/>
          <p:nvPr/>
        </p:nvSpPr>
        <p:spPr>
          <a:xfrm rot="10592075">
            <a:off x="5965189" y="3433452"/>
            <a:ext cx="355323" cy="1376657"/>
          </a:xfrm>
          <a:prstGeom prst="curvedLeftArrow">
            <a:avLst>
              <a:gd name="adj1" fmla="val 25000"/>
              <a:gd name="adj2" fmla="val 50000"/>
              <a:gd name="adj3" fmla="val 438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5556795" y="4123040"/>
            <a:ext cx="98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err="1"/>
              <a:t>Swap</a:t>
            </a:r>
            <a:r>
              <a:rPr lang="pt-PT" b="1" dirty="0"/>
              <a:t> In </a:t>
            </a:r>
            <a:endParaRPr lang="pt-PT" dirty="0"/>
          </a:p>
        </p:txBody>
      </p:sp>
      <p:sp>
        <p:nvSpPr>
          <p:cNvPr id="37" name="Retângulo 36"/>
          <p:cNvSpPr/>
          <p:nvPr/>
        </p:nvSpPr>
        <p:spPr>
          <a:xfrm>
            <a:off x="6709397" y="3944145"/>
            <a:ext cx="1162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err="1"/>
              <a:t>Swap</a:t>
            </a:r>
            <a:r>
              <a:rPr lang="pt-PT" b="1" dirty="0"/>
              <a:t> Out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12360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Multiprogramação em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memória virtual</a:t>
            </a: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557349" y="2318679"/>
            <a:ext cx="11077302" cy="348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PT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necessidade cada vez mais imperiosa de executar programas grandes e o crescimento de capacidade das unidades centrais de processamento levaram os desenhadores dos sistemas operativos a implementar mecanismos para executar automaticamente programas maiores que a memória real disponível, isto é, de disponibilizar “</a:t>
            </a:r>
            <a:r>
              <a:rPr lang="pt-PT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memória virtual</a:t>
            </a:r>
            <a:r>
              <a:rPr lang="pt-PT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 </a:t>
            </a:r>
            <a:endParaRPr lang="pt-PT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memória virtual chama-se assim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porque o programador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vê uma quantidade de memória muito maior que a </a:t>
            </a:r>
            <a:r>
              <a:rPr lang="pt-P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como que fosse a soma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memória de armazenamento primário com uma quantidade de disco atribuída para armazenamento secundário </a:t>
            </a:r>
          </a:p>
          <a:p>
            <a:pPr algn="just"/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 operativo, no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módulo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gestão de memória, encarrega-se de transferir programas inteiros, segmentos ou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páginas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entre a memória real e o meio de armazenamento secundário. Se o que se transfere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são processos inteiros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fala-se então de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multiprogramação em memória real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mas se o que se </a:t>
            </a:r>
            <a:r>
              <a:rPr lang="pt-P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transfere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são segmentos ou páginas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então fala-se de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multiprogramação com memória virtual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PT" dirty="0"/>
          </a:p>
        </p:txBody>
      </p:sp>
      <p:sp>
        <p:nvSpPr>
          <p:cNvPr id="5" name="Explosão 1 4"/>
          <p:cNvSpPr/>
          <p:nvPr/>
        </p:nvSpPr>
        <p:spPr>
          <a:xfrm>
            <a:off x="10213674" y="1131333"/>
            <a:ext cx="1759789" cy="175978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2</a:t>
            </a:r>
            <a:r>
              <a:rPr lang="pt-PT" dirty="0" smtClean="0"/>
              <a:t> de 3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899817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3191</TotalTime>
  <Words>1011</Words>
  <Application>Microsoft Office PowerPoint</Application>
  <PresentationFormat>Widescreen</PresentationFormat>
  <Paragraphs>112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Consolas</vt:lpstr>
      <vt:lpstr>Times New Roman</vt:lpstr>
      <vt:lpstr>Wingdings</vt:lpstr>
      <vt:lpstr>Tema do Office</vt:lpstr>
      <vt:lpstr>Sistemas Operativos</vt:lpstr>
      <vt:lpstr>Resumo</vt:lpstr>
      <vt:lpstr>Circulação da Informação</vt:lpstr>
      <vt:lpstr>Circulação da Informação</vt:lpstr>
      <vt:lpstr>Conceitos</vt:lpstr>
      <vt:lpstr>Trabalhos, Processos e Threads </vt:lpstr>
      <vt:lpstr>Multiplexação de processos por divisão no tempo</vt:lpstr>
      <vt:lpstr>Multiprogramação em memória virtual</vt:lpstr>
      <vt:lpstr>Multiprogramação em memória virtual</vt:lpstr>
      <vt:lpstr>Multiprogramação em memória virtual</vt:lpstr>
      <vt:lpstr>Gestor de tarefas do Windows - Processos</vt:lpstr>
      <vt:lpstr>Gestor de tarefas do Windows - Desempenho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Operativos</dc:title>
  <dc:creator>x1</dc:creator>
  <cp:lastModifiedBy>x1</cp:lastModifiedBy>
  <cp:revision>75</cp:revision>
  <dcterms:created xsi:type="dcterms:W3CDTF">2016-11-10T20:01:44Z</dcterms:created>
  <dcterms:modified xsi:type="dcterms:W3CDTF">2016-11-22T10:10:39Z</dcterms:modified>
</cp:coreProperties>
</file>