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32"/>
  </p:notesMasterIdLst>
  <p:handoutMasterIdLst>
    <p:handoutMasterId r:id="rId33"/>
  </p:handoutMasterIdLst>
  <p:sldIdLst>
    <p:sldId id="389" r:id="rId2"/>
    <p:sldId id="398" r:id="rId3"/>
    <p:sldId id="424" r:id="rId4"/>
    <p:sldId id="427" r:id="rId5"/>
    <p:sldId id="425" r:id="rId6"/>
    <p:sldId id="426" r:id="rId7"/>
    <p:sldId id="400" r:id="rId8"/>
    <p:sldId id="402" r:id="rId9"/>
    <p:sldId id="403" r:id="rId10"/>
    <p:sldId id="405" r:id="rId11"/>
    <p:sldId id="406" r:id="rId12"/>
    <p:sldId id="407" r:id="rId13"/>
    <p:sldId id="408" r:id="rId14"/>
    <p:sldId id="409" r:id="rId15"/>
    <p:sldId id="404" r:id="rId16"/>
    <p:sldId id="410" r:id="rId17"/>
    <p:sldId id="414" r:id="rId18"/>
    <p:sldId id="411" r:id="rId19"/>
    <p:sldId id="412" r:id="rId20"/>
    <p:sldId id="413" r:id="rId21"/>
    <p:sldId id="415" r:id="rId22"/>
    <p:sldId id="416" r:id="rId23"/>
    <p:sldId id="401" r:id="rId24"/>
    <p:sldId id="417" r:id="rId25"/>
    <p:sldId id="418" r:id="rId26"/>
    <p:sldId id="419" r:id="rId27"/>
    <p:sldId id="422" r:id="rId28"/>
    <p:sldId id="423" r:id="rId29"/>
    <p:sldId id="420" r:id="rId30"/>
    <p:sldId id="421" r:id="rId31"/>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651" autoAdjust="0"/>
    <p:restoredTop sz="80421" autoAdjust="0"/>
  </p:normalViewPr>
  <p:slideViewPr>
    <p:cSldViewPr>
      <p:cViewPr varScale="1">
        <p:scale>
          <a:sx n="48" d="100"/>
          <a:sy n="48" d="100"/>
        </p:scale>
        <p:origin x="1914" y="36"/>
      </p:cViewPr>
      <p:guideLst>
        <p:guide orient="horz" pos="2160"/>
        <p:guide pos="2880"/>
      </p:guideLst>
    </p:cSldViewPr>
  </p:slideViewPr>
  <p:notesTextViewPr>
    <p:cViewPr>
      <p:scale>
        <a:sx n="1" d="1"/>
        <a:sy n="1" d="1"/>
      </p:scale>
      <p:origin x="0" y="0"/>
    </p:cViewPr>
  </p:notesTextViewPr>
  <p:notesViewPr>
    <p:cSldViewPr>
      <p:cViewPr varScale="1">
        <p:scale>
          <a:sx n="59" d="100"/>
          <a:sy n="59" d="100"/>
        </p:scale>
        <p:origin x="-255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F44DA0F-FE8D-4BE0-ABA2-FC1DC989CB69}" type="datetimeFigureOut">
              <a:rPr lang="pt-PT" smtClean="0"/>
              <a:pPr/>
              <a:t>13-03-2017</a:t>
            </a:fld>
            <a:endParaRPr lang="pt-PT"/>
          </a:p>
        </p:txBody>
      </p:sp>
      <p:sp>
        <p:nvSpPr>
          <p:cNvPr id="4" name="Marcador de Posição do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3C09CF-C807-419C-9D89-B149813683AC}" type="slidenum">
              <a:rPr lang="pt-PT" smtClean="0"/>
              <a:pPr/>
              <a:t>‹nº›</a:t>
            </a:fld>
            <a:endParaRPr lang="pt-PT"/>
          </a:p>
        </p:txBody>
      </p:sp>
    </p:spTree>
    <p:extLst>
      <p:ext uri="{BB962C8B-B14F-4D97-AF65-F5344CB8AC3E}">
        <p14:creationId xmlns:p14="http://schemas.microsoft.com/office/powerpoint/2010/main" val="2998194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6D9C1C-6A5C-49B2-A7D6-272A12F1C247}" type="datetimeFigureOut">
              <a:rPr lang="pt-PT" smtClean="0"/>
              <a:pPr/>
              <a:t>13-03-2017</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894D3-8241-4878-A344-968BCAD90812}" type="slidenum">
              <a:rPr lang="pt-PT" smtClean="0"/>
              <a:pPr/>
              <a:t>‹nº›</a:t>
            </a:fld>
            <a:endParaRPr lang="pt-PT"/>
          </a:p>
        </p:txBody>
      </p:sp>
    </p:spTree>
    <p:extLst>
      <p:ext uri="{BB962C8B-B14F-4D97-AF65-F5344CB8AC3E}">
        <p14:creationId xmlns:p14="http://schemas.microsoft.com/office/powerpoint/2010/main" val="3962489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894D3-8241-4878-A344-968BCAD90812}" type="slidenum">
              <a:rPr lang="pt-PT" smtClean="0"/>
              <a:pPr/>
              <a:t>18</a:t>
            </a:fld>
            <a:endParaRPr lang="pt-PT"/>
          </a:p>
        </p:txBody>
      </p:sp>
    </p:spTree>
    <p:extLst>
      <p:ext uri="{BB962C8B-B14F-4D97-AF65-F5344CB8AC3E}">
        <p14:creationId xmlns:p14="http://schemas.microsoft.com/office/powerpoint/2010/main" val="3792020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pt-PT" smtClean="0"/>
              <a:t>Clique para editar o estilo</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en-US" dirty="0"/>
          </a:p>
        </p:txBody>
      </p:sp>
      <p:sp>
        <p:nvSpPr>
          <p:cNvPr id="4" name="Date Placeholder 3"/>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3037738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grafia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pt-PT" smtClean="0"/>
              <a:t>Clique para editar o estilo</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3908946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pt-PT" smtClean="0"/>
              <a:t>Clique para editar o estilo</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pt-PT" smtClean="0"/>
              <a:t>Clique para editar os estilos</a:t>
            </a:r>
          </a:p>
        </p:txBody>
      </p:sp>
      <p:sp>
        <p:nvSpPr>
          <p:cNvPr id="4" name="Date Placeholder 3"/>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4100261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pt-PT" smtClean="0"/>
              <a:t>Clique para editar o estilo</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pt-PT" smtClean="0"/>
              <a:t>Clique para editar os estilos</a:t>
            </a:r>
          </a:p>
        </p:txBody>
      </p:sp>
      <p:sp>
        <p:nvSpPr>
          <p:cNvPr id="2" name="Date Placeholder 1"/>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1729203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p:txBody>
          <a:bodyPr vert="eaVert" ancho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2878905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pt-PT" smtClean="0"/>
              <a:t>Clique para editar o estilo</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3524760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8363272" cy="1268368"/>
          </a:xfrm>
        </p:spPr>
        <p:txBody>
          <a:bodyPr anchor="b">
            <a:normAutofit/>
          </a:bodyPr>
          <a:lstStyle>
            <a:lvl1pPr algn="ctr">
              <a:defRPr sz="4000" b="0">
                <a:effectLst>
                  <a:outerShdw blurRad="38100" dist="38100" dir="2700000" algn="tl">
                    <a:srgbClr val="000000">
                      <a:alpha val="43137"/>
                    </a:srgbClr>
                  </a:outerShdw>
                </a:effectLst>
              </a:defRPr>
            </a:lvl1pPr>
          </a:lstStyle>
          <a:p>
            <a:r>
              <a:rPr lang="pt-PT" smtClean="0"/>
              <a:t>Clique para editar o estilo</a:t>
            </a:r>
            <a:endParaRPr lang="en-US" dirty="0"/>
          </a:p>
        </p:txBody>
      </p:sp>
      <p:sp>
        <p:nvSpPr>
          <p:cNvPr id="3" name="Picture Placeholder 2"/>
          <p:cNvSpPr>
            <a:spLocks noGrp="1"/>
          </p:cNvSpPr>
          <p:nvPr>
            <p:ph type="pic" idx="1"/>
          </p:nvPr>
        </p:nvSpPr>
        <p:spPr>
          <a:xfrm>
            <a:off x="1763688" y="2204864"/>
            <a:ext cx="5703168" cy="4277809"/>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5" name="Date Placeholder 4"/>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7DB09778-45B5-4312-9178-80F5BB8DE640}"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objeto">
    <p:spTree>
      <p:nvGrpSpPr>
        <p:cNvPr id="1" name=""/>
        <p:cNvGrpSpPr/>
        <p:nvPr/>
      </p:nvGrpSpPr>
      <p:grpSpPr>
        <a:xfrm>
          <a:off x="0" y="0"/>
          <a:ext cx="0" cy="0"/>
          <a:chOff x="0" y="0"/>
          <a:chExt cx="0" cy="0"/>
        </a:xfrm>
      </p:grpSpPr>
      <p:sp>
        <p:nvSpPr>
          <p:cNvPr id="11" name="Freeform 6"/>
          <p:cNvSpPr/>
          <p:nvPr/>
        </p:nvSpPr>
        <p:spPr bwMode="auto">
          <a:xfrm>
            <a:off x="0" y="0"/>
            <a:ext cx="9144000" cy="134076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809997" y="1412776"/>
            <a:ext cx="7524003" cy="5040560"/>
          </a:xfrm>
        </p:spPr>
        <p:txBody>
          <a:bodyPr ancho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Título 6"/>
          <p:cNvSpPr>
            <a:spLocks noGrp="1"/>
          </p:cNvSpPr>
          <p:nvPr>
            <p:ph type="title"/>
          </p:nvPr>
        </p:nvSpPr>
        <p:spPr>
          <a:xfrm>
            <a:off x="809998" y="185159"/>
            <a:ext cx="7524003" cy="970450"/>
          </a:xfrm>
        </p:spPr>
        <p:txBody>
          <a:bodyPr anchor="ctr"/>
          <a:lstStyle/>
          <a:p>
            <a:r>
              <a:rPr lang="pt-PT" dirty="0" smtClean="0"/>
              <a:t>Clique para editar o estilo</a:t>
            </a:r>
            <a:endParaRPr lang="pt-PT" dirty="0"/>
          </a:p>
        </p:txBody>
      </p:sp>
    </p:spTree>
    <p:extLst>
      <p:ext uri="{BB962C8B-B14F-4D97-AF65-F5344CB8AC3E}">
        <p14:creationId xmlns:p14="http://schemas.microsoft.com/office/powerpoint/2010/main" val="272807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pt-PT" smtClean="0"/>
              <a:t>Clique para editar o estilo</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340009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Date Placeholder 4"/>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2200177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t-PT" smtClean="0"/>
              <a:t>Clique para editar o estilo</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6"/>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540207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t-PT" smtClean="0"/>
              <a:t>Clique para editar o estilo</a:t>
            </a:r>
            <a:endParaRPr lang="en-US" dirty="0"/>
          </a:p>
        </p:txBody>
      </p:sp>
      <p:sp>
        <p:nvSpPr>
          <p:cNvPr id="3" name="Date Placeholder 2"/>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326887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3516785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pt-PT" smtClean="0"/>
              <a:t>Clique para editar o estilo</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46515059-252F-47F3-84CE-D0791945A7DC}" type="datetimeFigureOut">
              <a:rPr lang="pt-PT" smtClean="0"/>
              <a:pPr/>
              <a:t>13-03-2017</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64570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pt-PT" smtClean="0"/>
              <a:t>Clique para editar o estilo</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a:xfrm>
            <a:off x="2914357" y="6041361"/>
            <a:ext cx="732659" cy="365125"/>
          </a:xfrm>
        </p:spPr>
        <p:txBody>
          <a:bodyPr/>
          <a:lstStyle/>
          <a:p>
            <a:fld id="{46515059-252F-47F3-84CE-D0791945A7DC}" type="datetimeFigureOut">
              <a:rPr lang="pt-PT" smtClean="0"/>
              <a:pPr/>
              <a:t>13-03-2017</a:t>
            </a:fld>
            <a:endParaRPr lang="pt-PT"/>
          </a:p>
        </p:txBody>
      </p:sp>
      <p:sp>
        <p:nvSpPr>
          <p:cNvPr id="6" name="Footer Placeholder 5"/>
          <p:cNvSpPr>
            <a:spLocks noGrp="1"/>
          </p:cNvSpPr>
          <p:nvPr>
            <p:ph type="ftr" sz="quarter" idx="11"/>
          </p:nvPr>
        </p:nvSpPr>
        <p:spPr>
          <a:xfrm>
            <a:off x="442797" y="6041361"/>
            <a:ext cx="2471560" cy="365125"/>
          </a:xfrm>
        </p:spPr>
        <p:txBody>
          <a:bodyPr/>
          <a:lstStyle/>
          <a:p>
            <a:endParaRPr lang="pt-PT"/>
          </a:p>
        </p:txBody>
      </p:sp>
      <p:sp>
        <p:nvSpPr>
          <p:cNvPr id="7" name="Slide Number Placeholder 6"/>
          <p:cNvSpPr>
            <a:spLocks noGrp="1"/>
          </p:cNvSpPr>
          <p:nvPr>
            <p:ph type="sldNum" sz="quarter" idx="12"/>
          </p:nvPr>
        </p:nvSpPr>
        <p:spPr>
          <a:xfrm>
            <a:off x="3647017" y="5915887"/>
            <a:ext cx="796616" cy="490599"/>
          </a:xfrm>
        </p:spPr>
        <p:txBody>
          <a:bodyPr/>
          <a:lstStyle/>
          <a:p>
            <a:fld id="{7DB09778-45B5-4312-9178-80F5BB8DE640}" type="slidenum">
              <a:rPr lang="pt-PT" smtClean="0"/>
              <a:pPr/>
              <a:t>‹nº›</a:t>
            </a:fld>
            <a:endParaRPr lang="pt-PT"/>
          </a:p>
        </p:txBody>
      </p:sp>
    </p:spTree>
    <p:extLst>
      <p:ext uri="{BB962C8B-B14F-4D97-AF65-F5344CB8AC3E}">
        <p14:creationId xmlns:p14="http://schemas.microsoft.com/office/powerpoint/2010/main" val="166305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t-PT" smtClean="0"/>
              <a:t>Clique para editar o estilo</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pt-PT"/>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46515059-252F-47F3-84CE-D0791945A7DC}" type="datetimeFigureOut">
              <a:rPr lang="pt-PT" smtClean="0"/>
              <a:pPr/>
              <a:t>13-03-2017</a:t>
            </a:fld>
            <a:endParaRPr lang="pt-PT"/>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7DB09778-45B5-4312-9178-80F5BB8DE640}" type="slidenum">
              <a:rPr lang="pt-PT" smtClean="0"/>
              <a:pPr/>
              <a:t>‹nº›</a:t>
            </a:fld>
            <a:endParaRPr lang="pt-PT"/>
          </a:p>
        </p:txBody>
      </p:sp>
    </p:spTree>
    <p:extLst>
      <p:ext uri="{BB962C8B-B14F-4D97-AF65-F5344CB8AC3E}">
        <p14:creationId xmlns:p14="http://schemas.microsoft.com/office/powerpoint/2010/main" val="1889207686"/>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693" r:id="rId15"/>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l"/>
            <a:r>
              <a:rPr lang="pt-PT" sz="9600" dirty="0" smtClean="0"/>
              <a:t>SDAC </a:t>
            </a:r>
            <a:r>
              <a:rPr lang="pt-PT" dirty="0" smtClean="0"/>
              <a:t>– 3ºano</a:t>
            </a:r>
            <a:endParaRPr lang="pt-PT" dirty="0"/>
          </a:p>
        </p:txBody>
      </p:sp>
      <p:sp>
        <p:nvSpPr>
          <p:cNvPr id="3" name="Subtítulo 2"/>
          <p:cNvSpPr>
            <a:spLocks noGrp="1"/>
          </p:cNvSpPr>
          <p:nvPr>
            <p:ph type="subTitle" idx="1"/>
          </p:nvPr>
        </p:nvSpPr>
        <p:spPr>
          <a:xfrm>
            <a:off x="808830" y="5280847"/>
            <a:ext cx="7649369" cy="434974"/>
          </a:xfrm>
        </p:spPr>
        <p:txBody>
          <a:bodyPr>
            <a:normAutofit fontScale="47500" lnSpcReduction="20000"/>
          </a:bodyPr>
          <a:lstStyle/>
          <a:p>
            <a:r>
              <a:rPr lang="pt-PT" sz="4900" dirty="0"/>
              <a:t>Modulo </a:t>
            </a:r>
            <a:r>
              <a:rPr lang="pt-PT" sz="4900" dirty="0" smtClean="0"/>
              <a:t>9 - </a:t>
            </a:r>
            <a:r>
              <a:rPr lang="pt-PT" sz="4900" dirty="0"/>
              <a:t>Arquitetura de microprocessadores</a:t>
            </a:r>
            <a:endParaRPr lang="pt-PT" dirty="0"/>
          </a:p>
        </p:txBody>
      </p:sp>
      <p:pic>
        <p:nvPicPr>
          <p:cNvPr id="4" name="Imagem 3" descr="top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3259" y="414771"/>
            <a:ext cx="6517482" cy="741680"/>
          </a:xfrm>
          <a:prstGeom prst="rect">
            <a:avLst/>
          </a:prstGeom>
          <a:ln>
            <a:noFill/>
          </a:ln>
          <a:effectLst>
            <a:outerShdw blurRad="292100" dist="139700" dir="2700000" algn="tl" rotWithShape="0">
              <a:srgbClr val="333333">
                <a:alpha val="65000"/>
              </a:srgbClr>
            </a:outerShdw>
          </a:effectLst>
        </p:spPr>
      </p:pic>
      <p:sp>
        <p:nvSpPr>
          <p:cNvPr id="5" name="Retângulo 4"/>
          <p:cNvSpPr/>
          <p:nvPr/>
        </p:nvSpPr>
        <p:spPr>
          <a:xfrm>
            <a:off x="140373" y="6394031"/>
            <a:ext cx="5079700" cy="360673"/>
          </a:xfrm>
          <a:prstGeom prst="rect">
            <a:avLst/>
          </a:prstGeom>
          <a:ln>
            <a:noFill/>
          </a:ln>
          <a:effectLst>
            <a:glow rad="101600">
              <a:srgbClr val="002060">
                <a:alpha val="60000"/>
              </a:srgbClr>
            </a:glow>
            <a:outerShdw blurRad="50800" dist="381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pt-PT" b="1" dirty="0" smtClean="0">
                <a:ln w="6600">
                  <a:solidFill>
                    <a:schemeClr val="accent2"/>
                  </a:solidFill>
                  <a:prstDash val="solid"/>
                </a:ln>
                <a:solidFill>
                  <a:srgbClr val="FFFFFF"/>
                </a:solidFill>
                <a:effectLst>
                  <a:outerShdw dist="38100" dir="2700000" algn="tl" rotWithShape="0">
                    <a:schemeClr val="accent2"/>
                  </a:outerShdw>
                </a:effectLst>
              </a:rPr>
              <a:t>Professor: Miguel Gonçalves e Ana Patrício</a:t>
            </a:r>
            <a:endParaRPr lang="pt-PT" b="1" dirty="0">
              <a:ln w="6600">
                <a:solidFill>
                  <a:schemeClr val="accent2"/>
                </a:solidFill>
                <a:prstDash val="solid"/>
              </a:ln>
              <a:solidFill>
                <a:srgbClr val="FFFFFF"/>
              </a:solidFill>
              <a:effectLst>
                <a:outerShdw dist="38100" dir="2700000" algn="tl" rotWithShape="0">
                  <a:schemeClr val="accent2"/>
                </a:outerShdw>
              </a:effectLst>
            </a:endParaRPr>
          </a:p>
        </p:txBody>
      </p:sp>
      <p:grpSp>
        <p:nvGrpSpPr>
          <p:cNvPr id="6" name="Group 2"/>
          <p:cNvGrpSpPr>
            <a:grpSpLocks/>
          </p:cNvGrpSpPr>
          <p:nvPr/>
        </p:nvGrpSpPr>
        <p:grpSpPr bwMode="auto">
          <a:xfrm>
            <a:off x="6957314" y="6394664"/>
            <a:ext cx="2016224" cy="360040"/>
            <a:chOff x="2997" y="15498"/>
            <a:chExt cx="4409" cy="750"/>
          </a:xfrm>
        </p:grpSpPr>
        <p:pic>
          <p:nvPicPr>
            <p:cNvPr id="7" name="Picture 3" descr="Logo3_POPH"/>
            <p:cNvPicPr>
              <a:picLocks noChangeAspect="1" noChangeArrowheads="1"/>
            </p:cNvPicPr>
            <p:nvPr/>
          </p:nvPicPr>
          <p:blipFill>
            <a:blip r:embed="rId3" cstate="print"/>
            <a:srcRect/>
            <a:stretch>
              <a:fillRect/>
            </a:stretch>
          </p:blipFill>
          <p:spPr bwMode="auto">
            <a:xfrm>
              <a:off x="2997" y="15648"/>
              <a:ext cx="924" cy="450"/>
            </a:xfrm>
            <a:prstGeom prst="rect">
              <a:avLst/>
            </a:prstGeom>
            <a:noFill/>
            <a:ln w="9525">
              <a:noFill/>
              <a:miter lim="800000"/>
              <a:headEnd/>
              <a:tailEnd/>
            </a:ln>
          </p:spPr>
        </p:pic>
        <p:pic>
          <p:nvPicPr>
            <p:cNvPr id="8" name="Picture 4" descr="4 logótipos"/>
            <p:cNvPicPr>
              <a:picLocks noChangeAspect="1" noChangeArrowheads="1"/>
            </p:cNvPicPr>
            <p:nvPr/>
          </p:nvPicPr>
          <p:blipFill>
            <a:blip r:embed="rId4" cstate="print"/>
            <a:srcRect l="25607"/>
            <a:stretch>
              <a:fillRect/>
            </a:stretch>
          </p:blipFill>
          <p:spPr bwMode="auto">
            <a:xfrm>
              <a:off x="4036" y="15498"/>
              <a:ext cx="3370" cy="750"/>
            </a:xfrm>
            <a:prstGeom prst="rect">
              <a:avLst/>
            </a:prstGeom>
            <a:noFill/>
            <a:ln w="9525">
              <a:noFill/>
              <a:miter lim="800000"/>
              <a:headEnd/>
              <a:tailEnd/>
            </a:ln>
          </p:spPr>
        </p:pic>
      </p:grpSp>
      <p:sp>
        <p:nvSpPr>
          <p:cNvPr id="9" name="Subtítulo 2"/>
          <p:cNvSpPr txBox="1">
            <a:spLocks/>
          </p:cNvSpPr>
          <p:nvPr/>
        </p:nvSpPr>
        <p:spPr>
          <a:xfrm>
            <a:off x="808831" y="2570837"/>
            <a:ext cx="7526338" cy="434974"/>
          </a:xfrm>
          <a:prstGeom prst="rect">
            <a:avLst/>
          </a:prstGeom>
          <a:effectLst>
            <a:outerShdw blurRad="50800" dir="14400000">
              <a:srgbClr val="000000">
                <a:alpha val="40000"/>
              </a:srgbClr>
            </a:outerShdw>
          </a:effectLst>
        </p:spPr>
        <p:txBody>
          <a:bodyPr vert="horz" lIns="91440" tIns="45720" rIns="91440" bIns="45720" rtlCol="0" anchor="t">
            <a:normAutofit fontScale="40000" lnSpcReduction="20000"/>
          </a:bodyPr>
          <a:lstStyle>
            <a:lvl1pPr marL="0" indent="0" algn="l" defTabSz="457200" rtl="0" eaLnBrk="1" latinLnBrk="0" hangingPunct="1">
              <a:spcBef>
                <a:spcPct val="20000"/>
              </a:spcBef>
              <a:spcAft>
                <a:spcPts val="600"/>
              </a:spcAft>
              <a:buClr>
                <a:schemeClr val="accent1"/>
              </a:buClr>
              <a:buFont typeface="Wingdings 2" charset="2"/>
              <a:buNone/>
              <a:defRPr sz="1800" kern="1200">
                <a:solidFill>
                  <a:schemeClr val="tx1"/>
                </a:solidFill>
                <a:latin typeface="+mn-lt"/>
                <a:ea typeface="+mn-ea"/>
                <a:cs typeface="+mn-cs"/>
              </a:defRPr>
            </a:lvl1pPr>
            <a:lvl2pPr marL="457200" indent="0" algn="ctr" defTabSz="457200" rtl="0" eaLnBrk="1" latinLnBrk="0" hangingPunct="1">
              <a:spcBef>
                <a:spcPct val="20000"/>
              </a:spcBef>
              <a:spcAft>
                <a:spcPts val="600"/>
              </a:spcAft>
              <a:buClr>
                <a:schemeClr val="accent1"/>
              </a:buClr>
              <a:buFont typeface="Wingdings 2"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9pPr>
          </a:lstStyle>
          <a:p>
            <a:r>
              <a:rPr lang="pt-PT" sz="4900" dirty="0"/>
              <a:t>Curso Técnico de Gestão de Equipamentos Informáticos</a:t>
            </a:r>
          </a:p>
          <a:p>
            <a:endParaRPr lang="pt-PT" dirty="0"/>
          </a:p>
        </p:txBody>
      </p:sp>
    </p:spTree>
    <p:extLst>
      <p:ext uri="{BB962C8B-B14F-4D97-AF65-F5344CB8AC3E}">
        <p14:creationId xmlns:p14="http://schemas.microsoft.com/office/powerpoint/2010/main" val="1014798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smtClean="0"/>
              <a:t>A gestão da </a:t>
            </a:r>
            <a:r>
              <a:rPr lang="pt-PT" sz="2000" dirty="0"/>
              <a:t>memória </a:t>
            </a:r>
            <a:r>
              <a:rPr lang="pt-PT" sz="2000" dirty="0" smtClean="0"/>
              <a:t>é do </a:t>
            </a:r>
            <a:r>
              <a:rPr lang="pt-PT" sz="2000" dirty="0"/>
              <a:t>sistema </a:t>
            </a:r>
            <a:r>
              <a:rPr lang="pt-PT" sz="2000" dirty="0" smtClean="0"/>
              <a:t>operativo </a:t>
            </a:r>
            <a:r>
              <a:rPr lang="pt-PT" sz="2000" dirty="0"/>
              <a:t>e não </a:t>
            </a:r>
            <a:r>
              <a:rPr lang="pt-PT" sz="2000" dirty="0" smtClean="0"/>
              <a:t>das aplicações. </a:t>
            </a:r>
          </a:p>
          <a:p>
            <a:pPr marL="0" indent="0" algn="just">
              <a:buNone/>
            </a:pPr>
            <a:r>
              <a:rPr lang="pt-PT" sz="2000" dirty="0" smtClean="0"/>
              <a:t>Para </a:t>
            </a:r>
            <a:r>
              <a:rPr lang="pt-PT" sz="2000" dirty="0"/>
              <a:t>que uma memória funcione de maneira correta, é necessário </a:t>
            </a:r>
            <a:r>
              <a:rPr lang="pt-PT" sz="2000" dirty="0" smtClean="0"/>
              <a:t>ter cuidado </a:t>
            </a:r>
            <a:r>
              <a:rPr lang="pt-PT" sz="2000" dirty="0"/>
              <a:t>com vários </a:t>
            </a:r>
            <a:r>
              <a:rPr lang="pt-PT" sz="2000" dirty="0" smtClean="0"/>
              <a:t>elementos, nomeadamente segurança </a:t>
            </a:r>
            <a:r>
              <a:rPr lang="pt-PT" sz="2000" dirty="0"/>
              <a:t>e </a:t>
            </a:r>
            <a:r>
              <a:rPr lang="pt-PT" sz="2000" dirty="0" smtClean="0"/>
              <a:t>isolamento.</a:t>
            </a:r>
          </a:p>
          <a:p>
            <a:pPr marL="457200" lvl="1" indent="0" algn="just">
              <a:buNone/>
            </a:pPr>
            <a:endParaRPr lang="pt-PT" sz="2000" dirty="0" smtClean="0"/>
          </a:p>
          <a:p>
            <a:pPr marL="0" indent="0" algn="just">
              <a:buNone/>
            </a:pPr>
            <a:r>
              <a:rPr lang="pt-PT" sz="2000" dirty="0" smtClean="0"/>
              <a:t>A gestão da memória e realizada a </a:t>
            </a:r>
            <a:r>
              <a:rPr lang="pt-PT" sz="2000" dirty="0"/>
              <a:t>partir de duas </a:t>
            </a:r>
            <a:r>
              <a:rPr lang="pt-PT" sz="2000" dirty="0" smtClean="0"/>
              <a:t>tarefas:</a:t>
            </a:r>
          </a:p>
          <a:p>
            <a:pPr lvl="1" algn="just">
              <a:spcBef>
                <a:spcPts val="0"/>
              </a:spcBef>
              <a:spcAft>
                <a:spcPts val="0"/>
              </a:spcAft>
            </a:pPr>
            <a:r>
              <a:rPr lang="pt-PT" sz="2000" dirty="0" smtClean="0"/>
              <a:t>Alocação </a:t>
            </a:r>
            <a:r>
              <a:rPr lang="pt-PT" sz="2000" dirty="0"/>
              <a:t>de </a:t>
            </a:r>
            <a:r>
              <a:rPr lang="pt-PT" sz="2000" dirty="0" smtClean="0"/>
              <a:t>Memória</a:t>
            </a:r>
          </a:p>
          <a:p>
            <a:pPr lvl="1" algn="just">
              <a:spcBef>
                <a:spcPts val="0"/>
              </a:spcBef>
              <a:spcAft>
                <a:spcPts val="0"/>
              </a:spcAft>
            </a:pPr>
            <a:r>
              <a:rPr lang="pt-PT" sz="2000" dirty="0" smtClean="0"/>
              <a:t>Fragmentação</a:t>
            </a:r>
            <a:r>
              <a:rPr lang="pt-PT" sz="2000" dirty="0"/>
              <a:t>. </a:t>
            </a:r>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1852794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a:effectLst>
                  <a:glow rad="228600">
                    <a:schemeClr val="accent1">
                      <a:satMod val="175000"/>
                      <a:alpha val="40000"/>
                    </a:schemeClr>
                  </a:glow>
                </a:effectLst>
              </a:rPr>
              <a:t>Alocação de </a:t>
            </a:r>
            <a:r>
              <a:rPr lang="pt-PT" sz="2000" dirty="0" smtClean="0">
                <a:effectLst>
                  <a:glow rad="228600">
                    <a:schemeClr val="accent1">
                      <a:satMod val="175000"/>
                      <a:alpha val="40000"/>
                    </a:schemeClr>
                  </a:glow>
                </a:effectLst>
              </a:rPr>
              <a:t>memória</a:t>
            </a:r>
          </a:p>
          <a:p>
            <a:pPr marL="0" indent="0" algn="just">
              <a:buNone/>
            </a:pPr>
            <a:r>
              <a:rPr lang="pt-PT" sz="2000" dirty="0" smtClean="0"/>
              <a:t>Consiste </a:t>
            </a:r>
            <a:r>
              <a:rPr lang="pt-PT" sz="2000" dirty="0"/>
              <a:t>no processo de solicitar/utilizar memória </a:t>
            </a:r>
            <a:r>
              <a:rPr lang="pt-PT" sz="2000" dirty="0" smtClean="0"/>
              <a:t>durante a execução </a:t>
            </a:r>
            <a:r>
              <a:rPr lang="pt-PT" sz="2000" dirty="0"/>
              <a:t>de um programa de computador. A alocação de memória no computador pode ser dividida em </a:t>
            </a:r>
            <a:r>
              <a:rPr lang="pt-PT" sz="2000" dirty="0" smtClean="0"/>
              <a:t>três grupos:</a:t>
            </a:r>
            <a:endParaRPr lang="pt-PT" sz="2000" dirty="0"/>
          </a:p>
          <a:p>
            <a:pPr marL="0" indent="0" algn="just">
              <a:buNone/>
            </a:pPr>
            <a:r>
              <a:rPr lang="pt-PT" sz="2000" b="1" i="1" u="sng" dirty="0"/>
              <a:t>Alocação Estática</a:t>
            </a:r>
            <a:r>
              <a:rPr lang="pt-PT" sz="2000" dirty="0"/>
              <a:t>: os dados tem um tamanho fixo e estão organizados </a:t>
            </a:r>
            <a:r>
              <a:rPr lang="pt-PT" sz="2000" dirty="0" smtClean="0"/>
              <a:t>sequencialmente </a:t>
            </a:r>
            <a:r>
              <a:rPr lang="pt-PT" sz="2000" dirty="0"/>
              <a:t>na memória do computador. </a:t>
            </a:r>
            <a:endParaRPr lang="pt-PT" sz="2000" dirty="0" smtClean="0"/>
          </a:p>
          <a:p>
            <a:pPr marL="800100" lvl="2" indent="0" algn="just">
              <a:spcBef>
                <a:spcPts val="0"/>
              </a:spcBef>
              <a:spcAft>
                <a:spcPts val="0"/>
              </a:spcAft>
              <a:buNone/>
            </a:pPr>
            <a:r>
              <a:rPr lang="pt-PT" sz="2000" dirty="0" smtClean="0">
                <a:effectLst>
                  <a:glow rad="63500">
                    <a:schemeClr val="accent6">
                      <a:satMod val="175000"/>
                      <a:alpha val="40000"/>
                    </a:schemeClr>
                  </a:glow>
                </a:effectLst>
              </a:rPr>
              <a:t>Um exemplo </a:t>
            </a:r>
            <a:r>
              <a:rPr lang="pt-PT" sz="2000" dirty="0">
                <a:effectLst>
                  <a:glow rad="63500">
                    <a:schemeClr val="accent6">
                      <a:satMod val="175000"/>
                      <a:alpha val="40000"/>
                    </a:schemeClr>
                  </a:glow>
                </a:effectLst>
              </a:rPr>
              <a:t>típico de alocação estática são as </a:t>
            </a:r>
            <a:r>
              <a:rPr lang="pt-PT" sz="2000" dirty="0" smtClean="0">
                <a:effectLst>
                  <a:glow rad="63500">
                    <a:schemeClr val="accent6">
                      <a:satMod val="175000"/>
                      <a:alpha val="40000"/>
                    </a:schemeClr>
                  </a:glow>
                </a:effectLst>
              </a:rPr>
              <a:t>variáveis </a:t>
            </a:r>
            <a:r>
              <a:rPr lang="pt-PT" sz="2000" dirty="0">
                <a:effectLst>
                  <a:glow rad="63500">
                    <a:schemeClr val="accent6">
                      <a:satMod val="175000"/>
                      <a:alpha val="40000"/>
                    </a:schemeClr>
                  </a:glow>
                </a:effectLst>
              </a:rPr>
              <a:t>globais e </a:t>
            </a:r>
            <a:r>
              <a:rPr lang="pt-PT" sz="2000" dirty="0" err="1">
                <a:effectLst>
                  <a:glow rad="63500">
                    <a:schemeClr val="accent6">
                      <a:satMod val="175000"/>
                      <a:alpha val="40000"/>
                    </a:schemeClr>
                  </a:glow>
                </a:effectLst>
              </a:rPr>
              <a:t>arrays</a:t>
            </a:r>
            <a:r>
              <a:rPr lang="pt-PT" sz="2000" dirty="0" smtClean="0">
                <a:effectLst>
                  <a:glow rad="63500">
                    <a:schemeClr val="accent6">
                      <a:satMod val="175000"/>
                      <a:alpha val="40000"/>
                    </a:schemeClr>
                  </a:glow>
                </a:effectLst>
              </a:rPr>
              <a:t>;</a:t>
            </a:r>
            <a:endParaRPr lang="pt-PT" sz="2000" dirty="0">
              <a:effectLst>
                <a:glow rad="63500">
                  <a:schemeClr val="accent6">
                    <a:satMod val="175000"/>
                    <a:alpha val="40000"/>
                  </a:schemeClr>
                </a:glow>
              </a:effectLst>
            </a:endParaRPr>
          </a:p>
          <a:p>
            <a:pPr marL="800100" lvl="2" indent="0" algn="just">
              <a:spcBef>
                <a:spcPts val="0"/>
              </a:spcBef>
              <a:spcAft>
                <a:spcPts val="0"/>
              </a:spcAft>
              <a:buNone/>
            </a:pPr>
            <a:endParaRPr lang="pt-PT" sz="2000" dirty="0" smtClean="0">
              <a:effectLst>
                <a:glow rad="63500">
                  <a:schemeClr val="accent6">
                    <a:satMod val="175000"/>
                    <a:alpha val="40000"/>
                  </a:schemeClr>
                </a:glow>
              </a:effectLst>
            </a:endParaRPr>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1045383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a:effectLst>
                  <a:glow rad="228600">
                    <a:schemeClr val="accent1">
                      <a:satMod val="175000"/>
                      <a:alpha val="40000"/>
                    </a:schemeClr>
                  </a:glow>
                </a:effectLst>
              </a:rPr>
              <a:t>Alocação de </a:t>
            </a:r>
            <a:r>
              <a:rPr lang="pt-PT" sz="2000" dirty="0" smtClean="0">
                <a:effectLst>
                  <a:glow rad="228600">
                    <a:schemeClr val="accent1">
                      <a:satMod val="175000"/>
                      <a:alpha val="40000"/>
                    </a:schemeClr>
                  </a:glow>
                </a:effectLst>
              </a:rPr>
              <a:t>memória</a:t>
            </a:r>
          </a:p>
          <a:p>
            <a:pPr marL="0" indent="0" algn="just">
              <a:buNone/>
            </a:pPr>
            <a:r>
              <a:rPr lang="pt-PT" sz="2000" b="1" i="1" u="sng" dirty="0"/>
              <a:t>Alocação Dinâmica</a:t>
            </a:r>
            <a:r>
              <a:rPr lang="pt-PT" sz="2000" dirty="0"/>
              <a:t>: os dados não precisam ter um tamanho fixo, pois podemos definir para cada dado </a:t>
            </a:r>
            <a:r>
              <a:rPr lang="pt-PT" sz="2000" dirty="0" smtClean="0"/>
              <a:t>a quantidade de </a:t>
            </a:r>
            <a:r>
              <a:rPr lang="pt-PT" sz="2000" dirty="0"/>
              <a:t>memória </a:t>
            </a:r>
            <a:r>
              <a:rPr lang="pt-PT" sz="2000" dirty="0" smtClean="0"/>
              <a:t>que desejamos usar de </a:t>
            </a:r>
            <a:r>
              <a:rPr lang="pt-PT" sz="2000" dirty="0"/>
              <a:t>acordo com a nossa necessidade</a:t>
            </a:r>
            <a:r>
              <a:rPr lang="pt-PT" sz="2000" dirty="0" smtClean="0"/>
              <a:t>. </a:t>
            </a:r>
          </a:p>
          <a:p>
            <a:pPr marL="0" indent="0" algn="just">
              <a:buNone/>
            </a:pPr>
            <a:r>
              <a:rPr lang="pt-PT" sz="2000" dirty="0" smtClean="0"/>
              <a:t>Sendo assim, vamos </a:t>
            </a:r>
            <a:r>
              <a:rPr lang="pt-PT" sz="2000" dirty="0"/>
              <a:t>alocar espaços de memória (blocos) que não precisam estar necessariamente organizados de maneira </a:t>
            </a:r>
            <a:r>
              <a:rPr lang="pt-PT" sz="2000" dirty="0" smtClean="0"/>
              <a:t>sequencial, </a:t>
            </a:r>
            <a:r>
              <a:rPr lang="pt-PT" sz="2000" dirty="0"/>
              <a:t>podendo estar distribuídos de forma dispersa (não ordenada) na memória do computador. </a:t>
            </a:r>
            <a:endParaRPr lang="pt-PT" sz="2000" dirty="0" smtClean="0"/>
          </a:p>
          <a:p>
            <a:pPr marL="0" indent="0" algn="just">
              <a:buNone/>
            </a:pPr>
            <a:r>
              <a:rPr lang="pt-PT" sz="2000" dirty="0" smtClean="0"/>
              <a:t>Para </a:t>
            </a:r>
            <a:r>
              <a:rPr lang="pt-PT" sz="2000" dirty="0"/>
              <a:t>poder </a:t>
            </a:r>
            <a:r>
              <a:rPr lang="pt-PT" sz="2000" dirty="0" smtClean="0"/>
              <a:t>“encontrar/descobrir” blocos </a:t>
            </a:r>
            <a:r>
              <a:rPr lang="pt-PT" sz="2000" dirty="0"/>
              <a:t>que estão dispersos ou espalhados na </a:t>
            </a:r>
            <a:r>
              <a:rPr lang="pt-PT" sz="2000" dirty="0" smtClean="0"/>
              <a:t>memória, </a:t>
            </a:r>
            <a:r>
              <a:rPr lang="pt-PT" sz="2000" dirty="0"/>
              <a:t>usamos as variáveis do tipo Ponteiro (indicadores de endereços de memória).</a:t>
            </a:r>
          </a:p>
          <a:p>
            <a:pPr marL="800100" lvl="2" indent="0" algn="just">
              <a:spcBef>
                <a:spcPts val="0"/>
              </a:spcBef>
              <a:spcAft>
                <a:spcPts val="0"/>
              </a:spcAft>
              <a:buNone/>
            </a:pPr>
            <a:endParaRPr lang="pt-PT" sz="2000" dirty="0" smtClean="0">
              <a:effectLst>
                <a:glow rad="63500">
                  <a:schemeClr val="accent6">
                    <a:satMod val="175000"/>
                    <a:alpha val="40000"/>
                  </a:schemeClr>
                </a:glow>
              </a:effectLst>
            </a:endParaRPr>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1799497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a:effectLst>
                  <a:glow rad="228600">
                    <a:schemeClr val="accent1">
                      <a:satMod val="175000"/>
                      <a:alpha val="40000"/>
                    </a:schemeClr>
                  </a:glow>
                </a:effectLst>
              </a:rPr>
              <a:t>Alocação de </a:t>
            </a:r>
            <a:r>
              <a:rPr lang="pt-PT" sz="2000" dirty="0" smtClean="0">
                <a:effectLst>
                  <a:glow rad="228600">
                    <a:schemeClr val="accent1">
                      <a:satMod val="175000"/>
                      <a:alpha val="40000"/>
                    </a:schemeClr>
                  </a:glow>
                </a:effectLst>
              </a:rPr>
              <a:t>memória</a:t>
            </a:r>
          </a:p>
          <a:p>
            <a:pPr marL="0" indent="0" algn="just">
              <a:buNone/>
            </a:pPr>
            <a:r>
              <a:rPr lang="pt-PT" sz="2000" b="1" i="1" u="sng" dirty="0"/>
              <a:t>Alocação </a:t>
            </a:r>
            <a:r>
              <a:rPr lang="pt-PT" sz="2000" b="1" i="1" u="sng" dirty="0" smtClean="0"/>
              <a:t>Local</a:t>
            </a:r>
            <a:r>
              <a:rPr lang="pt-PT" sz="2000" dirty="0" smtClean="0"/>
              <a:t>:  é usada </a:t>
            </a:r>
            <a:r>
              <a:rPr lang="pt-PT" sz="2000" dirty="0"/>
              <a:t>para variáveis </a:t>
            </a:r>
            <a:r>
              <a:rPr lang="pt-PT" sz="2000" dirty="0" smtClean="0"/>
              <a:t>locais em  </a:t>
            </a:r>
            <a:r>
              <a:rPr lang="pt-PT" sz="2000" dirty="0"/>
              <a:t>funções e </a:t>
            </a:r>
            <a:r>
              <a:rPr lang="pt-PT" sz="2000" dirty="0" smtClean="0"/>
              <a:t>sub-rotinas (</a:t>
            </a:r>
            <a:r>
              <a:rPr lang="pt-PT" sz="2000" dirty="0" err="1" smtClean="0"/>
              <a:t>mini-programas</a:t>
            </a:r>
            <a:r>
              <a:rPr lang="pt-PT" sz="2000" dirty="0" smtClean="0"/>
              <a:t>). </a:t>
            </a:r>
            <a:r>
              <a:rPr lang="pt-PT" sz="2000" dirty="0"/>
              <a:t>Isso significa que o processo em execução deve manter acessível as variáveis locais da função ou procedimento que está </a:t>
            </a:r>
            <a:r>
              <a:rPr lang="pt-PT" sz="2000" dirty="0" smtClean="0"/>
              <a:t>a executar </a:t>
            </a:r>
            <a:r>
              <a:rPr lang="pt-PT" sz="2000" dirty="0"/>
              <a:t>no momento. </a:t>
            </a:r>
            <a:endParaRPr lang="pt-PT" sz="2000" dirty="0" smtClean="0"/>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522960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a:effectLst>
                  <a:glow rad="228600">
                    <a:schemeClr val="accent1">
                      <a:satMod val="175000"/>
                      <a:alpha val="40000"/>
                    </a:schemeClr>
                  </a:glow>
                </a:effectLst>
              </a:rPr>
              <a:t>Fragmentação</a:t>
            </a:r>
          </a:p>
          <a:p>
            <a:pPr marL="0" indent="0" algn="just">
              <a:buNone/>
            </a:pPr>
            <a:r>
              <a:rPr lang="pt-PT" sz="2000" dirty="0" smtClean="0"/>
              <a:t>Desperdício </a:t>
            </a:r>
            <a:r>
              <a:rPr lang="pt-PT" sz="2000" dirty="0"/>
              <a:t>de páginas de memória alocadas.</a:t>
            </a:r>
          </a:p>
          <a:p>
            <a:pPr marL="0" indent="0" algn="just">
              <a:buNone/>
            </a:pPr>
            <a:r>
              <a:rPr lang="pt-PT" sz="2000" dirty="0"/>
              <a:t>Pode ser de dois tipos: </a:t>
            </a:r>
            <a:endParaRPr lang="pt-PT" sz="2000" dirty="0" smtClean="0"/>
          </a:p>
          <a:p>
            <a:pPr marL="0" indent="0" algn="just">
              <a:buNone/>
            </a:pPr>
            <a:r>
              <a:rPr lang="pt-PT" sz="2000" b="1" i="1" u="sng" dirty="0" smtClean="0"/>
              <a:t>Interna</a:t>
            </a:r>
            <a:r>
              <a:rPr lang="pt-PT" sz="2000" dirty="0"/>
              <a:t>: Ocorre quando o processo não ocupa inteiramente os blocos de memória (páginas) </a:t>
            </a:r>
            <a:r>
              <a:rPr lang="pt-PT" sz="2000" dirty="0" smtClean="0"/>
              <a:t>reservados. </a:t>
            </a:r>
            <a:r>
              <a:rPr lang="pt-PT" sz="2000" dirty="0"/>
              <a:t>Geralmente acontece </a:t>
            </a:r>
            <a:r>
              <a:rPr lang="pt-PT" sz="2000" dirty="0" smtClean="0"/>
              <a:t>quando </a:t>
            </a:r>
            <a:r>
              <a:rPr lang="pt-PT" sz="2000" dirty="0"/>
              <a:t>o tamanho do processo não é um múltiplo do tamanho da página de memória, o que acarreta sobra de espaço na última página alocada.</a:t>
            </a:r>
          </a:p>
          <a:p>
            <a:pPr marL="0" indent="0" algn="just">
              <a:spcBef>
                <a:spcPts val="0"/>
              </a:spcBef>
              <a:spcAft>
                <a:spcPts val="0"/>
              </a:spcAft>
              <a:buNone/>
            </a:pPr>
            <a:r>
              <a:rPr lang="pt-PT" sz="2000" b="1" i="1" u="sng" dirty="0"/>
              <a:t>Externa</a:t>
            </a:r>
            <a:r>
              <a:rPr lang="pt-PT" sz="2000" dirty="0"/>
              <a:t>: Ocorre à medida que os programas vão terminando e deixando lacunas cada vez menores de espaços entre as páginas. </a:t>
            </a:r>
            <a:endParaRPr lang="pt-PT" sz="2000" dirty="0" smtClean="0"/>
          </a:p>
          <a:p>
            <a:pPr marL="0" indent="0" algn="just">
              <a:spcBef>
                <a:spcPts val="0"/>
              </a:spcBef>
              <a:spcAft>
                <a:spcPts val="0"/>
              </a:spcAft>
              <a:buNone/>
            </a:pPr>
            <a:r>
              <a:rPr lang="pt-PT" sz="2000" dirty="0" smtClean="0"/>
              <a:t>Dependendo </a:t>
            </a:r>
            <a:r>
              <a:rPr lang="pt-PT" sz="2000" dirty="0"/>
              <a:t>do tamanho que precisa ser escrito em memória, estes espaços podem ser pequenos demais para serem úteis, e assim ficam inutilizados.</a:t>
            </a:r>
            <a:endParaRPr lang="pt-PT" sz="2000" dirty="0" smtClean="0"/>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2723073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smtClean="0"/>
              <a:t>Existem diversos tipos de endereçamento, com diferentes funções e com diferentes aplicações.</a:t>
            </a:r>
          </a:p>
          <a:p>
            <a:pPr marL="0" indent="0">
              <a:buNone/>
            </a:pPr>
            <a:r>
              <a:rPr lang="pt-PT" sz="2000" b="1" dirty="0" smtClean="0">
                <a:effectLst>
                  <a:glow rad="139700">
                    <a:schemeClr val="accent6">
                      <a:satMod val="175000"/>
                      <a:alpha val="40000"/>
                    </a:schemeClr>
                  </a:glow>
                </a:effectLst>
              </a:rPr>
              <a:t>Motivo de endereçar</a:t>
            </a:r>
            <a:r>
              <a:rPr lang="pt-PT" sz="2000" b="1" dirty="0">
                <a:effectLst>
                  <a:glow rad="139700">
                    <a:schemeClr val="accent6">
                      <a:satMod val="175000"/>
                      <a:alpha val="40000"/>
                    </a:schemeClr>
                  </a:glow>
                </a:effectLst>
              </a:rPr>
              <a:t>?</a:t>
            </a:r>
          </a:p>
          <a:p>
            <a:r>
              <a:rPr lang="pt-PT" sz="2000" dirty="0"/>
              <a:t>Para </a:t>
            </a:r>
            <a:r>
              <a:rPr lang="pt-PT" sz="2000" b="1" dirty="0"/>
              <a:t>ler</a:t>
            </a:r>
            <a:r>
              <a:rPr lang="pt-PT" sz="2000" dirty="0"/>
              <a:t> uma informação na memória, </a:t>
            </a:r>
            <a:r>
              <a:rPr lang="pt-PT" sz="2000" dirty="0" smtClean="0"/>
              <a:t>precisamos </a:t>
            </a:r>
            <a:r>
              <a:rPr lang="pt-PT" sz="2000" dirty="0"/>
              <a:t>do endereço dela, de onde começa até onde </a:t>
            </a:r>
            <a:r>
              <a:rPr lang="pt-PT" sz="2000" dirty="0" smtClean="0"/>
              <a:t>acaba.</a:t>
            </a:r>
          </a:p>
          <a:p>
            <a:r>
              <a:rPr lang="pt-PT" sz="2000" dirty="0" smtClean="0"/>
              <a:t>Para </a:t>
            </a:r>
            <a:r>
              <a:rPr lang="pt-PT" sz="2000" dirty="0"/>
              <a:t>escrever</a:t>
            </a:r>
            <a:r>
              <a:rPr lang="pt-PT" sz="2000" dirty="0" smtClean="0"/>
              <a:t>, precisamos </a:t>
            </a:r>
            <a:r>
              <a:rPr lang="pt-PT" sz="2000" dirty="0"/>
              <a:t>do endereço de onde está a informação e </a:t>
            </a:r>
            <a:r>
              <a:rPr lang="pt-PT" sz="2000" dirty="0" smtClean="0"/>
              <a:t>onde será alocada.</a:t>
            </a:r>
          </a:p>
          <a:p>
            <a:r>
              <a:rPr lang="pt-PT" sz="2000" dirty="0" smtClean="0"/>
              <a:t>Para </a:t>
            </a:r>
            <a:r>
              <a:rPr lang="pt-PT" sz="2000" dirty="0"/>
              <a:t>apagar um dado, </a:t>
            </a:r>
            <a:r>
              <a:rPr lang="pt-PT" sz="2000" dirty="0" smtClean="0"/>
              <a:t>precisamos </a:t>
            </a:r>
            <a:r>
              <a:rPr lang="pt-PT" sz="2000" dirty="0"/>
              <a:t>saber o endereço </a:t>
            </a:r>
            <a:r>
              <a:rPr lang="pt-PT" sz="2000" dirty="0" smtClean="0"/>
              <a:t>onde está.</a:t>
            </a:r>
          </a:p>
          <a:p>
            <a:pPr marL="0" indent="0" algn="just">
              <a:buNone/>
            </a:pPr>
            <a:r>
              <a:rPr lang="pt-PT" sz="2000" dirty="0"/>
              <a:t>S</a:t>
            </a:r>
            <a:r>
              <a:rPr lang="pt-PT" sz="2000" dirty="0" smtClean="0"/>
              <a:t>ejam </a:t>
            </a:r>
            <a:r>
              <a:rPr lang="pt-PT" sz="2000" dirty="0"/>
              <a:t>nos registros ou na </a:t>
            </a:r>
            <a:r>
              <a:rPr lang="pt-PT" sz="2000" dirty="0" smtClean="0"/>
              <a:t>memória são sempre necessários endereços.</a:t>
            </a:r>
          </a:p>
        </p:txBody>
      </p:sp>
      <p:sp>
        <p:nvSpPr>
          <p:cNvPr id="5" name="Título 1"/>
          <p:cNvSpPr>
            <a:spLocks noGrp="1"/>
          </p:cNvSpPr>
          <p:nvPr>
            <p:ph type="title"/>
          </p:nvPr>
        </p:nvSpPr>
        <p:spPr/>
        <p:txBody>
          <a:bodyPr/>
          <a:lstStyle/>
          <a:p>
            <a:r>
              <a:rPr lang="pt-PT" dirty="0" smtClean="0"/>
              <a:t>Tipos de Endereçamento</a:t>
            </a:r>
            <a:endParaRPr lang="pt-PT" dirty="0"/>
          </a:p>
        </p:txBody>
      </p:sp>
    </p:spTree>
    <p:extLst>
      <p:ext uri="{BB962C8B-B14F-4D97-AF65-F5344CB8AC3E}">
        <p14:creationId xmlns:p14="http://schemas.microsoft.com/office/powerpoint/2010/main" val="38333144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a:t>Os modos de endereçamento dividem-se em: </a:t>
            </a:r>
          </a:p>
          <a:p>
            <a:pPr marL="0" indent="0" algn="just">
              <a:buNone/>
            </a:pPr>
            <a:r>
              <a:rPr lang="pt-PT" sz="2000" dirty="0">
                <a:effectLst>
                  <a:glow rad="63500">
                    <a:schemeClr val="accent2">
                      <a:satMod val="175000"/>
                      <a:alpha val="40000"/>
                    </a:schemeClr>
                  </a:glow>
                </a:effectLst>
              </a:rPr>
              <a:t>Endereçamento de dados </a:t>
            </a:r>
            <a:r>
              <a:rPr lang="pt-PT" sz="2000" dirty="0"/>
              <a:t>são os seguintes: </a:t>
            </a:r>
          </a:p>
          <a:p>
            <a:pPr lvl="3" algn="just"/>
            <a:r>
              <a:rPr lang="pt-PT" sz="2000" dirty="0"/>
              <a:t>endereçamento a registro</a:t>
            </a:r>
          </a:p>
          <a:p>
            <a:pPr lvl="3" algn="just"/>
            <a:r>
              <a:rPr lang="pt-PT" sz="2000" dirty="0" smtClean="0"/>
              <a:t> imediato</a:t>
            </a:r>
          </a:p>
          <a:p>
            <a:pPr lvl="3" algn="just"/>
            <a:r>
              <a:rPr lang="pt-PT" sz="2000" dirty="0" smtClean="0"/>
              <a:t> direto</a:t>
            </a:r>
          </a:p>
          <a:p>
            <a:pPr lvl="3" algn="just"/>
            <a:r>
              <a:rPr lang="pt-PT" sz="2000" dirty="0" smtClean="0"/>
              <a:t> </a:t>
            </a:r>
            <a:r>
              <a:rPr lang="pt-PT" sz="2000" dirty="0"/>
              <a:t>indireto a </a:t>
            </a:r>
            <a:r>
              <a:rPr lang="pt-PT" sz="2000" dirty="0" smtClean="0"/>
              <a:t>registro,</a:t>
            </a:r>
          </a:p>
          <a:p>
            <a:pPr lvl="3" algn="just"/>
            <a:r>
              <a:rPr lang="pt-PT" sz="2000" dirty="0" smtClean="0"/>
              <a:t> índice + base</a:t>
            </a:r>
          </a:p>
          <a:p>
            <a:pPr lvl="3" algn="just"/>
            <a:r>
              <a:rPr lang="pt-PT" sz="2000" dirty="0" smtClean="0"/>
              <a:t> relativo </a:t>
            </a:r>
            <a:r>
              <a:rPr lang="pt-PT" sz="2000" dirty="0"/>
              <a:t>a </a:t>
            </a:r>
            <a:r>
              <a:rPr lang="pt-PT" sz="2000" dirty="0" smtClean="0"/>
              <a:t>registro</a:t>
            </a:r>
          </a:p>
          <a:p>
            <a:pPr lvl="3" algn="just"/>
            <a:r>
              <a:rPr lang="pt-PT" sz="2000" dirty="0" smtClean="0"/>
              <a:t> relativo </a:t>
            </a:r>
            <a:r>
              <a:rPr lang="pt-PT" sz="2000" dirty="0"/>
              <a:t>a </a:t>
            </a:r>
            <a:r>
              <a:rPr lang="pt-PT" sz="2000" dirty="0" smtClean="0"/>
              <a:t>base </a:t>
            </a:r>
            <a:r>
              <a:rPr lang="pt-PT" sz="2000" dirty="0"/>
              <a:t>mais índice.</a:t>
            </a:r>
          </a:p>
          <a:p>
            <a:pPr marL="0" indent="0" algn="just">
              <a:buNone/>
            </a:pPr>
            <a:r>
              <a:rPr lang="pt-PT" sz="2000" dirty="0" smtClean="0">
                <a:effectLst>
                  <a:glow rad="63500">
                    <a:schemeClr val="accent2">
                      <a:satMod val="175000"/>
                      <a:alpha val="40000"/>
                    </a:schemeClr>
                  </a:glow>
                </a:effectLst>
              </a:rPr>
              <a:t>Endereçamento </a:t>
            </a:r>
            <a:r>
              <a:rPr lang="pt-PT" sz="2000" dirty="0">
                <a:effectLst>
                  <a:glow rad="63500">
                    <a:schemeClr val="accent2">
                      <a:satMod val="175000"/>
                      <a:alpha val="40000"/>
                    </a:schemeClr>
                  </a:glow>
                </a:effectLst>
              </a:rPr>
              <a:t>de programa </a:t>
            </a:r>
            <a:r>
              <a:rPr lang="pt-PT" sz="2000" dirty="0"/>
              <a:t>são os seguintes: </a:t>
            </a:r>
          </a:p>
          <a:p>
            <a:pPr lvl="3" algn="just"/>
            <a:r>
              <a:rPr lang="pt-PT" sz="2000" dirty="0"/>
              <a:t>relativo a programa direto</a:t>
            </a:r>
          </a:p>
          <a:p>
            <a:pPr lvl="3" algn="just"/>
            <a:r>
              <a:rPr lang="pt-PT" sz="2000" dirty="0"/>
              <a:t>relativo a programa indireto.</a:t>
            </a:r>
          </a:p>
          <a:p>
            <a:pPr marL="0" indent="0" algn="just">
              <a:buNone/>
            </a:pPr>
            <a:endParaRPr lang="pt-PT" sz="2000" dirty="0"/>
          </a:p>
        </p:txBody>
      </p:sp>
      <p:sp>
        <p:nvSpPr>
          <p:cNvPr id="5" name="Título 1"/>
          <p:cNvSpPr>
            <a:spLocks noGrp="1"/>
          </p:cNvSpPr>
          <p:nvPr>
            <p:ph type="title"/>
          </p:nvPr>
        </p:nvSpPr>
        <p:spPr/>
        <p:txBody>
          <a:bodyPr/>
          <a:lstStyle/>
          <a:p>
            <a:r>
              <a:rPr lang="pt-PT" dirty="0" smtClean="0"/>
              <a:t>Tipos de Endereçamento</a:t>
            </a:r>
            <a:endParaRPr lang="pt-PT" dirty="0"/>
          </a:p>
        </p:txBody>
      </p:sp>
    </p:spTree>
    <p:extLst>
      <p:ext uri="{BB962C8B-B14F-4D97-AF65-F5344CB8AC3E}">
        <p14:creationId xmlns:p14="http://schemas.microsoft.com/office/powerpoint/2010/main" val="4260007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smtClean="0"/>
              <a:t>Neste módulo vamos conhecer os tipos </a:t>
            </a:r>
            <a:r>
              <a:rPr lang="pt-PT" sz="2000" dirty="0"/>
              <a:t>de endereçamentos </a:t>
            </a:r>
            <a:r>
              <a:rPr lang="pt-PT" sz="2000" dirty="0" smtClean="0"/>
              <a:t>existentes, </a:t>
            </a:r>
            <a:r>
              <a:rPr lang="pt-PT" sz="2000" dirty="0"/>
              <a:t>para que cada um serve, onde são usados</a:t>
            </a:r>
            <a:r>
              <a:rPr lang="pt-PT" sz="2000" dirty="0" smtClean="0"/>
              <a:t>, </a:t>
            </a:r>
            <a:r>
              <a:rPr lang="pt-PT" sz="2000" dirty="0"/>
              <a:t>bem como suas relações com as instruções </a:t>
            </a:r>
            <a:r>
              <a:rPr lang="pt-PT" sz="2000" dirty="0" err="1"/>
              <a:t>Assembly</a:t>
            </a:r>
            <a:r>
              <a:rPr lang="pt-PT" sz="2000" dirty="0"/>
              <a:t> </a:t>
            </a:r>
            <a:r>
              <a:rPr lang="pt-PT" sz="2000" dirty="0" smtClean="0"/>
              <a:t>(</a:t>
            </a:r>
            <a:r>
              <a:rPr lang="pt-PT" sz="2000" u="sng" dirty="0" smtClean="0"/>
              <a:t>matéria a lecionar no modulo 10</a:t>
            </a:r>
            <a:r>
              <a:rPr lang="pt-PT" sz="2000" dirty="0" smtClean="0"/>
              <a:t>) que </a:t>
            </a:r>
            <a:r>
              <a:rPr lang="pt-PT" sz="2000" dirty="0"/>
              <a:t>alteram o fluxo de funcionamento de um programa escrito nessa </a:t>
            </a:r>
            <a:r>
              <a:rPr lang="pt-PT" sz="2000" dirty="0" smtClean="0"/>
              <a:t>linguagem.</a:t>
            </a:r>
          </a:p>
          <a:p>
            <a:pPr marL="0" indent="0" algn="just">
              <a:buNone/>
            </a:pPr>
            <a:endParaRPr lang="pt-PT" sz="2000" dirty="0"/>
          </a:p>
          <a:p>
            <a:pPr marL="0" indent="0" algn="just">
              <a:buNone/>
            </a:pPr>
            <a:r>
              <a:rPr lang="pt-PT" sz="2000" dirty="0" err="1" smtClean="0">
                <a:effectLst>
                  <a:glow rad="228600">
                    <a:schemeClr val="accent1">
                      <a:satMod val="175000"/>
                      <a:alpha val="40000"/>
                    </a:schemeClr>
                  </a:glow>
                </a:effectLst>
              </a:rPr>
              <a:t>Assembly</a:t>
            </a:r>
            <a:endParaRPr lang="pt-PT" sz="2000" dirty="0" smtClean="0">
              <a:effectLst>
                <a:glow rad="228600">
                  <a:schemeClr val="accent1">
                    <a:satMod val="175000"/>
                    <a:alpha val="40000"/>
                  </a:schemeClr>
                </a:glow>
              </a:effectLst>
            </a:endParaRPr>
          </a:p>
          <a:p>
            <a:pPr marL="0" indent="0" algn="just">
              <a:spcBef>
                <a:spcPts val="0"/>
              </a:spcBef>
              <a:spcAft>
                <a:spcPts val="0"/>
              </a:spcAft>
              <a:buNone/>
            </a:pPr>
            <a:r>
              <a:rPr lang="pt-PT" sz="2000" dirty="0"/>
              <a:t>A instrução mais usada </a:t>
            </a:r>
            <a:r>
              <a:rPr lang="pt-PT" sz="2000" dirty="0" smtClean="0"/>
              <a:t>no</a:t>
            </a:r>
          </a:p>
          <a:p>
            <a:pPr marL="0" indent="0" algn="just">
              <a:spcBef>
                <a:spcPts val="0"/>
              </a:spcBef>
              <a:spcAft>
                <a:spcPts val="0"/>
              </a:spcAft>
              <a:buNone/>
            </a:pPr>
            <a:r>
              <a:rPr lang="pt-PT" sz="2000" dirty="0" smtClean="0"/>
              <a:t>endereçamento </a:t>
            </a:r>
            <a:r>
              <a:rPr lang="pt-PT" sz="2000" dirty="0"/>
              <a:t>de dados é a MOV.</a:t>
            </a:r>
          </a:p>
          <a:p>
            <a:pPr marL="0" indent="0" algn="just">
              <a:buNone/>
            </a:pPr>
            <a:r>
              <a:rPr lang="pt-PT" sz="2000" dirty="0" smtClean="0">
                <a:solidFill>
                  <a:srgbClr val="FF0000"/>
                </a:solidFill>
              </a:rPr>
              <a:t>MOV</a:t>
            </a:r>
            <a:r>
              <a:rPr lang="pt-PT" sz="2000" dirty="0" smtClean="0"/>
              <a:t> </a:t>
            </a:r>
            <a:r>
              <a:rPr lang="pt-PT" sz="2000" dirty="0">
                <a:solidFill>
                  <a:schemeClr val="accent4">
                    <a:lumMod val="75000"/>
                  </a:schemeClr>
                </a:solidFill>
              </a:rPr>
              <a:t>destino</a:t>
            </a:r>
            <a:r>
              <a:rPr lang="pt-PT" sz="2000" dirty="0"/>
              <a:t>, </a:t>
            </a:r>
            <a:r>
              <a:rPr lang="pt-PT" sz="2000" dirty="0">
                <a:solidFill>
                  <a:srgbClr val="92D050"/>
                </a:solidFill>
              </a:rPr>
              <a:t>origem</a:t>
            </a:r>
          </a:p>
          <a:p>
            <a:pPr marL="0" indent="0" algn="just">
              <a:buNone/>
            </a:pPr>
            <a:r>
              <a:rPr lang="pt-PT" sz="2000" dirty="0"/>
              <a:t>M</a:t>
            </a:r>
            <a:r>
              <a:rPr lang="pt-PT" sz="2000" dirty="0" smtClean="0"/>
              <a:t>ove copiando os dados o </a:t>
            </a:r>
            <a:r>
              <a:rPr lang="pt-PT" sz="2000" dirty="0"/>
              <a:t>que </a:t>
            </a:r>
            <a:r>
              <a:rPr lang="pt-PT" sz="2000" dirty="0" smtClean="0"/>
              <a:t>estão na </a:t>
            </a:r>
            <a:r>
              <a:rPr lang="pt-PT" sz="2000" dirty="0"/>
              <a:t>'origem' para </a:t>
            </a:r>
            <a:r>
              <a:rPr lang="pt-PT" sz="2000" dirty="0" smtClean="0"/>
              <a:t>o 'destino‘. Embora </a:t>
            </a:r>
            <a:r>
              <a:rPr lang="pt-PT" sz="2000" dirty="0"/>
              <a:t>o comando MOV se lembre a palavra mover (ou move, em inglês), o que ela faz na verdade é COPIAR</a:t>
            </a:r>
          </a:p>
          <a:p>
            <a:pPr marL="0" indent="0" algn="just">
              <a:buNone/>
            </a:pPr>
            <a:endParaRPr lang="pt-PT" sz="2000" dirty="0"/>
          </a:p>
        </p:txBody>
      </p:sp>
      <p:sp>
        <p:nvSpPr>
          <p:cNvPr id="5" name="Título 1"/>
          <p:cNvSpPr>
            <a:spLocks noGrp="1"/>
          </p:cNvSpPr>
          <p:nvPr>
            <p:ph type="title"/>
          </p:nvPr>
        </p:nvSpPr>
        <p:spPr/>
        <p:txBody>
          <a:bodyPr/>
          <a:lstStyle/>
          <a:p>
            <a:r>
              <a:rPr lang="pt-PT" dirty="0" smtClean="0"/>
              <a:t>Tipos de Endereçamento</a:t>
            </a:r>
            <a:endParaRPr lang="pt-PT" dirty="0"/>
          </a:p>
        </p:txBody>
      </p:sp>
      <p:sp>
        <p:nvSpPr>
          <p:cNvPr id="2" name="CaixaDeTexto 1"/>
          <p:cNvSpPr txBox="1"/>
          <p:nvPr/>
        </p:nvSpPr>
        <p:spPr>
          <a:xfrm>
            <a:off x="5796136" y="3501008"/>
            <a:ext cx="2736304" cy="147732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just"/>
            <a:r>
              <a:rPr lang="pt-PT" dirty="0"/>
              <a:t>P</a:t>
            </a:r>
            <a:r>
              <a:rPr lang="pt-PT" dirty="0" smtClean="0"/>
              <a:t>ara </a:t>
            </a:r>
            <a:r>
              <a:rPr lang="pt-PT" dirty="0"/>
              <a:t>colocar os dados do registro BX no registro AX, usamos a instrução </a:t>
            </a:r>
            <a:r>
              <a:rPr lang="pt-PT" dirty="0" smtClean="0"/>
              <a:t>:</a:t>
            </a:r>
            <a:r>
              <a:rPr lang="pt-PT" dirty="0"/>
              <a:t/>
            </a:r>
            <a:br>
              <a:rPr lang="pt-PT" dirty="0"/>
            </a:br>
            <a:r>
              <a:rPr lang="pt-PT" dirty="0">
                <a:solidFill>
                  <a:srgbClr val="FF0000"/>
                </a:solidFill>
              </a:rPr>
              <a:t>MOV AX, BX</a:t>
            </a:r>
          </a:p>
        </p:txBody>
      </p:sp>
    </p:spTree>
    <p:extLst>
      <p:ext uri="{BB962C8B-B14F-4D97-AF65-F5344CB8AC3E}">
        <p14:creationId xmlns:p14="http://schemas.microsoft.com/office/powerpoint/2010/main" val="235048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722443" cy="5040560"/>
          </a:xfrm>
        </p:spPr>
        <p:txBody>
          <a:bodyPr>
            <a:noAutofit/>
          </a:bodyPr>
          <a:lstStyle/>
          <a:p>
            <a:pPr marL="0" indent="0" algn="just">
              <a:buNone/>
            </a:pPr>
            <a:r>
              <a:rPr lang="pt-PT" sz="2000" dirty="0"/>
              <a:t>A instrução MOV é muita </a:t>
            </a:r>
            <a:r>
              <a:rPr lang="pt-PT" sz="2000" dirty="0" smtClean="0"/>
              <a:t>importante </a:t>
            </a:r>
            <a:r>
              <a:rPr lang="pt-PT" sz="2000" dirty="0"/>
              <a:t>e flexível, sendo possível usá-la nos seguintes modos de endereçamento:</a:t>
            </a:r>
          </a:p>
          <a:p>
            <a:pPr marL="0" indent="0" algn="just">
              <a:buNone/>
            </a:pPr>
            <a:endParaRPr lang="pt-PT" sz="1000" dirty="0"/>
          </a:p>
          <a:p>
            <a:pPr marL="0" indent="0" algn="just">
              <a:buNone/>
            </a:pPr>
            <a:r>
              <a:rPr lang="pt-PT" sz="2000" dirty="0">
                <a:effectLst>
                  <a:glow rad="228600">
                    <a:schemeClr val="accent6">
                      <a:satMod val="175000"/>
                      <a:alpha val="40000"/>
                    </a:schemeClr>
                  </a:glow>
                </a:effectLst>
              </a:rPr>
              <a:t>Endereçamento de registo</a:t>
            </a:r>
          </a:p>
          <a:p>
            <a:pPr marL="0" indent="0" algn="just">
              <a:spcBef>
                <a:spcPts val="0"/>
              </a:spcBef>
              <a:spcAft>
                <a:spcPts val="0"/>
              </a:spcAft>
              <a:buNone/>
            </a:pPr>
            <a:r>
              <a:rPr lang="pt-PT" sz="2000" dirty="0"/>
              <a:t>Os dados saem do registo para outro registo ou para outra memória. Podem ainda sair da memória para um registo ou para outro local da memória. A </a:t>
            </a:r>
            <a:r>
              <a:rPr lang="pt-PT" sz="2000" dirty="0" smtClean="0"/>
              <a:t>transferência </a:t>
            </a:r>
            <a:r>
              <a:rPr lang="pt-PT" sz="2000" dirty="0"/>
              <a:t>pode ser com os </a:t>
            </a:r>
            <a:r>
              <a:rPr lang="pt-PT" sz="2000" dirty="0" smtClean="0"/>
              <a:t>registadores de </a:t>
            </a:r>
            <a:r>
              <a:rPr lang="pt-PT" sz="2000" dirty="0"/>
              <a:t>8 bits, ou </a:t>
            </a:r>
            <a:r>
              <a:rPr lang="pt-PT" sz="2000" dirty="0" smtClean="0"/>
              <a:t>com os </a:t>
            </a:r>
            <a:r>
              <a:rPr lang="pt-PT" sz="2000" dirty="0"/>
              <a:t>de 16 bits. Nunca deve-se misturar registradores de </a:t>
            </a:r>
            <a:r>
              <a:rPr lang="pt-PT" sz="2000" dirty="0" smtClean="0"/>
              <a:t>tamanhos </a:t>
            </a:r>
            <a:r>
              <a:rPr lang="pt-PT" sz="2000" dirty="0"/>
              <a:t>diferentes</a:t>
            </a:r>
            <a:r>
              <a:rPr lang="pt-PT" sz="2000" dirty="0" smtClean="0"/>
              <a:t>.</a:t>
            </a:r>
          </a:p>
          <a:p>
            <a:pPr marL="0" indent="0" algn="just">
              <a:buNone/>
            </a:pPr>
            <a:endParaRPr lang="pt-PT" sz="1000" dirty="0" smtClean="0">
              <a:effectLst>
                <a:glow rad="101600">
                  <a:schemeClr val="accent6">
                    <a:satMod val="175000"/>
                    <a:alpha val="40000"/>
                  </a:schemeClr>
                </a:glow>
              </a:effectLst>
            </a:endParaRPr>
          </a:p>
          <a:p>
            <a:pPr marL="0" indent="0" algn="just">
              <a:buNone/>
            </a:pPr>
            <a:r>
              <a:rPr lang="pt-PT" sz="2000" dirty="0">
                <a:effectLst>
                  <a:glow rad="228600">
                    <a:schemeClr val="accent6">
                      <a:satMod val="175000"/>
                      <a:alpha val="40000"/>
                    </a:schemeClr>
                  </a:glow>
                </a:effectLst>
              </a:rPr>
              <a:t>Endereçamento imediato</a:t>
            </a:r>
          </a:p>
          <a:p>
            <a:pPr marL="0" indent="0" algn="just">
              <a:spcBef>
                <a:spcPts val="0"/>
              </a:spcBef>
              <a:spcAft>
                <a:spcPts val="0"/>
              </a:spcAft>
              <a:buNone/>
            </a:pPr>
            <a:r>
              <a:rPr lang="pt-PT" sz="2000" dirty="0" smtClean="0"/>
              <a:t>Transfere </a:t>
            </a:r>
            <a:r>
              <a:rPr lang="pt-PT" sz="2000" dirty="0"/>
              <a:t>um byte ou uma palavra </a:t>
            </a:r>
            <a:r>
              <a:rPr lang="pt-PT" sz="2000" dirty="0" smtClean="0"/>
              <a:t>(Word) de dados </a:t>
            </a:r>
            <a:r>
              <a:rPr lang="pt-PT" sz="2000" dirty="0"/>
              <a:t>da origem </a:t>
            </a:r>
            <a:r>
              <a:rPr lang="pt-PT" sz="2000" dirty="0" smtClean="0"/>
              <a:t>e de </a:t>
            </a:r>
            <a:r>
              <a:rPr lang="pt-PT" sz="2000" dirty="0"/>
              <a:t>forma imediata</a:t>
            </a:r>
            <a:r>
              <a:rPr lang="pt-PT" sz="2000" dirty="0" smtClean="0"/>
              <a:t> </a:t>
            </a:r>
            <a:r>
              <a:rPr lang="pt-PT" sz="2000" dirty="0"/>
              <a:t>para um registro destino ou posição de </a:t>
            </a:r>
            <a:r>
              <a:rPr lang="pt-PT" sz="2000" dirty="0" smtClean="0"/>
              <a:t>Memória, </a:t>
            </a:r>
            <a:r>
              <a:rPr lang="pt-PT" sz="2000" dirty="0"/>
              <a:t>através de um número constante em hexadecimal. </a:t>
            </a:r>
            <a:r>
              <a:rPr lang="pt-PT" sz="2000" dirty="0" smtClean="0"/>
              <a:t>			exemplo</a:t>
            </a:r>
            <a:r>
              <a:rPr lang="pt-PT" sz="2000" dirty="0"/>
              <a:t>: </a:t>
            </a:r>
            <a:r>
              <a:rPr lang="pt-PT" sz="2000" dirty="0">
                <a:effectLst>
                  <a:glow rad="63500">
                    <a:schemeClr val="accent2">
                      <a:satMod val="175000"/>
                      <a:alpha val="40000"/>
                    </a:schemeClr>
                  </a:glow>
                </a:effectLst>
              </a:rPr>
              <a:t>MOV AH, </a:t>
            </a:r>
            <a:r>
              <a:rPr lang="pt-PT" sz="2000" dirty="0" smtClean="0">
                <a:effectLst>
                  <a:glow rad="63500">
                    <a:schemeClr val="accent2">
                      <a:satMod val="175000"/>
                      <a:alpha val="40000"/>
                    </a:schemeClr>
                  </a:glow>
                </a:effectLst>
              </a:rPr>
              <a:t>2112H</a:t>
            </a:r>
          </a:p>
          <a:p>
            <a:pPr marL="0" indent="0" algn="just">
              <a:spcBef>
                <a:spcPts val="0"/>
              </a:spcBef>
              <a:spcAft>
                <a:spcPts val="0"/>
              </a:spcAft>
              <a:buNone/>
            </a:pPr>
            <a:r>
              <a:rPr lang="pt-PT" sz="2000" dirty="0" smtClean="0"/>
              <a:t>Transfere </a:t>
            </a:r>
            <a:r>
              <a:rPr lang="pt-PT" sz="2000" dirty="0"/>
              <a:t>diretamente do endereço 2112H para o </a:t>
            </a:r>
            <a:r>
              <a:rPr lang="pt-PT" sz="2000" dirty="0" smtClean="0"/>
              <a:t>registo AH</a:t>
            </a:r>
          </a:p>
          <a:p>
            <a:pPr marL="0" indent="0" algn="just">
              <a:spcBef>
                <a:spcPts val="0"/>
              </a:spcBef>
              <a:spcAft>
                <a:spcPts val="0"/>
              </a:spcAft>
              <a:buNone/>
            </a:pPr>
            <a:r>
              <a:rPr lang="pt-PT" sz="2000" dirty="0"/>
              <a:t/>
            </a:r>
            <a:br>
              <a:rPr lang="pt-PT" sz="2000" dirty="0"/>
            </a:br>
            <a:endParaRPr lang="pt-PT" sz="2000" dirty="0"/>
          </a:p>
        </p:txBody>
      </p:sp>
      <p:sp>
        <p:nvSpPr>
          <p:cNvPr id="5" name="Título 1"/>
          <p:cNvSpPr>
            <a:spLocks noGrp="1"/>
          </p:cNvSpPr>
          <p:nvPr>
            <p:ph type="title"/>
          </p:nvPr>
        </p:nvSpPr>
        <p:spPr/>
        <p:txBody>
          <a:bodyPr/>
          <a:lstStyle/>
          <a:p>
            <a:r>
              <a:rPr lang="pt-PT" sz="3400" dirty="0" smtClean="0"/>
              <a:t>Tipos de Endereçamento - Dados</a:t>
            </a:r>
            <a:endParaRPr lang="pt-PT" sz="3400" dirty="0"/>
          </a:p>
        </p:txBody>
      </p:sp>
    </p:spTree>
    <p:extLst>
      <p:ext uri="{BB962C8B-B14F-4D97-AF65-F5344CB8AC3E}">
        <p14:creationId xmlns:p14="http://schemas.microsoft.com/office/powerpoint/2010/main" val="970635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722443" cy="5040560"/>
          </a:xfrm>
        </p:spPr>
        <p:txBody>
          <a:bodyPr>
            <a:noAutofit/>
          </a:bodyPr>
          <a:lstStyle/>
          <a:p>
            <a:pPr marL="0" indent="0" algn="just">
              <a:buNone/>
            </a:pPr>
            <a:r>
              <a:rPr lang="pt-PT" sz="2000" dirty="0">
                <a:effectLst>
                  <a:glow rad="228600">
                    <a:schemeClr val="accent6">
                      <a:satMod val="175000"/>
                      <a:alpha val="40000"/>
                    </a:schemeClr>
                  </a:glow>
                </a:effectLst>
              </a:rPr>
              <a:t>Endereçamento direto</a:t>
            </a:r>
          </a:p>
          <a:p>
            <a:pPr marL="0" indent="0" algn="just">
              <a:spcBef>
                <a:spcPts val="0"/>
              </a:spcBef>
              <a:spcAft>
                <a:spcPts val="0"/>
              </a:spcAft>
              <a:buNone/>
            </a:pPr>
            <a:r>
              <a:rPr lang="pt-PT" sz="2000" dirty="0"/>
              <a:t>Move uma informação entre um endereço de memória e um registo. </a:t>
            </a:r>
          </a:p>
          <a:p>
            <a:pPr marL="0" indent="0" algn="just">
              <a:spcBef>
                <a:spcPts val="0"/>
              </a:spcBef>
              <a:spcAft>
                <a:spcPts val="0"/>
              </a:spcAft>
              <a:buNone/>
            </a:pPr>
            <a:r>
              <a:rPr lang="pt-PT" sz="2000" dirty="0"/>
              <a:t>O endereço efetivo de memória que deve ser usado pela operação para ler o operando(soma, subtração, multiplicação e divisão) e/ou guardar o resultado é especificado na própria instrução.</a:t>
            </a:r>
          </a:p>
          <a:p>
            <a:pPr marL="0" indent="0" algn="just">
              <a:buNone/>
            </a:pPr>
            <a:endParaRPr lang="pt-PT" sz="2000" dirty="0" smtClean="0"/>
          </a:p>
          <a:p>
            <a:pPr marL="0" indent="0">
              <a:buNone/>
            </a:pPr>
            <a:r>
              <a:rPr lang="pt-PT" sz="2000" dirty="0">
                <a:effectLst>
                  <a:glow rad="228600">
                    <a:schemeClr val="accent6">
                      <a:satMod val="175000"/>
                      <a:alpha val="40000"/>
                    </a:schemeClr>
                  </a:glow>
                </a:effectLst>
              </a:rPr>
              <a:t>Endereçamento indireto de registo</a:t>
            </a:r>
            <a:r>
              <a:rPr lang="pt-PT" sz="2000" b="1" dirty="0"/>
              <a:t> </a:t>
            </a:r>
          </a:p>
          <a:p>
            <a:pPr marL="0" indent="0" algn="just">
              <a:spcBef>
                <a:spcPts val="0"/>
              </a:spcBef>
              <a:spcAft>
                <a:spcPts val="0"/>
              </a:spcAft>
              <a:buNone/>
            </a:pPr>
            <a:r>
              <a:rPr lang="pt-PT" sz="2000" dirty="0" smtClean="0"/>
              <a:t>Ocorre </a:t>
            </a:r>
            <a:r>
              <a:rPr lang="pt-PT" sz="2000" dirty="0"/>
              <a:t>entre </a:t>
            </a:r>
            <a:r>
              <a:rPr lang="pt-PT" sz="2000" dirty="0" smtClean="0"/>
              <a:t>registo </a:t>
            </a:r>
            <a:r>
              <a:rPr lang="pt-PT" sz="2000" dirty="0"/>
              <a:t>e local da </a:t>
            </a:r>
            <a:r>
              <a:rPr lang="pt-PT" sz="2000" dirty="0" smtClean="0"/>
              <a:t>memória</a:t>
            </a:r>
            <a:r>
              <a:rPr lang="pt-PT" sz="2000" dirty="0"/>
              <a:t> </a:t>
            </a:r>
            <a:r>
              <a:rPr lang="pt-PT" sz="2000" dirty="0" smtClean="0"/>
              <a:t>(esta </a:t>
            </a:r>
            <a:r>
              <a:rPr lang="pt-PT" sz="2000" dirty="0"/>
              <a:t>é endereçada por um </a:t>
            </a:r>
            <a:r>
              <a:rPr lang="pt-PT" sz="2000" dirty="0" smtClean="0"/>
              <a:t>registo </a:t>
            </a:r>
            <a:r>
              <a:rPr lang="pt-PT" sz="2000" dirty="0"/>
              <a:t>de índice ou </a:t>
            </a:r>
            <a:r>
              <a:rPr lang="pt-PT" sz="2000" dirty="0" smtClean="0"/>
              <a:t>registo </a:t>
            </a:r>
            <a:r>
              <a:rPr lang="pt-PT" sz="2000" dirty="0"/>
              <a:t>de </a:t>
            </a:r>
            <a:r>
              <a:rPr lang="pt-PT" sz="2000" dirty="0" smtClean="0"/>
              <a:t>base).</a:t>
            </a:r>
          </a:p>
          <a:p>
            <a:pPr marL="0" indent="0" algn="just">
              <a:spcBef>
                <a:spcPts val="0"/>
              </a:spcBef>
              <a:spcAft>
                <a:spcPts val="0"/>
              </a:spcAft>
              <a:buNone/>
            </a:pPr>
            <a:r>
              <a:rPr lang="pt-PT" sz="2000" dirty="0" smtClean="0"/>
              <a:t>O </a:t>
            </a:r>
            <a:r>
              <a:rPr lang="pt-PT" sz="2000" dirty="0"/>
              <a:t>conteúdo do registo especificado indica o endereço </a:t>
            </a:r>
            <a:r>
              <a:rPr lang="pt-PT" sz="2000" dirty="0" smtClean="0"/>
              <a:t>efetivo </a:t>
            </a:r>
            <a:r>
              <a:rPr lang="pt-PT" sz="2000" dirty="0"/>
              <a:t>de memória onde os dados se encontram, no caso de uma leitura, ou onde devem ser guardados, no caso de uma escrita. </a:t>
            </a:r>
            <a:endParaRPr lang="pt-PT" sz="2000" dirty="0" smtClean="0"/>
          </a:p>
          <a:p>
            <a:pPr marL="0" indent="0" algn="just">
              <a:buNone/>
            </a:pPr>
            <a:endParaRPr lang="pt-PT" sz="2000" dirty="0" smtClean="0"/>
          </a:p>
          <a:p>
            <a:pPr marL="0" indent="0" algn="just">
              <a:spcBef>
                <a:spcPts val="0"/>
              </a:spcBef>
              <a:spcAft>
                <a:spcPts val="0"/>
              </a:spcAft>
              <a:buNone/>
            </a:pPr>
            <a:r>
              <a:rPr lang="pt-PT" sz="2000" dirty="0"/>
              <a:t/>
            </a:r>
            <a:br>
              <a:rPr lang="pt-PT" sz="2000" dirty="0"/>
            </a:br>
            <a:endParaRPr lang="pt-PT" sz="2000" dirty="0"/>
          </a:p>
        </p:txBody>
      </p:sp>
      <p:sp>
        <p:nvSpPr>
          <p:cNvPr id="5" name="Título 1"/>
          <p:cNvSpPr>
            <a:spLocks noGrp="1"/>
          </p:cNvSpPr>
          <p:nvPr>
            <p:ph type="title"/>
          </p:nvPr>
        </p:nvSpPr>
        <p:spPr/>
        <p:txBody>
          <a:bodyPr/>
          <a:lstStyle/>
          <a:p>
            <a:r>
              <a:rPr lang="pt-PT" sz="3400" dirty="0"/>
              <a:t>Tipos de Endereçamento - Dados</a:t>
            </a:r>
            <a:endParaRPr lang="pt-PT" dirty="0"/>
          </a:p>
        </p:txBody>
      </p:sp>
    </p:spTree>
    <p:extLst>
      <p:ext uri="{BB962C8B-B14F-4D97-AF65-F5344CB8AC3E}">
        <p14:creationId xmlns:p14="http://schemas.microsoft.com/office/powerpoint/2010/main" val="3724830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spcBef>
                <a:spcPts val="0"/>
              </a:spcBef>
              <a:spcAft>
                <a:spcPts val="0"/>
              </a:spcAft>
              <a:buNone/>
            </a:pPr>
            <a:r>
              <a:rPr lang="pt-PT" dirty="0"/>
              <a:t>As instruções </a:t>
            </a:r>
            <a:r>
              <a:rPr lang="pt-PT" dirty="0" smtClean="0"/>
              <a:t>do processador operam em dados, em que as </a:t>
            </a:r>
            <a:r>
              <a:rPr lang="pt-PT" dirty="0"/>
              <a:t>categorias gerais mais importantes </a:t>
            </a:r>
            <a:r>
              <a:rPr lang="pt-PT" dirty="0" smtClean="0"/>
              <a:t>são</a:t>
            </a:r>
            <a:r>
              <a:rPr lang="pt-PT" dirty="0"/>
              <a:t>: </a:t>
            </a:r>
            <a:endParaRPr lang="pt-PT" dirty="0" smtClean="0"/>
          </a:p>
          <a:p>
            <a:pPr marL="0" indent="0" algn="just">
              <a:spcBef>
                <a:spcPts val="0"/>
              </a:spcBef>
              <a:spcAft>
                <a:spcPts val="0"/>
              </a:spcAft>
              <a:buNone/>
            </a:pPr>
            <a:r>
              <a:rPr lang="pt-PT" dirty="0" smtClean="0">
                <a:effectLst>
                  <a:glow rad="139700">
                    <a:schemeClr val="accent6">
                      <a:satMod val="175000"/>
                      <a:alpha val="40000"/>
                    </a:schemeClr>
                  </a:glow>
                </a:effectLst>
              </a:rPr>
              <a:t>Endereços</a:t>
            </a:r>
            <a:r>
              <a:rPr lang="pt-PT" dirty="0" smtClean="0"/>
              <a:t> </a:t>
            </a:r>
          </a:p>
          <a:p>
            <a:pPr algn="just">
              <a:spcBef>
                <a:spcPts val="0"/>
              </a:spcBef>
              <a:spcAft>
                <a:spcPts val="0"/>
              </a:spcAft>
            </a:pPr>
            <a:r>
              <a:rPr lang="pt-PT" dirty="0" smtClean="0"/>
              <a:t>Alguns </a:t>
            </a:r>
            <a:r>
              <a:rPr lang="pt-PT" dirty="0"/>
              <a:t>cálculos têm de ser </a:t>
            </a:r>
            <a:r>
              <a:rPr lang="pt-PT" dirty="0" smtClean="0"/>
              <a:t>efetuados </a:t>
            </a:r>
            <a:r>
              <a:rPr lang="pt-PT" dirty="0"/>
              <a:t>nas referências aos operandos de uma instrução para determinar o endereço principal ou virtual da memória. Neste contexto, os endereços podem ser considerados como inteiros sem sinal. </a:t>
            </a:r>
            <a:endParaRPr lang="pt-PT" dirty="0" smtClean="0"/>
          </a:p>
          <a:p>
            <a:pPr marL="0" indent="0" algn="just">
              <a:spcBef>
                <a:spcPts val="0"/>
              </a:spcBef>
              <a:spcAft>
                <a:spcPts val="0"/>
              </a:spcAft>
              <a:buNone/>
            </a:pPr>
            <a:endParaRPr lang="pt-PT" dirty="0"/>
          </a:p>
          <a:p>
            <a:pPr marL="0" indent="0" algn="just">
              <a:spcBef>
                <a:spcPts val="0"/>
              </a:spcBef>
              <a:spcAft>
                <a:spcPts val="0"/>
              </a:spcAft>
              <a:buNone/>
            </a:pPr>
            <a:r>
              <a:rPr lang="pt-PT" dirty="0">
                <a:effectLst>
                  <a:glow rad="139700">
                    <a:schemeClr val="accent6">
                      <a:satMod val="175000"/>
                      <a:alpha val="40000"/>
                    </a:schemeClr>
                  </a:glow>
                </a:effectLst>
              </a:rPr>
              <a:t>Números</a:t>
            </a:r>
            <a:r>
              <a:rPr lang="pt-PT" dirty="0">
                <a:effectLst>
                  <a:glow rad="63500">
                    <a:schemeClr val="accent6">
                      <a:satMod val="175000"/>
                      <a:alpha val="40000"/>
                    </a:schemeClr>
                  </a:glow>
                </a:effectLst>
              </a:rPr>
              <a:t> </a:t>
            </a:r>
          </a:p>
          <a:p>
            <a:pPr algn="just">
              <a:spcBef>
                <a:spcPts val="0"/>
              </a:spcBef>
              <a:spcAft>
                <a:spcPts val="0"/>
              </a:spcAft>
            </a:pPr>
            <a:r>
              <a:rPr lang="pt-PT" dirty="0"/>
              <a:t>Todas as linguagens máquina incluem tipos de dados numéricos. Mesmo no processamento de dados não numéricos, há necessidade de números para </a:t>
            </a:r>
            <a:r>
              <a:rPr lang="pt-PT" dirty="0" smtClean="0"/>
              <a:t>atuar </a:t>
            </a:r>
            <a:r>
              <a:rPr lang="pt-PT" dirty="0"/>
              <a:t>como contadores, largura de campos e assim sucessivamente. </a:t>
            </a:r>
            <a:endParaRPr lang="pt-PT" dirty="0" smtClean="0"/>
          </a:p>
          <a:p>
            <a:pPr algn="just">
              <a:spcBef>
                <a:spcPts val="0"/>
              </a:spcBef>
              <a:spcAft>
                <a:spcPts val="0"/>
              </a:spcAft>
            </a:pPr>
            <a:r>
              <a:rPr lang="pt-PT" dirty="0" smtClean="0"/>
              <a:t>Uma </a:t>
            </a:r>
            <a:r>
              <a:rPr lang="pt-PT" dirty="0"/>
              <a:t>distinção importante </a:t>
            </a:r>
            <a:r>
              <a:rPr lang="pt-PT" dirty="0" smtClean="0"/>
              <a:t>é que os </a:t>
            </a:r>
            <a:r>
              <a:rPr lang="pt-PT" dirty="0"/>
              <a:t>números guardados num computador é </a:t>
            </a:r>
            <a:r>
              <a:rPr lang="pt-PT" dirty="0" smtClean="0"/>
              <a:t>são </a:t>
            </a:r>
            <a:r>
              <a:rPr lang="pt-PT" dirty="0"/>
              <a:t>limitados</a:t>
            </a:r>
            <a:r>
              <a:rPr lang="pt-PT" dirty="0" smtClean="0"/>
              <a:t>. </a:t>
            </a:r>
          </a:p>
          <a:p>
            <a:pPr marL="857250" lvl="2" indent="0" algn="just">
              <a:spcBef>
                <a:spcPts val="0"/>
              </a:spcBef>
              <a:spcAft>
                <a:spcPts val="0"/>
              </a:spcAft>
              <a:buNone/>
            </a:pPr>
            <a:r>
              <a:rPr lang="pt-PT" sz="1800" dirty="0"/>
              <a:t>Em primeiro lugar, há um limite para a grandeza dos números representados num </a:t>
            </a:r>
            <a:r>
              <a:rPr lang="pt-PT" sz="1800" dirty="0" smtClean="0"/>
              <a:t>computador. No </a:t>
            </a:r>
            <a:r>
              <a:rPr lang="pt-PT" sz="1800" dirty="0"/>
              <a:t>caso de números em vírgula flutuante, há um limite para a sua precisão. </a:t>
            </a:r>
          </a:p>
        </p:txBody>
      </p:sp>
      <p:sp>
        <p:nvSpPr>
          <p:cNvPr id="5" name="Título 1"/>
          <p:cNvSpPr>
            <a:spLocks noGrp="1"/>
          </p:cNvSpPr>
          <p:nvPr>
            <p:ph type="title"/>
          </p:nvPr>
        </p:nvSpPr>
        <p:spPr/>
        <p:txBody>
          <a:bodyPr/>
          <a:lstStyle/>
          <a:p>
            <a:r>
              <a:rPr lang="pt-PT" dirty="0" smtClean="0"/>
              <a:t>Tipos de Dados</a:t>
            </a:r>
            <a:endParaRPr lang="pt-PT" dirty="0"/>
          </a:p>
        </p:txBody>
      </p:sp>
    </p:spTree>
    <p:extLst>
      <p:ext uri="{BB962C8B-B14F-4D97-AF65-F5344CB8AC3E}">
        <p14:creationId xmlns:p14="http://schemas.microsoft.com/office/powerpoint/2010/main" val="27229522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722443" cy="5040560"/>
          </a:xfrm>
        </p:spPr>
        <p:txBody>
          <a:bodyPr>
            <a:noAutofit/>
          </a:bodyPr>
          <a:lstStyle/>
          <a:p>
            <a:pPr marL="0" indent="0">
              <a:buNone/>
            </a:pPr>
            <a:r>
              <a:rPr lang="pt-PT" sz="2000" dirty="0">
                <a:effectLst>
                  <a:glow rad="228600">
                    <a:schemeClr val="accent6">
                      <a:satMod val="175000"/>
                      <a:alpha val="40000"/>
                    </a:schemeClr>
                  </a:glow>
                </a:effectLst>
              </a:rPr>
              <a:t>Endereçamento de Base + Índice</a:t>
            </a:r>
          </a:p>
          <a:p>
            <a:pPr marL="0" indent="0" algn="just">
              <a:spcBef>
                <a:spcPts val="0"/>
              </a:spcBef>
              <a:spcAft>
                <a:spcPts val="0"/>
              </a:spcAft>
              <a:buNone/>
            </a:pPr>
            <a:r>
              <a:rPr lang="pt-PT" sz="2000" dirty="0"/>
              <a:t>T</a:t>
            </a:r>
            <a:r>
              <a:rPr lang="pt-PT" sz="2000" dirty="0" smtClean="0"/>
              <a:t>ransfere </a:t>
            </a:r>
            <a:r>
              <a:rPr lang="pt-PT" sz="2000" dirty="0"/>
              <a:t>um byte ou uma </a:t>
            </a:r>
            <a:r>
              <a:rPr lang="pt-PT" sz="2000" dirty="0" smtClean="0"/>
              <a:t>palavra </a:t>
            </a:r>
            <a:r>
              <a:rPr lang="pt-PT" sz="2000" dirty="0"/>
              <a:t>entre um </a:t>
            </a:r>
            <a:r>
              <a:rPr lang="pt-PT" sz="2000" dirty="0" smtClean="0"/>
              <a:t>registo </a:t>
            </a:r>
            <a:r>
              <a:rPr lang="pt-PT" sz="2000" dirty="0"/>
              <a:t>e uma posição de memória </a:t>
            </a:r>
            <a:r>
              <a:rPr lang="pt-PT" sz="2000" dirty="0" smtClean="0"/>
              <a:t>endereçada </a:t>
            </a:r>
            <a:r>
              <a:rPr lang="pt-PT" sz="2000" dirty="0"/>
              <a:t>por um </a:t>
            </a:r>
            <a:r>
              <a:rPr lang="pt-PT" sz="2000" dirty="0" smtClean="0"/>
              <a:t>registo base </a:t>
            </a:r>
            <a:r>
              <a:rPr lang="pt-PT" sz="2000" dirty="0"/>
              <a:t>(BP ou BX) mais um </a:t>
            </a:r>
            <a:r>
              <a:rPr lang="pt-PT" sz="2000" dirty="0" smtClean="0"/>
              <a:t>registo </a:t>
            </a:r>
            <a:r>
              <a:rPr lang="pt-PT" sz="2000" dirty="0"/>
              <a:t>de índice (DI ou SI). </a:t>
            </a:r>
            <a:endParaRPr lang="pt-PT" sz="2000" dirty="0" smtClean="0"/>
          </a:p>
          <a:p>
            <a:pPr marL="0" indent="0" algn="just">
              <a:spcBef>
                <a:spcPts val="0"/>
              </a:spcBef>
              <a:spcAft>
                <a:spcPts val="0"/>
              </a:spcAft>
              <a:buNone/>
            </a:pPr>
            <a:r>
              <a:rPr lang="pt-PT" sz="2000" dirty="0" smtClean="0"/>
              <a:t>		Exemplo: </a:t>
            </a:r>
            <a:r>
              <a:rPr lang="pt-PT" sz="2000" dirty="0">
                <a:effectLst>
                  <a:glow rad="63500">
                    <a:schemeClr val="accent2">
                      <a:satMod val="175000"/>
                      <a:alpha val="40000"/>
                    </a:schemeClr>
                  </a:glow>
                </a:effectLst>
              </a:rPr>
              <a:t>MOV [BX+DI],CL</a:t>
            </a:r>
          </a:p>
          <a:p>
            <a:pPr marL="0" indent="0" algn="just">
              <a:buNone/>
            </a:pPr>
            <a:endParaRPr lang="pt-PT" sz="1000" dirty="0" smtClean="0"/>
          </a:p>
          <a:p>
            <a:pPr marL="0" indent="0">
              <a:buNone/>
            </a:pPr>
            <a:r>
              <a:rPr lang="pt-PT" sz="2000" dirty="0">
                <a:effectLst>
                  <a:glow rad="228600">
                    <a:schemeClr val="accent6">
                      <a:satMod val="175000"/>
                      <a:alpha val="40000"/>
                    </a:schemeClr>
                  </a:glow>
                </a:effectLst>
              </a:rPr>
              <a:t>Endereçamento relativo de </a:t>
            </a:r>
            <a:r>
              <a:rPr lang="pt-PT" sz="2000" dirty="0" smtClean="0">
                <a:effectLst>
                  <a:glow rad="228600">
                    <a:schemeClr val="accent6">
                      <a:satMod val="175000"/>
                      <a:alpha val="40000"/>
                    </a:schemeClr>
                  </a:glow>
                </a:effectLst>
              </a:rPr>
              <a:t>registo </a:t>
            </a:r>
            <a:endParaRPr lang="pt-PT" sz="2000" dirty="0">
              <a:effectLst>
                <a:glow rad="228600">
                  <a:schemeClr val="accent6">
                    <a:satMod val="175000"/>
                    <a:alpha val="40000"/>
                  </a:schemeClr>
                </a:glow>
              </a:effectLst>
            </a:endParaRPr>
          </a:p>
          <a:p>
            <a:pPr marL="0" indent="0" algn="just">
              <a:spcBef>
                <a:spcPts val="0"/>
              </a:spcBef>
              <a:spcAft>
                <a:spcPts val="0"/>
              </a:spcAft>
              <a:buNone/>
            </a:pPr>
            <a:r>
              <a:rPr lang="pt-PT" sz="2000" dirty="0" smtClean="0"/>
              <a:t>Transfere </a:t>
            </a:r>
            <a:r>
              <a:rPr lang="pt-PT" sz="2000" dirty="0"/>
              <a:t>um byte ou uma </a:t>
            </a:r>
            <a:r>
              <a:rPr lang="pt-PT" sz="2000" dirty="0" smtClean="0"/>
              <a:t>palavra </a:t>
            </a:r>
            <a:r>
              <a:rPr lang="pt-PT" sz="2000" dirty="0"/>
              <a:t>entre um </a:t>
            </a:r>
            <a:r>
              <a:rPr lang="pt-PT" sz="2000" dirty="0" smtClean="0"/>
              <a:t>registo </a:t>
            </a:r>
            <a:r>
              <a:rPr lang="pt-PT" sz="2000" dirty="0"/>
              <a:t>e uma posição de memória </a:t>
            </a:r>
            <a:r>
              <a:rPr lang="pt-PT" sz="2000" dirty="0" smtClean="0"/>
              <a:t>endereçada </a:t>
            </a:r>
            <a:r>
              <a:rPr lang="pt-PT" sz="2000" dirty="0"/>
              <a:t>por um </a:t>
            </a:r>
            <a:r>
              <a:rPr lang="pt-PT" sz="2000" dirty="0" smtClean="0"/>
              <a:t>registo </a:t>
            </a:r>
            <a:r>
              <a:rPr lang="pt-PT" sz="2000" dirty="0"/>
              <a:t>de índice ou base mais um </a:t>
            </a:r>
            <a:r>
              <a:rPr lang="pt-PT" sz="2000" dirty="0" smtClean="0"/>
              <a:t>deslocamento</a:t>
            </a:r>
            <a:r>
              <a:rPr lang="pt-PT" sz="2000" dirty="0"/>
              <a:t>. </a:t>
            </a:r>
            <a:endParaRPr lang="pt-PT" sz="2000" dirty="0" smtClean="0"/>
          </a:p>
          <a:p>
            <a:pPr marL="0" indent="0" algn="just">
              <a:spcBef>
                <a:spcPts val="0"/>
              </a:spcBef>
              <a:spcAft>
                <a:spcPts val="0"/>
              </a:spcAft>
              <a:buNone/>
            </a:pPr>
            <a:r>
              <a:rPr lang="pt-PT" sz="2000" dirty="0" smtClean="0"/>
              <a:t>		Exemplo: </a:t>
            </a:r>
            <a:r>
              <a:rPr lang="pt-PT" sz="2000" dirty="0" smtClean="0">
                <a:effectLst>
                  <a:glow rad="63500">
                    <a:schemeClr val="accent2">
                      <a:satMod val="175000"/>
                      <a:alpha val="40000"/>
                    </a:schemeClr>
                  </a:glow>
                </a:effectLst>
              </a:rPr>
              <a:t>MOV </a:t>
            </a:r>
            <a:r>
              <a:rPr lang="pt-PT" sz="2000" dirty="0">
                <a:effectLst>
                  <a:glow rad="63500">
                    <a:schemeClr val="accent2">
                      <a:satMod val="175000"/>
                      <a:alpha val="40000"/>
                    </a:schemeClr>
                  </a:glow>
                </a:effectLst>
              </a:rPr>
              <a:t>AX,[BX+4</a:t>
            </a:r>
            <a:r>
              <a:rPr lang="pt-PT" sz="2000" dirty="0" smtClean="0">
                <a:effectLst>
                  <a:glow rad="63500">
                    <a:schemeClr val="accent2">
                      <a:satMod val="175000"/>
                      <a:alpha val="40000"/>
                    </a:schemeClr>
                  </a:glow>
                </a:effectLst>
              </a:rPr>
              <a:t>]</a:t>
            </a:r>
            <a:r>
              <a:rPr lang="pt-PT" sz="2000" dirty="0"/>
              <a:t> </a:t>
            </a:r>
            <a:r>
              <a:rPr lang="pt-PT" sz="2000" dirty="0" smtClean="0"/>
              <a:t>		</a:t>
            </a:r>
            <a:r>
              <a:rPr lang="pt-PT" sz="2000" dirty="0">
                <a:effectLst>
                  <a:glow rad="63500">
                    <a:schemeClr val="accent2">
                      <a:satMod val="175000"/>
                      <a:alpha val="40000"/>
                    </a:schemeClr>
                  </a:glow>
                </a:effectLst>
              </a:rPr>
              <a:t>MOV AH,[</a:t>
            </a:r>
            <a:r>
              <a:rPr lang="pt-PT" sz="2000" dirty="0" smtClean="0">
                <a:effectLst>
                  <a:glow rad="63500">
                    <a:schemeClr val="accent2">
                      <a:satMod val="175000"/>
                      <a:alpha val="40000"/>
                    </a:schemeClr>
                  </a:glow>
                </a:effectLst>
              </a:rPr>
              <a:t>BH+2</a:t>
            </a:r>
            <a:r>
              <a:rPr lang="pt-PT" sz="2000" dirty="0">
                <a:effectLst>
                  <a:glow rad="63500">
                    <a:schemeClr val="accent2">
                      <a:satMod val="175000"/>
                      <a:alpha val="40000"/>
                    </a:schemeClr>
                  </a:glow>
                </a:effectLst>
              </a:rPr>
              <a:t>]</a:t>
            </a:r>
            <a:r>
              <a:rPr lang="pt-PT" sz="2000" dirty="0"/>
              <a:t>	</a:t>
            </a:r>
            <a:endParaRPr lang="pt-PT" sz="2000" dirty="0">
              <a:effectLst>
                <a:glow rad="63500">
                  <a:schemeClr val="accent2">
                    <a:satMod val="175000"/>
                    <a:alpha val="40000"/>
                  </a:schemeClr>
                </a:glow>
              </a:effectLst>
            </a:endParaRPr>
          </a:p>
          <a:p>
            <a:pPr marL="0" indent="0" algn="just">
              <a:spcBef>
                <a:spcPts val="0"/>
              </a:spcBef>
              <a:spcAft>
                <a:spcPts val="0"/>
              </a:spcAft>
              <a:buNone/>
            </a:pPr>
            <a:endParaRPr lang="pt-PT" sz="1000" dirty="0"/>
          </a:p>
          <a:p>
            <a:pPr marL="0" indent="0" algn="just">
              <a:spcBef>
                <a:spcPts val="0"/>
              </a:spcBef>
              <a:spcAft>
                <a:spcPts val="0"/>
              </a:spcAft>
              <a:buNone/>
            </a:pPr>
            <a:r>
              <a:rPr lang="pt-PT" sz="2000" dirty="0">
                <a:effectLst>
                  <a:glow rad="228600">
                    <a:schemeClr val="accent6">
                      <a:satMod val="175000"/>
                      <a:alpha val="40000"/>
                    </a:schemeClr>
                  </a:glow>
                </a:effectLst>
              </a:rPr>
              <a:t>Endereçamento relativo de Base + Índice</a:t>
            </a:r>
          </a:p>
          <a:p>
            <a:pPr marL="0" indent="0" algn="just">
              <a:spcBef>
                <a:spcPts val="0"/>
              </a:spcBef>
              <a:spcAft>
                <a:spcPts val="0"/>
              </a:spcAft>
              <a:buNone/>
            </a:pPr>
            <a:r>
              <a:rPr lang="pt-PT" sz="2000" dirty="0" smtClean="0"/>
              <a:t>Transfere </a:t>
            </a:r>
            <a:r>
              <a:rPr lang="pt-PT" sz="2000" dirty="0"/>
              <a:t>um </a:t>
            </a:r>
            <a:r>
              <a:rPr lang="pt-PT" sz="2000" dirty="0" smtClean="0"/>
              <a:t>byte </a:t>
            </a:r>
            <a:r>
              <a:rPr lang="pt-PT" sz="2000" dirty="0"/>
              <a:t>ou uma palavra entre um </a:t>
            </a:r>
            <a:r>
              <a:rPr lang="pt-PT" sz="2000" dirty="0" smtClean="0"/>
              <a:t>registo </a:t>
            </a:r>
            <a:r>
              <a:rPr lang="pt-PT" sz="2000" dirty="0"/>
              <a:t>e uma posição </a:t>
            </a:r>
            <a:r>
              <a:rPr lang="pt-PT" sz="2000" dirty="0" smtClean="0"/>
              <a:t>de </a:t>
            </a:r>
            <a:r>
              <a:rPr lang="pt-PT" sz="2000" dirty="0"/>
              <a:t>memória endereçada por um </a:t>
            </a:r>
            <a:r>
              <a:rPr lang="pt-PT" sz="2000" dirty="0" smtClean="0"/>
              <a:t>registo </a:t>
            </a:r>
            <a:r>
              <a:rPr lang="pt-PT" sz="2000" dirty="0"/>
              <a:t>de base e um </a:t>
            </a:r>
            <a:r>
              <a:rPr lang="pt-PT" sz="2000" dirty="0" smtClean="0"/>
              <a:t>registo </a:t>
            </a:r>
            <a:r>
              <a:rPr lang="pt-PT" sz="2000" dirty="0"/>
              <a:t>de índice </a:t>
            </a:r>
            <a:r>
              <a:rPr lang="pt-PT" sz="2000" dirty="0" smtClean="0"/>
              <a:t>com </a:t>
            </a:r>
            <a:r>
              <a:rPr lang="pt-PT" sz="2000" dirty="0"/>
              <a:t>um deslocamento.</a:t>
            </a:r>
            <a:endParaRPr lang="pt-PT" sz="2000" dirty="0" smtClean="0"/>
          </a:p>
          <a:p>
            <a:pPr marL="400050" lvl="1" indent="0" algn="just">
              <a:spcBef>
                <a:spcPts val="0"/>
              </a:spcBef>
              <a:spcAft>
                <a:spcPts val="0"/>
              </a:spcAft>
              <a:buNone/>
            </a:pPr>
            <a:r>
              <a:rPr lang="pt-PT" sz="2000" dirty="0" smtClean="0"/>
              <a:t>		Por </a:t>
            </a:r>
            <a:r>
              <a:rPr lang="pt-PT" sz="2000" dirty="0"/>
              <a:t>exemplo: </a:t>
            </a:r>
            <a:r>
              <a:rPr lang="pt-PT" sz="2000" dirty="0">
                <a:effectLst>
                  <a:glow rad="63500">
                    <a:schemeClr val="accent2">
                      <a:satMod val="175000"/>
                      <a:alpha val="40000"/>
                    </a:schemeClr>
                  </a:glow>
                </a:effectLst>
              </a:rPr>
              <a:t>MOV AX,[BX + SI + 4]</a:t>
            </a:r>
          </a:p>
          <a:p>
            <a:pPr marL="0" indent="0" algn="just">
              <a:spcBef>
                <a:spcPts val="0"/>
              </a:spcBef>
              <a:spcAft>
                <a:spcPts val="0"/>
              </a:spcAft>
              <a:buNone/>
            </a:pPr>
            <a:r>
              <a:rPr lang="pt-PT" sz="2000" dirty="0"/>
              <a:t/>
            </a:r>
            <a:br>
              <a:rPr lang="pt-PT" sz="2000" dirty="0"/>
            </a:br>
            <a:endParaRPr lang="pt-PT" sz="2000" dirty="0"/>
          </a:p>
        </p:txBody>
      </p:sp>
      <p:sp>
        <p:nvSpPr>
          <p:cNvPr id="5" name="Título 1"/>
          <p:cNvSpPr>
            <a:spLocks noGrp="1"/>
          </p:cNvSpPr>
          <p:nvPr>
            <p:ph type="title"/>
          </p:nvPr>
        </p:nvSpPr>
        <p:spPr/>
        <p:txBody>
          <a:bodyPr/>
          <a:lstStyle/>
          <a:p>
            <a:r>
              <a:rPr lang="pt-PT" sz="3400" dirty="0"/>
              <a:t>Tipos de Endereçamento - Dados</a:t>
            </a:r>
            <a:endParaRPr lang="pt-PT" dirty="0"/>
          </a:p>
        </p:txBody>
      </p:sp>
    </p:spTree>
    <p:extLst>
      <p:ext uri="{BB962C8B-B14F-4D97-AF65-F5344CB8AC3E}">
        <p14:creationId xmlns:p14="http://schemas.microsoft.com/office/powerpoint/2010/main" val="304964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722443" cy="5040560"/>
          </a:xfrm>
        </p:spPr>
        <p:txBody>
          <a:bodyPr>
            <a:noAutofit/>
          </a:bodyPr>
          <a:lstStyle/>
          <a:p>
            <a:pPr marL="0" indent="0" algn="just">
              <a:spcBef>
                <a:spcPts val="0"/>
              </a:spcBef>
              <a:spcAft>
                <a:spcPts val="0"/>
              </a:spcAft>
              <a:buNone/>
            </a:pPr>
            <a:r>
              <a:rPr lang="pt-PT" sz="2000" dirty="0" smtClean="0"/>
              <a:t>Este </a:t>
            </a:r>
            <a:r>
              <a:rPr lang="pt-PT" sz="2000" dirty="0"/>
              <a:t>modo é usado com as instruções JMP e CALL e </a:t>
            </a:r>
            <a:r>
              <a:rPr lang="pt-PT" sz="2000" dirty="0" smtClean="0"/>
              <a:t>consiste </a:t>
            </a:r>
            <a:r>
              <a:rPr lang="pt-PT" sz="2000" dirty="0"/>
              <a:t>de 3 formas distintas</a:t>
            </a:r>
            <a:r>
              <a:rPr lang="pt-PT" sz="2000" dirty="0" smtClean="0"/>
              <a:t>:</a:t>
            </a:r>
          </a:p>
          <a:p>
            <a:pPr marL="0" indent="0" algn="just">
              <a:spcBef>
                <a:spcPts val="0"/>
              </a:spcBef>
              <a:spcAft>
                <a:spcPts val="0"/>
              </a:spcAft>
              <a:buNone/>
            </a:pPr>
            <a:endParaRPr lang="pt-PT" sz="2000" dirty="0" smtClean="0"/>
          </a:p>
          <a:p>
            <a:pPr marL="0" indent="0" algn="just">
              <a:spcBef>
                <a:spcPts val="0"/>
              </a:spcBef>
              <a:spcAft>
                <a:spcPts val="0"/>
              </a:spcAft>
              <a:buNone/>
            </a:pPr>
            <a:r>
              <a:rPr lang="pt-PT" sz="2000" dirty="0">
                <a:effectLst>
                  <a:glow rad="228600">
                    <a:schemeClr val="accent6">
                      <a:satMod val="175000"/>
                      <a:alpha val="40000"/>
                    </a:schemeClr>
                  </a:glow>
                </a:effectLst>
              </a:rPr>
              <a:t>Endereçamento de memória de programa direta </a:t>
            </a:r>
            <a:r>
              <a:rPr lang="pt-PT" sz="2000" dirty="0"/>
              <a:t>- este </a:t>
            </a:r>
            <a:r>
              <a:rPr lang="pt-PT" sz="2000" dirty="0" smtClean="0"/>
              <a:t>modo </a:t>
            </a:r>
            <a:r>
              <a:rPr lang="pt-PT" sz="2000" dirty="0"/>
              <a:t>é usado em alto nível com instruções GOTO e </a:t>
            </a:r>
            <a:r>
              <a:rPr lang="pt-PT" sz="2000" dirty="0" smtClean="0"/>
              <a:t>GOSUB</a:t>
            </a:r>
            <a:r>
              <a:rPr lang="pt-PT" sz="2000" dirty="0"/>
              <a:t>. Em </a:t>
            </a:r>
            <a:r>
              <a:rPr lang="pt-PT" sz="2000" dirty="0" err="1" smtClean="0"/>
              <a:t>assembly</a:t>
            </a:r>
            <a:r>
              <a:rPr lang="pt-PT" sz="2000" dirty="0" smtClean="0"/>
              <a:t>, </a:t>
            </a:r>
            <a:r>
              <a:rPr lang="pt-PT" sz="2000" dirty="0"/>
              <a:t>o programa é desviado para o </a:t>
            </a:r>
            <a:r>
              <a:rPr lang="pt-PT" sz="2000" dirty="0" smtClean="0"/>
              <a:t>endereço </a:t>
            </a:r>
            <a:r>
              <a:rPr lang="pt-PT" sz="2000" dirty="0"/>
              <a:t>indicado. JMP [10000H] - Neste exemplo CS é </a:t>
            </a:r>
            <a:r>
              <a:rPr lang="pt-PT" sz="2000" dirty="0" smtClean="0"/>
              <a:t>carregado </a:t>
            </a:r>
            <a:r>
              <a:rPr lang="pt-PT" sz="2000" dirty="0"/>
              <a:t>com 10000H, IP com 0000H.</a:t>
            </a:r>
          </a:p>
          <a:p>
            <a:pPr marL="0" indent="0" algn="just">
              <a:spcBef>
                <a:spcPts val="0"/>
              </a:spcBef>
              <a:spcAft>
                <a:spcPts val="0"/>
              </a:spcAft>
              <a:buNone/>
            </a:pPr>
            <a:endParaRPr lang="pt-PT" sz="2000" dirty="0" smtClean="0"/>
          </a:p>
          <a:p>
            <a:pPr marL="0" indent="0" algn="just">
              <a:spcBef>
                <a:spcPts val="0"/>
              </a:spcBef>
              <a:spcAft>
                <a:spcPts val="0"/>
              </a:spcAft>
              <a:buNone/>
            </a:pPr>
            <a:r>
              <a:rPr lang="pt-PT" sz="2000" dirty="0">
                <a:effectLst>
                  <a:glow rad="228600">
                    <a:schemeClr val="accent6">
                      <a:satMod val="175000"/>
                      <a:alpha val="40000"/>
                    </a:schemeClr>
                  </a:glow>
                </a:effectLst>
              </a:rPr>
              <a:t>Endereçamento de memória de programa relativo </a:t>
            </a:r>
            <a:r>
              <a:rPr lang="pt-PT" sz="2000" dirty="0"/>
              <a:t>- o termo </a:t>
            </a:r>
            <a:r>
              <a:rPr lang="pt-PT" sz="2000" dirty="0" smtClean="0"/>
              <a:t>relativo </a:t>
            </a:r>
            <a:r>
              <a:rPr lang="pt-PT" sz="2000" dirty="0"/>
              <a:t>significa relativo ao ponteiro de instruções (IP). </a:t>
            </a:r>
          </a:p>
          <a:p>
            <a:pPr marL="0" indent="0" algn="just">
              <a:spcBef>
                <a:spcPts val="0"/>
              </a:spcBef>
              <a:spcAft>
                <a:spcPts val="0"/>
              </a:spcAft>
              <a:buNone/>
            </a:pPr>
            <a:r>
              <a:rPr lang="pt-PT" sz="2000" dirty="0"/>
              <a:t>JMP[2] - Esta instrução pula os próximos 2 bytes na </a:t>
            </a:r>
            <a:r>
              <a:rPr lang="pt-PT" sz="2000" dirty="0" smtClean="0"/>
              <a:t>memória</a:t>
            </a:r>
            <a:r>
              <a:rPr lang="pt-PT" sz="2000" dirty="0"/>
              <a:t>. É somado 2 ao valor corrente do </a:t>
            </a:r>
            <a:r>
              <a:rPr lang="pt-PT" sz="2000" dirty="0" smtClean="0"/>
              <a:t>IP</a:t>
            </a:r>
            <a:endParaRPr lang="pt-PT" sz="2000" dirty="0"/>
          </a:p>
        </p:txBody>
      </p:sp>
      <p:sp>
        <p:nvSpPr>
          <p:cNvPr id="5" name="Título 1"/>
          <p:cNvSpPr>
            <a:spLocks noGrp="1"/>
          </p:cNvSpPr>
          <p:nvPr>
            <p:ph type="title"/>
          </p:nvPr>
        </p:nvSpPr>
        <p:spPr>
          <a:xfrm>
            <a:off x="809998" y="185159"/>
            <a:ext cx="8010474" cy="970450"/>
          </a:xfrm>
        </p:spPr>
        <p:txBody>
          <a:bodyPr/>
          <a:lstStyle/>
          <a:p>
            <a:r>
              <a:rPr lang="pt-PT" sz="3400" dirty="0"/>
              <a:t>Tipos de Endereçamento - </a:t>
            </a:r>
            <a:r>
              <a:rPr lang="pt-PT" sz="3400" dirty="0" smtClean="0"/>
              <a:t>Programa</a:t>
            </a:r>
            <a:endParaRPr lang="pt-PT" dirty="0"/>
          </a:p>
        </p:txBody>
      </p:sp>
    </p:spTree>
    <p:extLst>
      <p:ext uri="{BB962C8B-B14F-4D97-AF65-F5344CB8AC3E}">
        <p14:creationId xmlns:p14="http://schemas.microsoft.com/office/powerpoint/2010/main" val="4227705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722443" cy="5040560"/>
          </a:xfrm>
        </p:spPr>
        <p:txBody>
          <a:bodyPr>
            <a:noAutofit/>
          </a:bodyPr>
          <a:lstStyle/>
          <a:p>
            <a:pPr marL="0" indent="0" algn="just">
              <a:spcBef>
                <a:spcPts val="0"/>
              </a:spcBef>
              <a:spcAft>
                <a:spcPts val="0"/>
              </a:spcAft>
              <a:buNone/>
            </a:pPr>
            <a:r>
              <a:rPr lang="pt-PT" sz="2000" dirty="0">
                <a:effectLst>
                  <a:glow rad="228600">
                    <a:schemeClr val="accent6">
                      <a:satMod val="175000"/>
                      <a:alpha val="40000"/>
                    </a:schemeClr>
                  </a:glow>
                </a:effectLst>
              </a:rPr>
              <a:t>Endereçamento de memória de programa indireto </a:t>
            </a:r>
            <a:r>
              <a:rPr lang="pt-PT" sz="2000" dirty="0"/>
              <a:t>- existem </a:t>
            </a:r>
            <a:r>
              <a:rPr lang="pt-PT" sz="2000" dirty="0" smtClean="0"/>
              <a:t>diversas </a:t>
            </a:r>
            <a:r>
              <a:rPr lang="pt-PT" sz="2000" dirty="0"/>
              <a:t>formas de endereçamento de memória de </a:t>
            </a:r>
            <a:r>
              <a:rPr lang="pt-PT" sz="2000" dirty="0" smtClean="0"/>
              <a:t>programa </a:t>
            </a:r>
            <a:r>
              <a:rPr lang="pt-PT" sz="2000" dirty="0"/>
              <a:t>indireto. </a:t>
            </a:r>
            <a:endParaRPr lang="pt-PT" sz="2000" dirty="0" smtClean="0"/>
          </a:p>
          <a:p>
            <a:pPr marL="0" indent="0" algn="just">
              <a:spcBef>
                <a:spcPts val="0"/>
              </a:spcBef>
              <a:spcAft>
                <a:spcPts val="0"/>
              </a:spcAft>
              <a:buNone/>
            </a:pPr>
            <a:r>
              <a:rPr lang="pt-PT" sz="2000" dirty="0" smtClean="0"/>
              <a:t>Podem </a:t>
            </a:r>
            <a:r>
              <a:rPr lang="pt-PT" sz="2000" dirty="0"/>
              <a:t>ser usados </a:t>
            </a:r>
            <a:r>
              <a:rPr lang="pt-PT" sz="2000" dirty="0" smtClean="0"/>
              <a:t>registos </a:t>
            </a:r>
            <a:r>
              <a:rPr lang="pt-PT" sz="2000" dirty="0"/>
              <a:t>de 16 </a:t>
            </a:r>
            <a:r>
              <a:rPr lang="pt-PT" sz="2000" dirty="0" smtClean="0"/>
              <a:t>bits + registos relativos, e ainda alguns registos relativos </a:t>
            </a:r>
            <a:r>
              <a:rPr lang="pt-PT" sz="2000" dirty="0"/>
              <a:t>com deslocamento</a:t>
            </a:r>
            <a:r>
              <a:rPr lang="pt-PT" sz="2000" dirty="0" smtClean="0"/>
              <a:t>.</a:t>
            </a:r>
          </a:p>
          <a:p>
            <a:pPr marL="0" indent="0" algn="just">
              <a:spcBef>
                <a:spcPts val="0"/>
              </a:spcBef>
              <a:spcAft>
                <a:spcPts val="0"/>
              </a:spcAft>
              <a:buNone/>
            </a:pPr>
            <a:endParaRPr lang="pt-PT" sz="2000" dirty="0"/>
          </a:p>
        </p:txBody>
      </p:sp>
      <p:sp>
        <p:nvSpPr>
          <p:cNvPr id="5" name="Título 1"/>
          <p:cNvSpPr>
            <a:spLocks noGrp="1"/>
          </p:cNvSpPr>
          <p:nvPr>
            <p:ph type="title"/>
          </p:nvPr>
        </p:nvSpPr>
        <p:spPr>
          <a:xfrm>
            <a:off x="809998" y="185159"/>
            <a:ext cx="8010474" cy="970450"/>
          </a:xfrm>
        </p:spPr>
        <p:txBody>
          <a:bodyPr/>
          <a:lstStyle/>
          <a:p>
            <a:r>
              <a:rPr lang="pt-PT" sz="3400" dirty="0"/>
              <a:t>Tipos de Endereçamento - </a:t>
            </a:r>
            <a:r>
              <a:rPr lang="pt-PT" sz="3400" dirty="0" smtClean="0"/>
              <a:t>Programa</a:t>
            </a:r>
            <a:endParaRPr lang="pt-PT" dirty="0"/>
          </a:p>
        </p:txBody>
      </p:sp>
    </p:spTree>
    <p:extLst>
      <p:ext uri="{BB962C8B-B14F-4D97-AF65-F5344CB8AC3E}">
        <p14:creationId xmlns:p14="http://schemas.microsoft.com/office/powerpoint/2010/main" val="1435123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lvl="0" indent="0" algn="just">
              <a:buNone/>
            </a:pPr>
            <a:r>
              <a:rPr lang="pt-PT" sz="2000" dirty="0" smtClean="0"/>
              <a:t>Os </a:t>
            </a:r>
            <a:r>
              <a:rPr lang="pt-PT" sz="2000" dirty="0"/>
              <a:t>Barramentos do processador são "caminhos" por onde a informação circula. Esses barramentos, ou bases, podem </a:t>
            </a:r>
            <a:r>
              <a:rPr lang="pt-PT" sz="2000" dirty="0" smtClean="0"/>
              <a:t>ser:</a:t>
            </a:r>
          </a:p>
          <a:p>
            <a:pPr algn="just">
              <a:spcBef>
                <a:spcPts val="0"/>
              </a:spcBef>
              <a:spcAft>
                <a:spcPts val="0"/>
              </a:spcAft>
            </a:pPr>
            <a:r>
              <a:rPr lang="pt-PT" sz="2000" dirty="0" smtClean="0">
                <a:effectLst>
                  <a:glow rad="139700">
                    <a:schemeClr val="accent6">
                      <a:satMod val="175000"/>
                      <a:alpha val="40000"/>
                    </a:schemeClr>
                  </a:glow>
                </a:effectLst>
              </a:rPr>
              <a:t>internos</a:t>
            </a:r>
            <a:r>
              <a:rPr lang="pt-PT" sz="2000" dirty="0"/>
              <a:t>, isto é, estão situados dentro do </a:t>
            </a:r>
            <a:r>
              <a:rPr lang="pt-PT" sz="2000" dirty="0" smtClean="0"/>
              <a:t>processador</a:t>
            </a:r>
          </a:p>
          <a:p>
            <a:pPr marL="800100" lvl="2" indent="0" algn="just">
              <a:spcBef>
                <a:spcPts val="0"/>
              </a:spcBef>
              <a:spcAft>
                <a:spcPts val="0"/>
              </a:spcAft>
              <a:buNone/>
            </a:pPr>
            <a:r>
              <a:rPr lang="pt-PT" sz="2000" dirty="0"/>
              <a:t>Transportam a informação entre os vários componentes do processador (coprocessador aritmético, cache L1, registos, </a:t>
            </a:r>
            <a:r>
              <a:rPr lang="pt-PT" sz="2000" dirty="0" err="1"/>
              <a:t>etc</a:t>
            </a:r>
            <a:r>
              <a:rPr lang="pt-PT" sz="2000" dirty="0"/>
              <a:t>)</a:t>
            </a:r>
          </a:p>
          <a:p>
            <a:pPr marL="0" indent="0" algn="just">
              <a:spcBef>
                <a:spcPts val="0"/>
              </a:spcBef>
              <a:spcAft>
                <a:spcPts val="0"/>
              </a:spcAft>
              <a:buNone/>
            </a:pPr>
            <a:endParaRPr lang="pt-PT" sz="2000" dirty="0" smtClean="0"/>
          </a:p>
          <a:p>
            <a:pPr algn="just">
              <a:spcBef>
                <a:spcPts val="0"/>
              </a:spcBef>
              <a:spcAft>
                <a:spcPts val="0"/>
              </a:spcAft>
            </a:pPr>
            <a:r>
              <a:rPr lang="pt-PT" sz="2000" dirty="0" smtClean="0">
                <a:effectLst>
                  <a:glow rad="139700">
                    <a:schemeClr val="accent6">
                      <a:satMod val="175000"/>
                      <a:alpha val="40000"/>
                    </a:schemeClr>
                  </a:glow>
                </a:effectLst>
              </a:rPr>
              <a:t>externos</a:t>
            </a:r>
            <a:r>
              <a:rPr lang="pt-PT" sz="2000" dirty="0"/>
              <a:t>, por onde o CPU recebe e envia informação para a memória do </a:t>
            </a:r>
            <a:r>
              <a:rPr lang="pt-PT" sz="2000" dirty="0" smtClean="0"/>
              <a:t>sistema e outros </a:t>
            </a:r>
            <a:r>
              <a:rPr lang="pt-PT" sz="2000" dirty="0"/>
              <a:t>componentes do sistema informático.</a:t>
            </a:r>
          </a:p>
          <a:p>
            <a:pPr marL="0" lvl="0" indent="0" algn="just">
              <a:buNone/>
            </a:pPr>
            <a:r>
              <a:rPr lang="pt-PT" sz="2000" dirty="0" smtClean="0"/>
              <a:t> </a:t>
            </a: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spTree>
    <p:extLst>
      <p:ext uri="{BB962C8B-B14F-4D97-AF65-F5344CB8AC3E}">
        <p14:creationId xmlns:p14="http://schemas.microsoft.com/office/powerpoint/2010/main" val="41010769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lvl="0" indent="0" algn="just">
              <a:buNone/>
            </a:pPr>
            <a:r>
              <a:rPr lang="pt-PT" sz="2000" dirty="0"/>
              <a:t>Atualmente, os barramentos</a:t>
            </a:r>
            <a:r>
              <a:rPr lang="pt-PT" sz="2000" dirty="0" smtClean="0"/>
              <a:t>, principalmente </a:t>
            </a:r>
            <a:r>
              <a:rPr lang="pt-PT" sz="2000" dirty="0"/>
              <a:t>dos processadores (os de transferência de dados) tem sido bastantes aprimorados com </a:t>
            </a:r>
            <a:r>
              <a:rPr lang="pt-PT" sz="2000" dirty="0" smtClean="0"/>
              <a:t>objetivo </a:t>
            </a:r>
            <a:r>
              <a:rPr lang="pt-PT" sz="2000" dirty="0"/>
              <a:t>de melhorar </a:t>
            </a:r>
            <a:r>
              <a:rPr lang="pt-PT" sz="2000" dirty="0" smtClean="0"/>
              <a:t>a qualidade</a:t>
            </a:r>
            <a:r>
              <a:rPr lang="pt-PT" sz="2000" dirty="0"/>
              <a:t>, ou </a:t>
            </a:r>
            <a:r>
              <a:rPr lang="pt-PT" sz="2000" dirty="0" smtClean="0"/>
              <a:t>seja </a:t>
            </a:r>
            <a:r>
              <a:rPr lang="pt-PT" sz="2000" dirty="0"/>
              <a:t>, maior </a:t>
            </a:r>
            <a:r>
              <a:rPr lang="pt-PT" sz="2000" dirty="0" smtClean="0"/>
              <a:t>velocidade </a:t>
            </a:r>
            <a:r>
              <a:rPr lang="pt-PT" sz="2000" dirty="0"/>
              <a:t>de processamentos de dados.</a:t>
            </a:r>
          </a:p>
          <a:p>
            <a:pPr marL="0" lvl="0" indent="0" algn="just">
              <a:buNone/>
            </a:pPr>
            <a:r>
              <a:rPr lang="pt-PT" sz="2000" dirty="0" smtClean="0"/>
              <a:t>Através </a:t>
            </a:r>
            <a:r>
              <a:rPr lang="pt-PT" sz="2000" dirty="0"/>
              <a:t>deste barramento o processador </a:t>
            </a:r>
            <a:r>
              <a:rPr lang="pt-PT" sz="2000" dirty="0" smtClean="0"/>
              <a:t>comunica </a:t>
            </a:r>
            <a:r>
              <a:rPr lang="pt-PT" sz="2000" dirty="0"/>
              <a:t>com o seu exterior. Nele transferem os dados lidos de memória, escritos na memória, enviados para interfaces e recebidos de interfaces. </a:t>
            </a:r>
            <a:endParaRPr lang="pt-PT" sz="2000" dirty="0" smtClean="0"/>
          </a:p>
          <a:p>
            <a:pPr marL="0" lvl="0" indent="0" algn="just">
              <a:buNone/>
            </a:pPr>
            <a:r>
              <a:rPr lang="pt-PT" sz="2000" dirty="0" smtClean="0"/>
              <a:t>Pode </a:t>
            </a:r>
            <a:r>
              <a:rPr lang="pt-PT" sz="2000" dirty="0"/>
              <a:t>ser dividido em três grupos:</a:t>
            </a:r>
          </a:p>
          <a:p>
            <a:pPr algn="just">
              <a:spcBef>
                <a:spcPts val="0"/>
              </a:spcBef>
              <a:spcAft>
                <a:spcPts val="0"/>
              </a:spcAft>
            </a:pPr>
            <a:r>
              <a:rPr lang="pt-PT" sz="2000" dirty="0" smtClean="0"/>
              <a:t>Barramento </a:t>
            </a:r>
            <a:r>
              <a:rPr lang="pt-PT" sz="2000" dirty="0"/>
              <a:t>de Dados</a:t>
            </a:r>
          </a:p>
          <a:p>
            <a:pPr algn="just">
              <a:spcBef>
                <a:spcPts val="0"/>
              </a:spcBef>
              <a:spcAft>
                <a:spcPts val="0"/>
              </a:spcAft>
            </a:pPr>
            <a:r>
              <a:rPr lang="pt-PT" sz="2000" dirty="0" smtClean="0"/>
              <a:t>Barramento </a:t>
            </a:r>
            <a:r>
              <a:rPr lang="pt-PT" sz="2000" dirty="0"/>
              <a:t>de Endereços</a:t>
            </a:r>
          </a:p>
          <a:p>
            <a:pPr algn="just">
              <a:spcBef>
                <a:spcPts val="0"/>
              </a:spcBef>
              <a:spcAft>
                <a:spcPts val="0"/>
              </a:spcAft>
            </a:pPr>
            <a:r>
              <a:rPr lang="pt-PT" sz="2000" dirty="0" smtClean="0"/>
              <a:t>Barramento de Controlo</a:t>
            </a:r>
            <a:endParaRPr lang="pt-PT" sz="2000" dirty="0"/>
          </a:p>
          <a:p>
            <a:pPr marL="0" lvl="0" indent="0" algn="just">
              <a:buNone/>
            </a:pP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pic>
        <p:nvPicPr>
          <p:cNvPr id="2" name="Imagem 1"/>
          <p:cNvPicPr>
            <a:picLocks noChangeAspect="1"/>
          </p:cNvPicPr>
          <p:nvPr/>
        </p:nvPicPr>
        <p:blipFill rotWithShape="1">
          <a:blip r:embed="rId2">
            <a:extLst>
              <a:ext uri="{28A0092B-C50C-407E-A947-70E740481C1C}">
                <a14:useLocalDpi xmlns:a14="http://schemas.microsoft.com/office/drawing/2010/main" val="0"/>
              </a:ext>
            </a:extLst>
          </a:blip>
          <a:srcRect t="7088" b="22038"/>
          <a:stretch/>
        </p:blipFill>
        <p:spPr>
          <a:xfrm>
            <a:off x="5533650" y="4537552"/>
            <a:ext cx="2800350" cy="2160240"/>
          </a:xfrm>
          <a:prstGeom prst="rect">
            <a:avLst/>
          </a:prstGeom>
        </p:spPr>
      </p:pic>
    </p:spTree>
    <p:extLst>
      <p:ext uri="{BB962C8B-B14F-4D97-AF65-F5344CB8AC3E}">
        <p14:creationId xmlns:p14="http://schemas.microsoft.com/office/powerpoint/2010/main" val="37689264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lvl="0" indent="0" algn="just">
              <a:buNone/>
            </a:pPr>
            <a:r>
              <a:rPr lang="pt-PT" sz="2000" b="1" i="1" u="sng" dirty="0"/>
              <a:t>Barramentos de </a:t>
            </a:r>
            <a:r>
              <a:rPr lang="pt-PT" sz="2000" b="1" i="1" u="sng" dirty="0" smtClean="0"/>
              <a:t>endereços</a:t>
            </a:r>
            <a:endParaRPr lang="pt-PT" sz="2000" dirty="0" smtClean="0"/>
          </a:p>
          <a:p>
            <a:pPr algn="just"/>
            <a:r>
              <a:rPr lang="pt-PT" sz="2000" dirty="0" smtClean="0"/>
              <a:t>Permitem </a:t>
            </a:r>
            <a:r>
              <a:rPr lang="pt-PT" sz="2000" dirty="0"/>
              <a:t>ao processador identificar qual a componente e a localização da mesma</a:t>
            </a:r>
          </a:p>
          <a:p>
            <a:pPr algn="just"/>
            <a:r>
              <a:rPr lang="pt-PT" sz="2000" dirty="0"/>
              <a:t>Transporta informação usada para descrever a localização de memória para a qual os dados serão enviados ou de onde os dados serão recolhidos</a:t>
            </a:r>
          </a:p>
          <a:p>
            <a:pPr algn="just"/>
            <a:r>
              <a:rPr lang="pt-PT" sz="2000" dirty="0"/>
              <a:t>Cada fio do barramento transporta um bit de informação (um só digito do endereço)</a:t>
            </a:r>
          </a:p>
          <a:p>
            <a:pPr marL="0" lvl="0" indent="0" algn="just">
              <a:buNone/>
            </a:pP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spTree>
    <p:extLst>
      <p:ext uri="{BB962C8B-B14F-4D97-AF65-F5344CB8AC3E}">
        <p14:creationId xmlns:p14="http://schemas.microsoft.com/office/powerpoint/2010/main" val="36063698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lvl="0" indent="0" algn="just">
              <a:buNone/>
            </a:pPr>
            <a:r>
              <a:rPr lang="pt-PT" sz="2000" b="1" i="1" u="sng" dirty="0"/>
              <a:t>Barramentos de Dados</a:t>
            </a:r>
          </a:p>
          <a:p>
            <a:pPr algn="just"/>
            <a:r>
              <a:rPr lang="pt-PT" sz="2000" dirty="0"/>
              <a:t>Circulam dados que são enviados entre a memória e os periféricos</a:t>
            </a:r>
          </a:p>
          <a:p>
            <a:pPr algn="just"/>
            <a:r>
              <a:rPr lang="pt-PT" sz="2000" dirty="0"/>
              <a:t>Cada fio do barramento transporta um bit de </a:t>
            </a:r>
            <a:r>
              <a:rPr lang="pt-PT" sz="2000" dirty="0" smtClean="0"/>
              <a:t>informação</a:t>
            </a:r>
          </a:p>
          <a:p>
            <a:pPr marL="0" indent="0" algn="just">
              <a:buNone/>
            </a:pPr>
            <a:endParaRPr lang="pt-PT" sz="2000" dirty="0"/>
          </a:p>
          <a:p>
            <a:pPr marL="0" indent="0" algn="just">
              <a:buNone/>
            </a:pPr>
            <a:r>
              <a:rPr lang="pt-PT" sz="2000" b="1" i="1" u="sng" dirty="0"/>
              <a:t>Barramentos de Controlo</a:t>
            </a:r>
          </a:p>
          <a:p>
            <a:pPr marL="342900" lvl="1" indent="-342900" algn="just"/>
            <a:r>
              <a:rPr lang="pt-PT" sz="2000" dirty="0"/>
              <a:t>Função de sincronizar o processador com os restantes componentes</a:t>
            </a:r>
          </a:p>
          <a:p>
            <a:pPr marL="342900" lvl="1" indent="-342900" algn="just"/>
            <a:r>
              <a:rPr lang="pt-PT" sz="2000" dirty="0"/>
              <a:t>Como o processador é mais rápido é necessário controlar os tempos de espera para tornar a comunicação mais eficaz</a:t>
            </a:r>
          </a:p>
          <a:p>
            <a:pPr marL="0" lvl="0" indent="0" algn="just">
              <a:buNone/>
            </a:pP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spTree>
    <p:extLst>
      <p:ext uri="{BB962C8B-B14F-4D97-AF65-F5344CB8AC3E}">
        <p14:creationId xmlns:p14="http://schemas.microsoft.com/office/powerpoint/2010/main" val="3548048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lvl="0" indent="0" algn="just">
              <a:lnSpc>
                <a:spcPct val="130000"/>
              </a:lnSpc>
              <a:spcBef>
                <a:spcPts val="0"/>
              </a:spcBef>
              <a:spcAft>
                <a:spcPts val="0"/>
              </a:spcAft>
              <a:buNone/>
            </a:pPr>
            <a:r>
              <a:rPr lang="pt-PT" sz="2000" b="1" i="1" u="sng" dirty="0"/>
              <a:t>Velocidade do barramento do </a:t>
            </a:r>
            <a:r>
              <a:rPr lang="pt-PT" sz="2000" b="1" i="1" u="sng" dirty="0" smtClean="0"/>
              <a:t>processador</a:t>
            </a:r>
            <a:endParaRPr lang="pt-PT" sz="2000" dirty="0" smtClean="0"/>
          </a:p>
          <a:p>
            <a:pPr marL="0" indent="0" algn="just">
              <a:lnSpc>
                <a:spcPct val="130000"/>
              </a:lnSpc>
              <a:spcBef>
                <a:spcPts val="0"/>
              </a:spcBef>
              <a:spcAft>
                <a:spcPts val="0"/>
              </a:spcAft>
              <a:buNone/>
            </a:pPr>
            <a:r>
              <a:rPr lang="pt-PT" sz="2000" dirty="0" smtClean="0"/>
              <a:t>Classificação </a:t>
            </a:r>
            <a:r>
              <a:rPr lang="pt-PT" sz="2000" dirty="0"/>
              <a:t>baseada no número de bits </a:t>
            </a:r>
            <a:r>
              <a:rPr lang="pt-PT" sz="2000" dirty="0" smtClean="0"/>
              <a:t>e relacionada </a:t>
            </a:r>
            <a:r>
              <a:rPr lang="pt-PT" sz="2000" dirty="0"/>
              <a:t>com a capacidade de manipulação do processador</a:t>
            </a:r>
          </a:p>
          <a:p>
            <a:pPr marL="0" indent="0" algn="just">
              <a:lnSpc>
                <a:spcPct val="130000"/>
              </a:lnSpc>
              <a:spcBef>
                <a:spcPts val="0"/>
              </a:spcBef>
              <a:spcAft>
                <a:spcPts val="0"/>
              </a:spcAft>
              <a:buNone/>
            </a:pPr>
            <a:r>
              <a:rPr lang="pt-PT" sz="2000" b="1" i="1" u="sng" dirty="0"/>
              <a:t>Capacidade interna</a:t>
            </a:r>
          </a:p>
          <a:p>
            <a:pPr algn="just">
              <a:spcBef>
                <a:spcPts val="0"/>
              </a:spcBef>
              <a:spcAft>
                <a:spcPts val="0"/>
              </a:spcAft>
            </a:pPr>
            <a:r>
              <a:rPr lang="pt-PT" sz="2000" dirty="0"/>
              <a:t>medida em função da capacidade dos seus registos</a:t>
            </a:r>
          </a:p>
          <a:p>
            <a:pPr marL="0" indent="0" algn="just">
              <a:spcBef>
                <a:spcPts val="0"/>
              </a:spcBef>
              <a:spcAft>
                <a:spcPts val="0"/>
              </a:spcAft>
              <a:buNone/>
            </a:pPr>
            <a:r>
              <a:rPr lang="pt-PT" sz="2000" dirty="0" smtClean="0"/>
              <a:t>			Exemplo</a:t>
            </a:r>
            <a:r>
              <a:rPr lang="pt-PT" sz="2000" dirty="0"/>
              <a:t>: família Intel x86, varia entre 8 e 32 bits.</a:t>
            </a:r>
          </a:p>
          <a:p>
            <a:pPr marL="0" indent="0" algn="just">
              <a:lnSpc>
                <a:spcPct val="130000"/>
              </a:lnSpc>
              <a:spcBef>
                <a:spcPts val="0"/>
              </a:spcBef>
              <a:spcAft>
                <a:spcPts val="0"/>
              </a:spcAft>
              <a:buNone/>
            </a:pPr>
            <a:r>
              <a:rPr lang="pt-PT" sz="2000" b="1" i="1" u="sng" dirty="0"/>
              <a:t>Capacidade externa</a:t>
            </a:r>
          </a:p>
          <a:p>
            <a:pPr algn="just">
              <a:spcBef>
                <a:spcPts val="0"/>
              </a:spcBef>
              <a:spcAft>
                <a:spcPts val="0"/>
              </a:spcAft>
            </a:pPr>
            <a:r>
              <a:rPr lang="pt-PT" sz="2000" dirty="0" smtClean="0"/>
              <a:t>Medida </a:t>
            </a:r>
            <a:r>
              <a:rPr lang="pt-PT" sz="2000" dirty="0"/>
              <a:t>em função da quantidade de informação que é recebida pelo CPU do exterior</a:t>
            </a:r>
          </a:p>
          <a:p>
            <a:pPr algn="just">
              <a:spcBef>
                <a:spcPts val="0"/>
              </a:spcBef>
              <a:spcAft>
                <a:spcPts val="0"/>
              </a:spcAft>
            </a:pPr>
            <a:r>
              <a:rPr lang="pt-PT" sz="2000" dirty="0"/>
              <a:t>Raramente menor que a capacidade </a:t>
            </a:r>
            <a:r>
              <a:rPr lang="pt-PT" sz="2000" dirty="0" smtClean="0"/>
              <a:t>interna (tradicionalmente </a:t>
            </a:r>
            <a:r>
              <a:rPr lang="pt-PT" sz="2000" dirty="0"/>
              <a:t>é </a:t>
            </a:r>
            <a:r>
              <a:rPr lang="pt-PT" sz="2000" dirty="0" smtClean="0"/>
              <a:t>igual)</a:t>
            </a:r>
            <a:endParaRPr lang="pt-PT" sz="2000" dirty="0"/>
          </a:p>
          <a:p>
            <a:pPr algn="just">
              <a:spcBef>
                <a:spcPts val="0"/>
              </a:spcBef>
              <a:spcAft>
                <a:spcPts val="0"/>
              </a:spcAft>
            </a:pPr>
            <a:r>
              <a:rPr lang="pt-PT" sz="2000" dirty="0"/>
              <a:t>As últimas implementações duplicam a capacidade externa (2x a capacidade interna</a:t>
            </a:r>
            <a:r>
              <a:rPr lang="pt-PT" sz="2000" dirty="0" smtClean="0"/>
              <a:t>)</a:t>
            </a:r>
            <a:endParaRPr lang="pt-PT" sz="2000" dirty="0"/>
          </a:p>
          <a:p>
            <a:pPr lvl="0" algn="just">
              <a:spcBef>
                <a:spcPts val="0"/>
              </a:spcBef>
              <a:spcAft>
                <a:spcPts val="0"/>
              </a:spcAft>
            </a:pP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spTree>
    <p:extLst>
      <p:ext uri="{BB962C8B-B14F-4D97-AF65-F5344CB8AC3E}">
        <p14:creationId xmlns:p14="http://schemas.microsoft.com/office/powerpoint/2010/main" val="108603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lvl="0" indent="0" algn="just">
              <a:buNone/>
            </a:pPr>
            <a:r>
              <a:rPr lang="pt-PT" sz="2000" b="1" i="1" u="sng" dirty="0" smtClean="0"/>
              <a:t>Velocidade </a:t>
            </a:r>
            <a:r>
              <a:rPr lang="pt-PT" sz="2000" b="1" i="1" u="sng" dirty="0"/>
              <a:t>do barramento do </a:t>
            </a:r>
            <a:r>
              <a:rPr lang="pt-PT" sz="2000" b="1" i="1" u="sng" dirty="0" smtClean="0"/>
              <a:t>processador</a:t>
            </a:r>
          </a:p>
          <a:p>
            <a:pPr marL="0" lvl="0" indent="0" algn="just">
              <a:spcBef>
                <a:spcPts val="0"/>
              </a:spcBef>
              <a:spcAft>
                <a:spcPts val="0"/>
              </a:spcAft>
              <a:buNone/>
            </a:pPr>
            <a:r>
              <a:rPr lang="pt-PT" sz="2000" dirty="0"/>
              <a:t>Os barramentos de todos os processadores modernos operam de forma síncrona, ou seja, os eventos são sincronizados com um sinal de </a:t>
            </a:r>
            <a:r>
              <a:rPr lang="pt-PT" sz="2000" dirty="0" err="1"/>
              <a:t>clock</a:t>
            </a:r>
            <a:r>
              <a:rPr lang="pt-PT" sz="2000" dirty="0"/>
              <a:t>. </a:t>
            </a:r>
            <a:endParaRPr lang="pt-PT" sz="2000" dirty="0" smtClean="0"/>
          </a:p>
          <a:p>
            <a:pPr algn="just">
              <a:spcBef>
                <a:spcPts val="0"/>
              </a:spcBef>
              <a:spcAft>
                <a:spcPts val="0"/>
              </a:spcAft>
            </a:pPr>
            <a:r>
              <a:rPr lang="pt-PT" sz="2000" dirty="0"/>
              <a:t>Nos processadores modernos, cada operação pode ser feita em um só período de </a:t>
            </a:r>
            <a:r>
              <a:rPr lang="pt-PT" sz="2000" dirty="0" err="1"/>
              <a:t>clock</a:t>
            </a:r>
            <a:r>
              <a:rPr lang="pt-PT" sz="2000" dirty="0"/>
              <a:t>. </a:t>
            </a:r>
          </a:p>
          <a:p>
            <a:pPr marL="0" lvl="0" indent="0" algn="just">
              <a:spcBef>
                <a:spcPts val="1800"/>
              </a:spcBef>
              <a:spcAft>
                <a:spcPts val="0"/>
              </a:spcAft>
              <a:buNone/>
            </a:pPr>
            <a:r>
              <a:rPr lang="pt-PT" sz="2000" dirty="0" smtClean="0"/>
              <a:t>Nos </a:t>
            </a:r>
            <a:r>
              <a:rPr lang="pt-PT" sz="2000" dirty="0"/>
              <a:t>processadores antigos, cada operação era feita em dois, três ou mais períodos de </a:t>
            </a:r>
            <a:r>
              <a:rPr lang="pt-PT" sz="2000" dirty="0" err="1"/>
              <a:t>clock</a:t>
            </a:r>
            <a:r>
              <a:rPr lang="pt-PT" sz="2000" dirty="0"/>
              <a:t>. </a:t>
            </a:r>
            <a:endParaRPr lang="pt-PT" sz="2000" dirty="0" smtClean="0"/>
          </a:p>
          <a:p>
            <a:pPr marL="400050" lvl="1" indent="0" algn="just">
              <a:spcBef>
                <a:spcPts val="1800"/>
              </a:spcBef>
              <a:spcAft>
                <a:spcPts val="0"/>
              </a:spcAft>
              <a:buNone/>
            </a:pPr>
            <a:r>
              <a:rPr lang="pt-PT" dirty="0" smtClean="0">
                <a:effectLst>
                  <a:glow rad="63500">
                    <a:schemeClr val="accent6">
                      <a:satMod val="175000"/>
                      <a:alpha val="40000"/>
                    </a:schemeClr>
                  </a:glow>
                </a:effectLst>
              </a:rPr>
              <a:t>Exemplo</a:t>
            </a:r>
            <a:r>
              <a:rPr lang="pt-PT" dirty="0">
                <a:effectLst>
                  <a:glow rad="63500">
                    <a:schemeClr val="accent6">
                      <a:satMod val="175000"/>
                      <a:alpha val="40000"/>
                    </a:schemeClr>
                  </a:glow>
                </a:effectLst>
              </a:rPr>
              <a:t>:</a:t>
            </a:r>
            <a:r>
              <a:rPr lang="pt-PT" dirty="0" smtClean="0">
                <a:effectLst>
                  <a:glow rad="63500">
                    <a:schemeClr val="accent6">
                      <a:satMod val="175000"/>
                      <a:alpha val="40000"/>
                    </a:schemeClr>
                  </a:glow>
                </a:effectLst>
              </a:rPr>
              <a:t> </a:t>
            </a:r>
            <a:r>
              <a:rPr lang="pt-PT" dirty="0">
                <a:effectLst>
                  <a:glow rad="101600">
                    <a:schemeClr val="accent6">
                      <a:satMod val="175000"/>
                      <a:alpha val="40000"/>
                    </a:schemeClr>
                  </a:glow>
                </a:effectLst>
              </a:rPr>
              <a:t>um Pentium III </a:t>
            </a:r>
            <a:r>
              <a:rPr lang="pt-PT" dirty="0" smtClean="0">
                <a:effectLst>
                  <a:glow rad="101600">
                    <a:schemeClr val="accent6">
                      <a:satMod val="175000"/>
                      <a:alpha val="40000"/>
                    </a:schemeClr>
                  </a:glow>
                </a:effectLst>
              </a:rPr>
              <a:t>funcionando a </a:t>
            </a:r>
            <a:r>
              <a:rPr lang="pt-PT" dirty="0">
                <a:effectLst>
                  <a:glow rad="101600">
                    <a:schemeClr val="accent6">
                      <a:satMod val="175000"/>
                      <a:alpha val="40000"/>
                    </a:schemeClr>
                  </a:glow>
                </a:effectLst>
              </a:rPr>
              <a:t>64 bits (8 bytes) e </a:t>
            </a:r>
            <a:r>
              <a:rPr lang="pt-PT" dirty="0" err="1">
                <a:effectLst>
                  <a:glow rad="101600">
                    <a:schemeClr val="accent6">
                      <a:satMod val="175000"/>
                      <a:alpha val="40000"/>
                    </a:schemeClr>
                  </a:glow>
                </a:effectLst>
              </a:rPr>
              <a:t>clock</a:t>
            </a:r>
            <a:r>
              <a:rPr lang="pt-PT" dirty="0">
                <a:effectLst>
                  <a:glow rad="101600">
                    <a:schemeClr val="accent6">
                      <a:satMod val="175000"/>
                      <a:alpha val="40000"/>
                    </a:schemeClr>
                  </a:glow>
                </a:effectLst>
              </a:rPr>
              <a:t> de 100 MHz externos, oferece uma taxa de transferência máxima de 800 MB/s (100 MHz x 8). </a:t>
            </a:r>
            <a:endParaRPr lang="pt-PT" dirty="0" smtClean="0">
              <a:effectLst>
                <a:glow rad="101600">
                  <a:schemeClr val="accent6">
                    <a:satMod val="175000"/>
                    <a:alpha val="40000"/>
                  </a:schemeClr>
                </a:glow>
              </a:effectLst>
            </a:endParaRPr>
          </a:p>
          <a:p>
            <a:pPr marL="0" lvl="0" indent="0" algn="just">
              <a:spcBef>
                <a:spcPts val="1800"/>
              </a:spcBef>
              <a:spcAft>
                <a:spcPts val="0"/>
              </a:spcAft>
              <a:buNone/>
            </a:pPr>
            <a:r>
              <a:rPr lang="pt-PT" sz="2000" dirty="0" smtClean="0"/>
              <a:t>Infelizmente </a:t>
            </a:r>
            <a:r>
              <a:rPr lang="pt-PT" sz="2000" dirty="0"/>
              <a:t>nem sempre as memórias e outros dispositivos são tão velozes a ponto de acompanhar esta velocidade, e assim são feitas prorrogações chamadas de </a:t>
            </a:r>
            <a:r>
              <a:rPr lang="pt-PT" sz="2000" dirty="0" err="1"/>
              <a:t>wait</a:t>
            </a:r>
            <a:r>
              <a:rPr lang="pt-PT" sz="2000" dirty="0"/>
              <a:t> </a:t>
            </a:r>
            <a:r>
              <a:rPr lang="pt-PT" sz="2000" dirty="0" err="1" smtClean="0"/>
              <a:t>states</a:t>
            </a:r>
            <a:r>
              <a:rPr lang="pt-PT" sz="2000" dirty="0" smtClean="0"/>
              <a:t>.</a:t>
            </a: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spTree>
    <p:extLst>
      <p:ext uri="{BB962C8B-B14F-4D97-AF65-F5344CB8AC3E}">
        <p14:creationId xmlns:p14="http://schemas.microsoft.com/office/powerpoint/2010/main" val="29669389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650435" cy="5040560"/>
          </a:xfrm>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lvl="0" indent="0" algn="just">
              <a:lnSpc>
                <a:spcPct val="150000"/>
              </a:lnSpc>
              <a:spcBef>
                <a:spcPts val="0"/>
              </a:spcBef>
              <a:spcAft>
                <a:spcPts val="0"/>
              </a:spcAft>
              <a:buNone/>
            </a:pPr>
            <a:r>
              <a:rPr lang="pt-PT" sz="2000" dirty="0"/>
              <a:t>Evolução dos processadores relativamente ao comprimento do código que trabalha</a:t>
            </a:r>
          </a:p>
          <a:p>
            <a:pPr lvl="1" algn="just">
              <a:lnSpc>
                <a:spcPct val="150000"/>
              </a:lnSpc>
              <a:spcBef>
                <a:spcPts val="0"/>
              </a:spcBef>
              <a:spcAft>
                <a:spcPts val="0"/>
              </a:spcAft>
            </a:pPr>
            <a:r>
              <a:rPr lang="pt-PT" sz="2000" dirty="0"/>
              <a:t>O 1º processador trabalhava com 4 bits</a:t>
            </a:r>
          </a:p>
          <a:p>
            <a:pPr lvl="1" algn="just">
              <a:lnSpc>
                <a:spcPct val="150000"/>
              </a:lnSpc>
              <a:spcBef>
                <a:spcPts val="0"/>
              </a:spcBef>
              <a:spcAft>
                <a:spcPts val="0"/>
              </a:spcAft>
            </a:pPr>
            <a:r>
              <a:rPr lang="pt-PT" sz="2000" dirty="0"/>
              <a:t>Depois passam a trabalhar com palavras de 8 bits</a:t>
            </a:r>
          </a:p>
          <a:p>
            <a:pPr lvl="1" algn="just">
              <a:lnSpc>
                <a:spcPct val="150000"/>
              </a:lnSpc>
              <a:spcBef>
                <a:spcPts val="0"/>
              </a:spcBef>
              <a:spcAft>
                <a:spcPts val="0"/>
              </a:spcAft>
            </a:pPr>
            <a:r>
              <a:rPr lang="pt-PT" sz="2000" dirty="0"/>
              <a:t>Posteriormente chegaram os processadores de 16, 32</a:t>
            </a:r>
          </a:p>
          <a:p>
            <a:pPr lvl="1" algn="just">
              <a:lnSpc>
                <a:spcPct val="150000"/>
              </a:lnSpc>
              <a:spcBef>
                <a:spcPts val="0"/>
              </a:spcBef>
              <a:spcAft>
                <a:spcPts val="0"/>
              </a:spcAft>
            </a:pPr>
            <a:r>
              <a:rPr lang="pt-PT" sz="2000" dirty="0" smtClean="0"/>
              <a:t>Atualmente </a:t>
            </a:r>
            <a:r>
              <a:rPr lang="pt-PT" sz="2000" dirty="0"/>
              <a:t>trabalham com códigos de 64 </a:t>
            </a:r>
            <a:r>
              <a:rPr lang="pt-PT" sz="2000" dirty="0" smtClean="0"/>
              <a:t>bits</a:t>
            </a:r>
          </a:p>
          <a:p>
            <a:pPr marL="0" indent="0" algn="just">
              <a:spcBef>
                <a:spcPts val="0"/>
              </a:spcBef>
              <a:spcAft>
                <a:spcPts val="0"/>
              </a:spcAft>
              <a:buNone/>
            </a:pPr>
            <a:endParaRPr lang="pt-PT" sz="2000" dirty="0"/>
          </a:p>
          <a:p>
            <a:pPr marL="0" indent="0" algn="just">
              <a:spcBef>
                <a:spcPts val="0"/>
              </a:spcBef>
              <a:spcAft>
                <a:spcPts val="0"/>
              </a:spcAft>
              <a:buNone/>
            </a:pPr>
            <a:endParaRPr lang="pt-PT" sz="2000" dirty="0"/>
          </a:p>
          <a:p>
            <a:pPr lvl="0" algn="just">
              <a:spcBef>
                <a:spcPts val="0"/>
              </a:spcBef>
              <a:spcAft>
                <a:spcPts val="0"/>
              </a:spcAft>
            </a:pP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spTree>
    <p:extLst>
      <p:ext uri="{BB962C8B-B14F-4D97-AF65-F5344CB8AC3E}">
        <p14:creationId xmlns:p14="http://schemas.microsoft.com/office/powerpoint/2010/main" val="2070203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938467" cy="5040560"/>
          </a:xfrm>
        </p:spPr>
        <p:txBody>
          <a:bodyPr>
            <a:noAutofit/>
          </a:bodyPr>
          <a:lstStyle/>
          <a:p>
            <a:pPr marL="0" indent="0" algn="just">
              <a:spcBef>
                <a:spcPts val="0"/>
              </a:spcBef>
              <a:spcAft>
                <a:spcPts val="0"/>
              </a:spcAft>
              <a:buNone/>
            </a:pPr>
            <a:r>
              <a:rPr lang="pt-PT" dirty="0">
                <a:effectLst>
                  <a:glow rad="139700">
                    <a:schemeClr val="accent6">
                      <a:satMod val="175000"/>
                      <a:alpha val="40000"/>
                    </a:schemeClr>
                  </a:glow>
                </a:effectLst>
              </a:rPr>
              <a:t>Números </a:t>
            </a:r>
          </a:p>
          <a:p>
            <a:pPr marL="0" indent="0" algn="just">
              <a:spcBef>
                <a:spcPts val="0"/>
              </a:spcBef>
              <a:spcAft>
                <a:spcPts val="0"/>
              </a:spcAft>
              <a:buNone/>
            </a:pPr>
            <a:r>
              <a:rPr lang="pt-PT" dirty="0"/>
              <a:t>Três tipos de dados numéricos são habituais em computadores: </a:t>
            </a:r>
          </a:p>
          <a:p>
            <a:pPr lvl="2" algn="just">
              <a:spcBef>
                <a:spcPts val="0"/>
              </a:spcBef>
              <a:spcAft>
                <a:spcPts val="0"/>
              </a:spcAft>
            </a:pPr>
            <a:r>
              <a:rPr lang="pt-PT" sz="1800" dirty="0" smtClean="0"/>
              <a:t>Inteiros </a:t>
            </a:r>
            <a:r>
              <a:rPr lang="pt-PT" sz="1800" dirty="0"/>
              <a:t>e Vírgula Fixa </a:t>
            </a:r>
          </a:p>
          <a:p>
            <a:pPr lvl="2" algn="just">
              <a:spcBef>
                <a:spcPts val="0"/>
              </a:spcBef>
              <a:spcAft>
                <a:spcPts val="0"/>
              </a:spcAft>
            </a:pPr>
            <a:r>
              <a:rPr lang="pt-PT" sz="1800" dirty="0" smtClean="0"/>
              <a:t>Vírgula </a:t>
            </a:r>
            <a:r>
              <a:rPr lang="pt-PT" sz="1800" dirty="0"/>
              <a:t>Flutuante </a:t>
            </a:r>
          </a:p>
          <a:p>
            <a:pPr lvl="2" algn="just">
              <a:spcBef>
                <a:spcPts val="0"/>
              </a:spcBef>
              <a:spcAft>
                <a:spcPts val="0"/>
              </a:spcAft>
            </a:pPr>
            <a:r>
              <a:rPr lang="pt-PT" sz="1800" dirty="0" smtClean="0"/>
              <a:t>Decimal </a:t>
            </a:r>
            <a:endParaRPr lang="pt-PT" sz="1800" dirty="0"/>
          </a:p>
          <a:p>
            <a:pPr marL="0" indent="0" algn="just">
              <a:spcBef>
                <a:spcPts val="0"/>
              </a:spcBef>
              <a:spcAft>
                <a:spcPts val="0"/>
              </a:spcAft>
              <a:buNone/>
            </a:pPr>
            <a:endParaRPr lang="pt-PT" dirty="0" smtClean="0"/>
          </a:p>
          <a:p>
            <a:pPr marL="0" indent="0" algn="just">
              <a:spcBef>
                <a:spcPts val="0"/>
              </a:spcBef>
              <a:spcAft>
                <a:spcPts val="0"/>
              </a:spcAft>
              <a:buNone/>
            </a:pPr>
            <a:r>
              <a:rPr lang="pt-PT" dirty="0" smtClean="0"/>
              <a:t>Examinámos </a:t>
            </a:r>
            <a:r>
              <a:rPr lang="pt-PT" dirty="0"/>
              <a:t>os primeiros dois com algum detalhe no capítulo 8. Resta dizer alguma palavras </a:t>
            </a:r>
            <a:r>
              <a:rPr lang="pt-PT" dirty="0" smtClean="0"/>
              <a:t>à cerca </a:t>
            </a:r>
            <a:r>
              <a:rPr lang="pt-PT" dirty="0"/>
              <a:t>de números decimais. </a:t>
            </a:r>
          </a:p>
          <a:p>
            <a:pPr marL="0" indent="0" algn="just">
              <a:spcBef>
                <a:spcPts val="0"/>
              </a:spcBef>
              <a:spcAft>
                <a:spcPts val="0"/>
              </a:spcAft>
              <a:buNone/>
            </a:pPr>
            <a:r>
              <a:rPr lang="pt-PT" b="1" i="1" u="sng" dirty="0" smtClean="0"/>
              <a:t>Inteiros</a:t>
            </a:r>
          </a:p>
          <a:p>
            <a:pPr algn="just">
              <a:spcBef>
                <a:spcPts val="0"/>
              </a:spcBef>
              <a:spcAft>
                <a:spcPts val="0"/>
              </a:spcAft>
            </a:pPr>
            <a:r>
              <a:rPr lang="pt-PT" dirty="0"/>
              <a:t>Num computador cada inteiro é representado por um número fixo de </a:t>
            </a:r>
            <a:r>
              <a:rPr lang="pt-PT" dirty="0" smtClean="0"/>
              <a:t>4 bits</a:t>
            </a:r>
            <a:r>
              <a:rPr lang="pt-PT" dirty="0"/>
              <a:t>. Em 8 bits, </a:t>
            </a:r>
            <a:r>
              <a:rPr lang="pt-PT" dirty="0">
                <a:effectLst>
                  <a:glow rad="228600">
                    <a:schemeClr val="accent3">
                      <a:satMod val="175000"/>
                      <a:alpha val="40000"/>
                    </a:schemeClr>
                  </a:glow>
                </a:effectLst>
              </a:rPr>
              <a:t>13</a:t>
            </a:r>
            <a:r>
              <a:rPr lang="pt-PT" dirty="0"/>
              <a:t> seria representado por </a:t>
            </a:r>
            <a:r>
              <a:rPr lang="pt-PT" dirty="0">
                <a:effectLst>
                  <a:glow rad="228600">
                    <a:schemeClr val="accent3">
                      <a:satMod val="175000"/>
                      <a:alpha val="40000"/>
                    </a:schemeClr>
                  </a:glow>
                </a:effectLst>
              </a:rPr>
              <a:t>00001101</a:t>
            </a:r>
            <a:r>
              <a:rPr lang="pt-PT" dirty="0"/>
              <a:t>. Isto é, introduzem-se 0 à esquerda sempre que o número de bits da representação do inteiro seja menor que o número fixo de </a:t>
            </a:r>
            <a:r>
              <a:rPr lang="pt-PT" dirty="0" smtClean="0"/>
              <a:t>bits</a:t>
            </a:r>
          </a:p>
          <a:p>
            <a:pPr marL="0" indent="0" algn="just">
              <a:spcBef>
                <a:spcPts val="0"/>
              </a:spcBef>
              <a:spcAft>
                <a:spcPts val="0"/>
              </a:spcAft>
              <a:buNone/>
            </a:pPr>
            <a:r>
              <a:rPr lang="pt-PT" b="1" i="1" u="sng" dirty="0"/>
              <a:t>Vírgula Fixa</a:t>
            </a:r>
          </a:p>
          <a:p>
            <a:pPr algn="just">
              <a:spcBef>
                <a:spcPts val="0"/>
              </a:spcBef>
              <a:spcAft>
                <a:spcPts val="0"/>
              </a:spcAft>
            </a:pPr>
            <a:r>
              <a:rPr lang="pt-PT" dirty="0"/>
              <a:t>Este nome vem da posição em que se supõe estar situado o ponto decimal, que é </a:t>
            </a:r>
            <a:r>
              <a:rPr lang="pt-PT" dirty="0" smtClean="0"/>
              <a:t>uma posição </a:t>
            </a:r>
            <a:r>
              <a:rPr lang="pt-PT" dirty="0"/>
              <a:t>fixa. A vírgula fixa é hoje utilizada exclusivamente para a representação </a:t>
            </a:r>
            <a:r>
              <a:rPr lang="pt-PT" dirty="0" smtClean="0"/>
              <a:t>de números </a:t>
            </a:r>
            <a:r>
              <a:rPr lang="pt-PT" dirty="0"/>
              <a:t>inteiros, supondo-se a vírgula decimal implicitamente situada à direita </a:t>
            </a:r>
            <a:r>
              <a:rPr lang="pt-PT" dirty="0" smtClean="0"/>
              <a:t>dos dígitos</a:t>
            </a:r>
            <a:r>
              <a:rPr lang="pt-PT" dirty="0"/>
              <a:t>.</a:t>
            </a:r>
          </a:p>
        </p:txBody>
      </p:sp>
      <p:sp>
        <p:nvSpPr>
          <p:cNvPr id="5" name="Título 1"/>
          <p:cNvSpPr>
            <a:spLocks noGrp="1"/>
          </p:cNvSpPr>
          <p:nvPr>
            <p:ph type="title"/>
          </p:nvPr>
        </p:nvSpPr>
        <p:spPr/>
        <p:txBody>
          <a:bodyPr/>
          <a:lstStyle/>
          <a:p>
            <a:r>
              <a:rPr lang="pt-PT" dirty="0" smtClean="0"/>
              <a:t>Tipos de Dados</a:t>
            </a:r>
            <a:endParaRPr lang="pt-PT" dirty="0"/>
          </a:p>
        </p:txBody>
      </p:sp>
    </p:spTree>
    <p:extLst>
      <p:ext uri="{BB962C8B-B14F-4D97-AF65-F5344CB8AC3E}">
        <p14:creationId xmlns:p14="http://schemas.microsoft.com/office/powerpoint/2010/main" val="36762710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buNone/>
            </a:pPr>
            <a:r>
              <a:rPr lang="pt-PT" sz="2000" b="1" dirty="0" smtClean="0">
                <a:effectLst>
                  <a:glow rad="228600">
                    <a:schemeClr val="accent4">
                      <a:satMod val="175000"/>
                      <a:alpha val="40000"/>
                    </a:schemeClr>
                  </a:glow>
                </a:effectLst>
              </a:rPr>
              <a:t>Barramentos do processador</a:t>
            </a:r>
          </a:p>
          <a:p>
            <a:pPr marL="0" indent="0" algn="just">
              <a:lnSpc>
                <a:spcPct val="130000"/>
              </a:lnSpc>
              <a:spcBef>
                <a:spcPts val="0"/>
              </a:spcBef>
              <a:spcAft>
                <a:spcPts val="0"/>
              </a:spcAft>
              <a:buNone/>
            </a:pPr>
            <a:r>
              <a:rPr lang="pt-PT" sz="2000" dirty="0" smtClean="0"/>
              <a:t>Evolução </a:t>
            </a:r>
            <a:r>
              <a:rPr lang="pt-PT" sz="2000" dirty="0"/>
              <a:t>rápida dos processadores não é acompanhada por muitas das restantes componentes</a:t>
            </a:r>
          </a:p>
          <a:p>
            <a:pPr marL="342900" lvl="1" indent="-342900" algn="just">
              <a:lnSpc>
                <a:spcPct val="130000"/>
              </a:lnSpc>
              <a:spcBef>
                <a:spcPts val="0"/>
              </a:spcBef>
              <a:spcAft>
                <a:spcPts val="0"/>
              </a:spcAft>
            </a:pPr>
            <a:r>
              <a:rPr lang="pt-PT" sz="2000" dirty="0"/>
              <a:t>Razões económicas</a:t>
            </a:r>
          </a:p>
          <a:p>
            <a:pPr marL="342900" lvl="1" indent="-342900" algn="just">
              <a:lnSpc>
                <a:spcPct val="130000"/>
              </a:lnSpc>
              <a:spcBef>
                <a:spcPts val="0"/>
              </a:spcBef>
              <a:spcAft>
                <a:spcPts val="0"/>
              </a:spcAft>
            </a:pPr>
            <a:r>
              <a:rPr lang="pt-PT" sz="2000" dirty="0"/>
              <a:t>Razões técnicas</a:t>
            </a:r>
          </a:p>
          <a:p>
            <a:pPr marL="800100" lvl="3" indent="-342900" algn="just">
              <a:lnSpc>
                <a:spcPct val="130000"/>
              </a:lnSpc>
              <a:spcBef>
                <a:spcPts val="0"/>
              </a:spcBef>
              <a:spcAft>
                <a:spcPts val="0"/>
              </a:spcAft>
              <a:buFont typeface="Wingdings" panose="05000000000000000000" pitchFamily="2" charset="2"/>
              <a:buChar char="§"/>
            </a:pPr>
            <a:r>
              <a:rPr lang="pt-PT" sz="2000" dirty="0" smtClean="0"/>
              <a:t>Manter a compatibilidade de novos equipamentos com equipamentos antigos </a:t>
            </a:r>
          </a:p>
          <a:p>
            <a:pPr marL="800100" lvl="3" indent="-342900" algn="just">
              <a:lnSpc>
                <a:spcPct val="130000"/>
              </a:lnSpc>
              <a:spcBef>
                <a:spcPts val="0"/>
              </a:spcBef>
              <a:spcAft>
                <a:spcPts val="0"/>
              </a:spcAft>
              <a:buFont typeface="Wingdings" panose="05000000000000000000" pitchFamily="2" charset="2"/>
              <a:buChar char="§"/>
            </a:pPr>
            <a:r>
              <a:rPr lang="pt-PT" sz="2000" dirty="0" smtClean="0"/>
              <a:t>Solução : o processador permite a comunicação com outras placas através de um barramento de "menor capacidade“ (um processador 64 bits pode trocar informações com placas de 8, 16 ou 32bits)</a:t>
            </a:r>
          </a:p>
          <a:p>
            <a:pPr algn="just">
              <a:spcBef>
                <a:spcPts val="0"/>
              </a:spcBef>
              <a:spcAft>
                <a:spcPts val="0"/>
              </a:spcAft>
            </a:pPr>
            <a:endParaRPr lang="pt-PT" sz="2000" dirty="0"/>
          </a:p>
          <a:p>
            <a:pPr lvl="0" algn="just">
              <a:spcBef>
                <a:spcPts val="0"/>
              </a:spcBef>
              <a:spcAft>
                <a:spcPts val="0"/>
              </a:spcAft>
            </a:pPr>
            <a:endParaRPr lang="pt-PT" sz="2000" dirty="0"/>
          </a:p>
        </p:txBody>
      </p:sp>
      <p:sp>
        <p:nvSpPr>
          <p:cNvPr id="5" name="Título 1"/>
          <p:cNvSpPr>
            <a:spLocks noGrp="1"/>
          </p:cNvSpPr>
          <p:nvPr>
            <p:ph type="title"/>
          </p:nvPr>
        </p:nvSpPr>
        <p:spPr/>
        <p:txBody>
          <a:bodyPr/>
          <a:lstStyle/>
          <a:p>
            <a:r>
              <a:rPr lang="pt-PT" dirty="0" smtClean="0"/>
              <a:t>Ligação com o exterior</a:t>
            </a:r>
            <a:endParaRPr lang="pt-PT" dirty="0"/>
          </a:p>
        </p:txBody>
      </p:sp>
    </p:spTree>
    <p:extLst>
      <p:ext uri="{BB962C8B-B14F-4D97-AF65-F5344CB8AC3E}">
        <p14:creationId xmlns:p14="http://schemas.microsoft.com/office/powerpoint/2010/main" val="1946469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a:xfrm>
            <a:off x="809997" y="1412776"/>
            <a:ext cx="7794451" cy="5040560"/>
          </a:xfrm>
        </p:spPr>
        <p:txBody>
          <a:bodyPr>
            <a:noAutofit/>
          </a:bodyPr>
          <a:lstStyle/>
          <a:p>
            <a:pPr marL="0" indent="0" algn="just">
              <a:spcBef>
                <a:spcPts val="0"/>
              </a:spcBef>
              <a:spcAft>
                <a:spcPts val="0"/>
              </a:spcAft>
              <a:buNone/>
            </a:pPr>
            <a:r>
              <a:rPr lang="pt-PT" dirty="0" smtClean="0">
                <a:effectLst>
                  <a:glow rad="139700">
                    <a:schemeClr val="accent6">
                      <a:satMod val="175000"/>
                      <a:alpha val="40000"/>
                    </a:schemeClr>
                  </a:glow>
                </a:effectLst>
              </a:rPr>
              <a:t>Números</a:t>
            </a:r>
            <a:r>
              <a:rPr lang="pt-PT" dirty="0" smtClean="0">
                <a:effectLst>
                  <a:glow rad="63500">
                    <a:schemeClr val="accent6">
                      <a:satMod val="175000"/>
                      <a:alpha val="40000"/>
                    </a:schemeClr>
                  </a:glow>
                </a:effectLst>
              </a:rPr>
              <a:t> </a:t>
            </a:r>
          </a:p>
          <a:p>
            <a:pPr marL="0" indent="0" algn="just">
              <a:spcBef>
                <a:spcPts val="0"/>
              </a:spcBef>
              <a:spcAft>
                <a:spcPts val="0"/>
              </a:spcAft>
              <a:buNone/>
            </a:pPr>
            <a:r>
              <a:rPr lang="pt-PT" b="1" i="1" u="sng" dirty="0"/>
              <a:t>Vírgula Flutuante </a:t>
            </a:r>
          </a:p>
          <a:p>
            <a:pPr algn="just">
              <a:spcBef>
                <a:spcPts val="0"/>
              </a:spcBef>
              <a:spcAft>
                <a:spcPts val="0"/>
              </a:spcAft>
            </a:pPr>
            <a:r>
              <a:rPr lang="pt-PT" dirty="0" smtClean="0"/>
              <a:t>Formato </a:t>
            </a:r>
            <a:r>
              <a:rPr lang="pt-PT" dirty="0"/>
              <a:t>de representação digital de números reais, que é usada nos computadores</a:t>
            </a:r>
            <a:r>
              <a:rPr lang="pt-PT" dirty="0" smtClean="0"/>
              <a:t>.</a:t>
            </a:r>
          </a:p>
          <a:p>
            <a:pPr algn="just">
              <a:spcBef>
                <a:spcPts val="0"/>
              </a:spcBef>
              <a:spcAft>
                <a:spcPts val="0"/>
              </a:spcAft>
            </a:pPr>
            <a:r>
              <a:rPr lang="pt-PT" dirty="0" smtClean="0"/>
              <a:t>Esta </a:t>
            </a:r>
            <a:r>
              <a:rPr lang="pt-PT" dirty="0"/>
              <a:t>representação baseia-se </a:t>
            </a:r>
            <a:r>
              <a:rPr lang="pt-PT" dirty="0" smtClean="0"/>
              <a:t>na deslocação da </a:t>
            </a:r>
            <a:r>
              <a:rPr lang="pt-PT" dirty="0" err="1" smtClean="0"/>
              <a:t>virgula</a:t>
            </a:r>
            <a:r>
              <a:rPr lang="pt-PT" dirty="0" smtClean="0"/>
              <a:t> de forma que se obtenha um número menor ou próximo de 1. Esse </a:t>
            </a:r>
            <a:r>
              <a:rPr lang="pt-PT" dirty="0"/>
              <a:t>deslocamento é feito por meio </a:t>
            </a:r>
            <a:r>
              <a:rPr lang="pt-PT" dirty="0" smtClean="0"/>
              <a:t>de notação </a:t>
            </a:r>
            <a:r>
              <a:rPr lang="pt-PT" dirty="0"/>
              <a:t>científica. </a:t>
            </a:r>
            <a:r>
              <a:rPr lang="pt-PT" sz="1800" dirty="0" smtClean="0">
                <a:effectLst>
                  <a:glow rad="63500">
                    <a:schemeClr val="accent6">
                      <a:satMod val="175000"/>
                      <a:alpha val="40000"/>
                    </a:schemeClr>
                  </a:glow>
                </a:effectLst>
              </a:rPr>
              <a:t>Exemplo: </a:t>
            </a:r>
          </a:p>
          <a:p>
            <a:pPr marL="800100" lvl="2" indent="0" algn="just">
              <a:spcBef>
                <a:spcPts val="0"/>
              </a:spcBef>
              <a:spcAft>
                <a:spcPts val="0"/>
              </a:spcAft>
              <a:buNone/>
            </a:pPr>
            <a:r>
              <a:rPr lang="pt-PT" sz="1800" dirty="0" smtClean="0">
                <a:effectLst>
                  <a:glow rad="63500">
                    <a:schemeClr val="accent6">
                      <a:satMod val="175000"/>
                      <a:alpha val="40000"/>
                    </a:schemeClr>
                  </a:glow>
                </a:effectLst>
              </a:rPr>
              <a:t>o número 25,456 em notação corresponde ao 0,25456 x 10</a:t>
            </a:r>
            <a:r>
              <a:rPr lang="pt-PT" sz="1800" baseline="30000" dirty="0" smtClean="0">
                <a:effectLst>
                  <a:glow rad="63500">
                    <a:schemeClr val="accent6">
                      <a:satMod val="175000"/>
                      <a:alpha val="40000"/>
                    </a:schemeClr>
                  </a:glow>
                </a:effectLst>
              </a:rPr>
              <a:t>2</a:t>
            </a:r>
            <a:endParaRPr lang="pt-PT" sz="1800" dirty="0" smtClean="0">
              <a:effectLst>
                <a:glow rad="63500">
                  <a:schemeClr val="accent6">
                    <a:satMod val="175000"/>
                    <a:alpha val="40000"/>
                  </a:schemeClr>
                </a:glow>
              </a:effectLst>
            </a:endParaRPr>
          </a:p>
          <a:p>
            <a:pPr marL="0" indent="0" algn="just">
              <a:spcBef>
                <a:spcPts val="0"/>
              </a:spcBef>
              <a:spcAft>
                <a:spcPts val="0"/>
              </a:spcAft>
              <a:buNone/>
            </a:pPr>
            <a:endParaRPr lang="pt-PT" dirty="0" smtClean="0">
              <a:effectLst>
                <a:glow rad="63500">
                  <a:schemeClr val="accent6">
                    <a:satMod val="175000"/>
                    <a:alpha val="40000"/>
                  </a:schemeClr>
                </a:glow>
              </a:effectLst>
            </a:endParaRPr>
          </a:p>
          <a:p>
            <a:pPr marL="0" indent="0" algn="just">
              <a:spcBef>
                <a:spcPts val="0"/>
              </a:spcBef>
              <a:spcAft>
                <a:spcPts val="0"/>
              </a:spcAft>
              <a:buNone/>
            </a:pPr>
            <a:r>
              <a:rPr lang="pt-PT" b="1" i="1" u="sng" dirty="0"/>
              <a:t>Decimal</a:t>
            </a:r>
          </a:p>
          <a:p>
            <a:pPr algn="just">
              <a:spcBef>
                <a:spcPts val="0"/>
              </a:spcBef>
              <a:spcAft>
                <a:spcPts val="0"/>
              </a:spcAft>
            </a:pPr>
            <a:r>
              <a:rPr lang="pt-PT" dirty="0"/>
              <a:t>Apesar de todas as operações </a:t>
            </a:r>
            <a:r>
              <a:rPr lang="pt-PT" dirty="0" smtClean="0"/>
              <a:t>internas </a:t>
            </a:r>
            <a:r>
              <a:rPr lang="pt-PT" dirty="0"/>
              <a:t>de um computador serem binárias, os utilizadores humanos manipulam números decimais. Assim, há necessidade de convertê-los de decimal para binário e, à saída, de binário para decimal. </a:t>
            </a:r>
          </a:p>
          <a:p>
            <a:pPr algn="just">
              <a:spcBef>
                <a:spcPts val="0"/>
              </a:spcBef>
              <a:spcAft>
                <a:spcPts val="0"/>
              </a:spcAft>
            </a:pPr>
            <a:r>
              <a:rPr lang="pt-PT" dirty="0"/>
              <a:t>Em aplicações em que há uma grande quantidade de transações de E/S e, comparativamente, poucos cálculos, é preferível guardar e operar em números em formato decimal. </a:t>
            </a:r>
          </a:p>
          <a:p>
            <a:pPr marL="0" indent="0" algn="just">
              <a:spcBef>
                <a:spcPts val="0"/>
              </a:spcBef>
              <a:spcAft>
                <a:spcPts val="0"/>
              </a:spcAft>
              <a:buNone/>
            </a:pPr>
            <a:endParaRPr lang="pt-PT" dirty="0">
              <a:effectLst>
                <a:glow rad="63500">
                  <a:schemeClr val="accent6">
                    <a:satMod val="175000"/>
                    <a:alpha val="40000"/>
                  </a:schemeClr>
                </a:glow>
              </a:effectLst>
            </a:endParaRPr>
          </a:p>
        </p:txBody>
      </p:sp>
      <p:sp>
        <p:nvSpPr>
          <p:cNvPr id="5" name="Título 1"/>
          <p:cNvSpPr>
            <a:spLocks noGrp="1"/>
          </p:cNvSpPr>
          <p:nvPr>
            <p:ph type="title"/>
          </p:nvPr>
        </p:nvSpPr>
        <p:spPr/>
        <p:txBody>
          <a:bodyPr/>
          <a:lstStyle/>
          <a:p>
            <a:r>
              <a:rPr lang="pt-PT" dirty="0" smtClean="0"/>
              <a:t>Tipos de Dados</a:t>
            </a:r>
            <a:endParaRPr lang="pt-PT" dirty="0"/>
          </a:p>
        </p:txBody>
      </p:sp>
    </p:spTree>
    <p:extLst>
      <p:ext uri="{BB962C8B-B14F-4D97-AF65-F5344CB8AC3E}">
        <p14:creationId xmlns:p14="http://schemas.microsoft.com/office/powerpoint/2010/main" val="2582787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spcBef>
                <a:spcPts val="0"/>
              </a:spcBef>
              <a:spcAft>
                <a:spcPts val="0"/>
              </a:spcAft>
              <a:buNone/>
            </a:pPr>
            <a:r>
              <a:rPr lang="pt-PT" dirty="0">
                <a:effectLst>
                  <a:glow rad="139700">
                    <a:schemeClr val="accent6">
                      <a:satMod val="175000"/>
                      <a:alpha val="40000"/>
                    </a:schemeClr>
                  </a:glow>
                </a:effectLst>
              </a:rPr>
              <a:t>Caracteres</a:t>
            </a:r>
            <a:r>
              <a:rPr lang="pt-PT" dirty="0">
                <a:effectLst>
                  <a:glow rad="63500">
                    <a:schemeClr val="accent6">
                      <a:satMod val="175000"/>
                      <a:alpha val="40000"/>
                    </a:schemeClr>
                  </a:glow>
                </a:effectLst>
              </a:rPr>
              <a:t> </a:t>
            </a:r>
          </a:p>
          <a:p>
            <a:pPr marL="0" indent="0" algn="just">
              <a:spcBef>
                <a:spcPts val="0"/>
              </a:spcBef>
              <a:spcAft>
                <a:spcPts val="0"/>
              </a:spcAft>
              <a:buNone/>
            </a:pPr>
            <a:r>
              <a:rPr lang="pt-PT" dirty="0" smtClean="0"/>
              <a:t>Uma </a:t>
            </a:r>
            <a:r>
              <a:rPr lang="pt-PT" dirty="0"/>
              <a:t>forma muito comum de dados é o texto ou sequência de caracteres. Apesar dos dados textuais serem apropriados para os seres humanos, estes não podem, em formato de caracteres, ser facilmente armazenados ou transmitidos através de sistemas de processamento e de </a:t>
            </a:r>
            <a:r>
              <a:rPr lang="pt-PT" dirty="0" smtClean="0"/>
              <a:t>comunicação (sistemas projetados </a:t>
            </a:r>
            <a:r>
              <a:rPr lang="pt-PT" dirty="0"/>
              <a:t>para dados </a:t>
            </a:r>
            <a:r>
              <a:rPr lang="pt-PT" dirty="0" smtClean="0"/>
              <a:t>binários).</a:t>
            </a:r>
          </a:p>
          <a:p>
            <a:pPr marL="0" indent="0" algn="just">
              <a:spcBef>
                <a:spcPts val="0"/>
              </a:spcBef>
              <a:spcAft>
                <a:spcPts val="0"/>
              </a:spcAft>
              <a:buNone/>
            </a:pPr>
            <a:endParaRPr lang="pt-PT" dirty="0" smtClean="0"/>
          </a:p>
          <a:p>
            <a:pPr marL="0" indent="0" algn="just">
              <a:spcBef>
                <a:spcPts val="0"/>
              </a:spcBef>
              <a:spcAft>
                <a:spcPts val="0"/>
              </a:spcAft>
              <a:buNone/>
            </a:pPr>
            <a:r>
              <a:rPr lang="pt-PT" dirty="0" smtClean="0"/>
              <a:t>Assim</a:t>
            </a:r>
            <a:r>
              <a:rPr lang="pt-PT" dirty="0"/>
              <a:t>, foram desenvolvidos um certo número de códigos, através dos quais os caracteres são representados por uma sequência de bits. </a:t>
            </a:r>
            <a:endParaRPr lang="pt-PT" dirty="0" smtClean="0"/>
          </a:p>
          <a:p>
            <a:pPr algn="just">
              <a:spcBef>
                <a:spcPts val="0"/>
              </a:spcBef>
              <a:spcAft>
                <a:spcPts val="0"/>
              </a:spcAft>
            </a:pPr>
            <a:r>
              <a:rPr lang="pt-PT" dirty="0" smtClean="0"/>
              <a:t>O mais antigo dos exemplos é o </a:t>
            </a:r>
            <a:r>
              <a:rPr lang="pt-PT" dirty="0"/>
              <a:t>código de </a:t>
            </a:r>
            <a:r>
              <a:rPr lang="pt-PT" dirty="0" smtClean="0"/>
              <a:t>Morse</a:t>
            </a:r>
          </a:p>
          <a:p>
            <a:pPr algn="just">
              <a:spcBef>
                <a:spcPts val="0"/>
              </a:spcBef>
              <a:spcAft>
                <a:spcPts val="0"/>
              </a:spcAft>
            </a:pPr>
            <a:r>
              <a:rPr lang="pt-PT" dirty="0" smtClean="0"/>
              <a:t>O mais </a:t>
            </a:r>
            <a:r>
              <a:rPr lang="pt-PT" dirty="0"/>
              <a:t>habitual dos códigos de caracteres </a:t>
            </a:r>
            <a:r>
              <a:rPr lang="pt-PT" dirty="0" smtClean="0"/>
              <a:t>usado </a:t>
            </a:r>
            <a:r>
              <a:rPr lang="pt-PT" dirty="0"/>
              <a:t>é o código ASCII ( </a:t>
            </a:r>
            <a:r>
              <a:rPr lang="pt-PT" dirty="0" err="1"/>
              <a:t>American</a:t>
            </a:r>
            <a:r>
              <a:rPr lang="pt-PT" dirty="0"/>
              <a:t> Standard </a:t>
            </a:r>
            <a:r>
              <a:rPr lang="pt-PT" dirty="0" err="1"/>
              <a:t>Code</a:t>
            </a:r>
            <a:r>
              <a:rPr lang="pt-PT" dirty="0"/>
              <a:t> for </a:t>
            </a:r>
            <a:r>
              <a:rPr lang="pt-PT" dirty="0" err="1"/>
              <a:t>Information</a:t>
            </a:r>
            <a:r>
              <a:rPr lang="pt-PT" dirty="0"/>
              <a:t> </a:t>
            </a:r>
            <a:r>
              <a:rPr lang="pt-PT" dirty="0" err="1"/>
              <a:t>Interchange</a:t>
            </a:r>
            <a:r>
              <a:rPr lang="pt-PT" dirty="0" smtClean="0"/>
              <a:t>)</a:t>
            </a:r>
            <a:endParaRPr lang="pt-PT" dirty="0"/>
          </a:p>
        </p:txBody>
      </p:sp>
      <p:sp>
        <p:nvSpPr>
          <p:cNvPr id="5" name="Título 1"/>
          <p:cNvSpPr>
            <a:spLocks noGrp="1"/>
          </p:cNvSpPr>
          <p:nvPr>
            <p:ph type="title"/>
          </p:nvPr>
        </p:nvSpPr>
        <p:spPr/>
        <p:txBody>
          <a:bodyPr/>
          <a:lstStyle/>
          <a:p>
            <a:r>
              <a:rPr lang="pt-PT" dirty="0" smtClean="0"/>
              <a:t>Tipos de Dados</a:t>
            </a:r>
            <a:endParaRPr lang="pt-PT" dirty="0"/>
          </a:p>
        </p:txBody>
      </p:sp>
    </p:spTree>
    <p:extLst>
      <p:ext uri="{BB962C8B-B14F-4D97-AF65-F5344CB8AC3E}">
        <p14:creationId xmlns:p14="http://schemas.microsoft.com/office/powerpoint/2010/main" val="2666548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spcBef>
                <a:spcPts val="0"/>
              </a:spcBef>
              <a:spcAft>
                <a:spcPts val="0"/>
              </a:spcAft>
              <a:buNone/>
            </a:pPr>
            <a:r>
              <a:rPr lang="pt-PT" dirty="0">
                <a:effectLst>
                  <a:glow rad="139700">
                    <a:schemeClr val="accent6">
                      <a:satMod val="175000"/>
                      <a:alpha val="40000"/>
                    </a:schemeClr>
                  </a:glow>
                </a:effectLst>
              </a:rPr>
              <a:t>Dados Lógicos </a:t>
            </a:r>
          </a:p>
          <a:p>
            <a:pPr marL="0" indent="0" algn="just">
              <a:spcBef>
                <a:spcPts val="0"/>
              </a:spcBef>
              <a:spcAft>
                <a:spcPts val="0"/>
              </a:spcAft>
              <a:buNone/>
            </a:pPr>
            <a:r>
              <a:rPr lang="pt-PT" dirty="0"/>
              <a:t>Normalmente, cada palavra de uma unidade endereçável (octeto, meia palavra, ...) é tratada como uma unidade simples de dados. </a:t>
            </a:r>
            <a:endParaRPr lang="pt-PT" dirty="0" smtClean="0"/>
          </a:p>
          <a:p>
            <a:pPr marL="0" indent="0" algn="just">
              <a:spcBef>
                <a:spcPts val="0"/>
              </a:spcBef>
              <a:spcAft>
                <a:spcPts val="0"/>
              </a:spcAft>
              <a:buNone/>
            </a:pPr>
            <a:endParaRPr lang="pt-PT" dirty="0" smtClean="0"/>
          </a:p>
          <a:p>
            <a:pPr marL="0" indent="0" algn="just">
              <a:spcBef>
                <a:spcPts val="0"/>
              </a:spcBef>
              <a:spcAft>
                <a:spcPts val="0"/>
              </a:spcAft>
              <a:buNone/>
            </a:pPr>
            <a:r>
              <a:rPr lang="pt-PT" dirty="0" smtClean="0"/>
              <a:t>Algumas </a:t>
            </a:r>
            <a:r>
              <a:rPr lang="pt-PT" dirty="0"/>
              <a:t>vezes </a:t>
            </a:r>
            <a:r>
              <a:rPr lang="pt-PT" dirty="0" smtClean="0"/>
              <a:t>é útil </a:t>
            </a:r>
            <a:r>
              <a:rPr lang="pt-PT" dirty="0"/>
              <a:t>considerar uma unidade como </a:t>
            </a:r>
            <a:r>
              <a:rPr lang="pt-PT" dirty="0" smtClean="0"/>
              <a:t>sendo constituída </a:t>
            </a:r>
            <a:r>
              <a:rPr lang="pt-PT" dirty="0"/>
              <a:t>de n itens de dados de 1-bit, cada item tendo o valor 0 ou 1. Quando os dados são vistos desta maneira são considerados como sendo dados lógicos. </a:t>
            </a:r>
            <a:endParaRPr lang="pt-PT" dirty="0" smtClean="0"/>
          </a:p>
          <a:p>
            <a:pPr marL="0" indent="0" algn="just">
              <a:spcBef>
                <a:spcPts val="0"/>
              </a:spcBef>
              <a:spcAft>
                <a:spcPts val="0"/>
              </a:spcAft>
              <a:buNone/>
            </a:pPr>
            <a:endParaRPr lang="pt-PT" dirty="0"/>
          </a:p>
        </p:txBody>
      </p:sp>
      <p:sp>
        <p:nvSpPr>
          <p:cNvPr id="5" name="Título 1"/>
          <p:cNvSpPr>
            <a:spLocks noGrp="1"/>
          </p:cNvSpPr>
          <p:nvPr>
            <p:ph type="title"/>
          </p:nvPr>
        </p:nvSpPr>
        <p:spPr/>
        <p:txBody>
          <a:bodyPr/>
          <a:lstStyle/>
          <a:p>
            <a:r>
              <a:rPr lang="pt-PT" dirty="0" smtClean="0"/>
              <a:t>Tipos de Dados</a:t>
            </a:r>
            <a:endParaRPr lang="pt-PT" dirty="0"/>
          </a:p>
        </p:txBody>
      </p:sp>
    </p:spTree>
    <p:extLst>
      <p:ext uri="{BB962C8B-B14F-4D97-AF65-F5344CB8AC3E}">
        <p14:creationId xmlns:p14="http://schemas.microsoft.com/office/powerpoint/2010/main" val="1787938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marL="0" indent="0" algn="just">
              <a:buNone/>
            </a:pPr>
            <a:r>
              <a:rPr lang="pt-PT" sz="2000" dirty="0">
                <a:effectLst>
                  <a:glow rad="101600">
                    <a:schemeClr val="accent4">
                      <a:satMod val="175000"/>
                      <a:alpha val="40000"/>
                    </a:schemeClr>
                  </a:glow>
                </a:effectLst>
              </a:rPr>
              <a:t>Em </a:t>
            </a:r>
            <a:r>
              <a:rPr lang="pt-PT" sz="2000" dirty="0" smtClean="0">
                <a:effectLst>
                  <a:glow rad="101600">
                    <a:schemeClr val="accent4">
                      <a:satMod val="175000"/>
                      <a:alpha val="40000"/>
                    </a:schemeClr>
                  </a:glow>
                </a:effectLst>
              </a:rPr>
              <a:t>Informática, </a:t>
            </a:r>
            <a:r>
              <a:rPr lang="pt-PT" sz="2000" dirty="0">
                <a:effectLst>
                  <a:glow rad="101600">
                    <a:schemeClr val="accent4">
                      <a:satMod val="175000"/>
                      <a:alpha val="40000"/>
                    </a:schemeClr>
                  </a:glow>
                </a:effectLst>
              </a:rPr>
              <a:t>um endereço de memória é um identificador único para um local de </a:t>
            </a:r>
            <a:r>
              <a:rPr lang="pt-PT" sz="2000" dirty="0" smtClean="0">
                <a:effectLst>
                  <a:glow rad="101600">
                    <a:schemeClr val="accent4">
                      <a:satMod val="175000"/>
                      <a:alpha val="40000"/>
                    </a:schemeClr>
                  </a:glow>
                </a:effectLst>
              </a:rPr>
              <a:t>memória, </a:t>
            </a:r>
            <a:r>
              <a:rPr lang="pt-PT" sz="2000" dirty="0">
                <a:effectLst>
                  <a:glow rad="101600">
                    <a:schemeClr val="accent4">
                      <a:satMod val="175000"/>
                      <a:alpha val="40000"/>
                    </a:schemeClr>
                  </a:glow>
                </a:effectLst>
              </a:rPr>
              <a:t>no qual um processador ou algum outro dispositivo pode armazenar </a:t>
            </a:r>
            <a:r>
              <a:rPr lang="pt-PT" sz="2000" dirty="0" smtClean="0">
                <a:effectLst>
                  <a:glow rad="101600">
                    <a:schemeClr val="accent4">
                      <a:satMod val="175000"/>
                      <a:alpha val="40000"/>
                    </a:schemeClr>
                  </a:glow>
                </a:effectLst>
              </a:rPr>
              <a:t>dados</a:t>
            </a:r>
            <a:r>
              <a:rPr lang="pt-PT" sz="2000" dirty="0">
                <a:effectLst>
                  <a:glow rad="101600">
                    <a:schemeClr val="accent4">
                      <a:satMod val="175000"/>
                      <a:alpha val="40000"/>
                    </a:schemeClr>
                  </a:glow>
                </a:effectLst>
              </a:rPr>
              <a:t>. </a:t>
            </a:r>
            <a:endParaRPr lang="pt-PT" sz="2000" dirty="0" smtClean="0">
              <a:effectLst>
                <a:glow rad="101600">
                  <a:schemeClr val="accent4">
                    <a:satMod val="175000"/>
                    <a:alpha val="40000"/>
                  </a:schemeClr>
                </a:glow>
              </a:effectLst>
            </a:endParaRPr>
          </a:p>
          <a:p>
            <a:pPr marL="0" indent="0" algn="just">
              <a:buNone/>
            </a:pPr>
            <a:r>
              <a:rPr lang="pt-PT" sz="2000" dirty="0" smtClean="0"/>
              <a:t>Nos </a:t>
            </a:r>
            <a:r>
              <a:rPr lang="pt-PT" sz="2000" dirty="0"/>
              <a:t>computadores modernos com endereçamento por byte, cada endereço </a:t>
            </a:r>
            <a:r>
              <a:rPr lang="pt-PT" sz="2000" dirty="0" smtClean="0"/>
              <a:t>de memória representa </a:t>
            </a:r>
            <a:r>
              <a:rPr lang="pt-PT" sz="2000" dirty="0"/>
              <a:t>um byte distinto de armazenamento. </a:t>
            </a:r>
            <a:endParaRPr lang="pt-PT" sz="2000" dirty="0" smtClean="0"/>
          </a:p>
          <a:p>
            <a:pPr algn="just"/>
            <a:r>
              <a:rPr lang="pt-PT" sz="2000" dirty="0" smtClean="0"/>
              <a:t>Dados </a:t>
            </a:r>
            <a:r>
              <a:rPr lang="pt-PT" sz="2000" dirty="0"/>
              <a:t>maiores que um byte podem residir em múltiplos bytes, ocupando uma sequência de bytes </a:t>
            </a:r>
            <a:r>
              <a:rPr lang="pt-PT" sz="2000" dirty="0" smtClean="0"/>
              <a:t>consecutivos, </a:t>
            </a:r>
            <a:r>
              <a:rPr lang="pt-PT" sz="2000" dirty="0" smtClean="0">
                <a:effectLst>
                  <a:glow rad="228600">
                    <a:schemeClr val="accent2">
                      <a:satMod val="175000"/>
                      <a:alpha val="40000"/>
                    </a:schemeClr>
                  </a:glow>
                </a:effectLst>
              </a:rPr>
              <a:t>chamados de Word</a:t>
            </a:r>
          </a:p>
          <a:p>
            <a:pPr marL="0" indent="0" algn="just">
              <a:buNone/>
            </a:pPr>
            <a:r>
              <a:rPr lang="pt-PT" sz="2000" dirty="0" smtClean="0"/>
              <a:t>Alguns </a:t>
            </a:r>
            <a:r>
              <a:rPr lang="pt-PT" sz="2000" dirty="0"/>
              <a:t>microprocessadores foram desenvolvidos para trabalhar com endereçamento por </a:t>
            </a:r>
            <a:r>
              <a:rPr lang="pt-PT" sz="2000" dirty="0" err="1"/>
              <a:t>word</a:t>
            </a:r>
            <a:r>
              <a:rPr lang="pt-PT" sz="2000" dirty="0"/>
              <a:t>, tornando a unidade de armazenamento maior que um byte.</a:t>
            </a:r>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3184648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algn="just"/>
            <a:r>
              <a:rPr lang="pt-PT" sz="2000" dirty="0" smtClean="0"/>
              <a:t>Tanto a </a:t>
            </a:r>
            <a:r>
              <a:rPr lang="pt-PT" sz="2000" b="1" dirty="0" smtClean="0"/>
              <a:t>memória virtual </a:t>
            </a:r>
            <a:r>
              <a:rPr lang="pt-PT" sz="2000" dirty="0" smtClean="0"/>
              <a:t>como</a:t>
            </a:r>
            <a:r>
              <a:rPr lang="pt-PT" sz="2000" b="1" dirty="0" smtClean="0"/>
              <a:t> memória </a:t>
            </a:r>
            <a:r>
              <a:rPr lang="pt-PT" sz="2000" b="1" dirty="0"/>
              <a:t>física </a:t>
            </a:r>
            <a:r>
              <a:rPr lang="pt-PT" sz="2000" dirty="0"/>
              <a:t>utilizam endereçamento de memória. </a:t>
            </a:r>
            <a:endParaRPr lang="pt-PT" sz="2000" dirty="0" smtClean="0"/>
          </a:p>
          <a:p>
            <a:pPr algn="just"/>
            <a:r>
              <a:rPr lang="pt-PT" sz="2000" dirty="0" smtClean="0"/>
              <a:t>Para </a:t>
            </a:r>
            <a:r>
              <a:rPr lang="pt-PT" sz="2000" dirty="0"/>
              <a:t>facilitar a cópia de memória virtual em memória real, os sistemas </a:t>
            </a:r>
            <a:r>
              <a:rPr lang="pt-PT" sz="2000" dirty="0" smtClean="0"/>
              <a:t>operativos </a:t>
            </a:r>
            <a:r>
              <a:rPr lang="pt-PT" sz="2000" dirty="0"/>
              <a:t>dividem a memória virtual em páginas, cada uma contendo um número fixo de endereços. </a:t>
            </a:r>
            <a:endParaRPr lang="pt-PT" sz="2000" dirty="0" smtClean="0"/>
          </a:p>
          <a:p>
            <a:pPr algn="just"/>
            <a:r>
              <a:rPr lang="pt-PT" sz="2000" dirty="0" smtClean="0"/>
              <a:t>Cada </a:t>
            </a:r>
            <a:r>
              <a:rPr lang="pt-PT" sz="2000" dirty="0"/>
              <a:t>página é armazenada </a:t>
            </a:r>
            <a:r>
              <a:rPr lang="pt-PT" sz="2000" dirty="0" smtClean="0"/>
              <a:t>no </a:t>
            </a:r>
            <a:r>
              <a:rPr lang="pt-PT" sz="2000" dirty="0"/>
              <a:t>disco até que seja </a:t>
            </a:r>
            <a:r>
              <a:rPr lang="pt-PT" sz="2000" dirty="0" smtClean="0"/>
              <a:t>necessária.</a:t>
            </a:r>
          </a:p>
          <a:p>
            <a:pPr marL="1257300" lvl="3" indent="0" algn="just">
              <a:buNone/>
            </a:pPr>
            <a:r>
              <a:rPr lang="pt-PT" sz="2000" dirty="0" smtClean="0"/>
              <a:t>Quando necessária, o </a:t>
            </a:r>
            <a:r>
              <a:rPr lang="pt-PT" sz="2000" dirty="0"/>
              <a:t>sistema </a:t>
            </a:r>
            <a:r>
              <a:rPr lang="pt-PT" sz="2000" dirty="0" smtClean="0"/>
              <a:t>operativo,  copia do </a:t>
            </a:r>
            <a:r>
              <a:rPr lang="pt-PT" sz="2000" dirty="0"/>
              <a:t>disco para a memória, transformando o endereço virtual em endereço </a:t>
            </a:r>
            <a:r>
              <a:rPr lang="pt-PT" sz="2000" dirty="0" smtClean="0"/>
              <a:t>real na memória.</a:t>
            </a:r>
            <a:endParaRPr lang="pt-PT" sz="2000" dirty="0"/>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2580855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Marcador de Posição de Conteúdo 2"/>
          <p:cNvSpPr>
            <a:spLocks noGrp="1"/>
          </p:cNvSpPr>
          <p:nvPr>
            <p:ph idx="1"/>
          </p:nvPr>
        </p:nvSpPr>
        <p:spPr/>
        <p:txBody>
          <a:bodyPr>
            <a:noAutofit/>
          </a:bodyPr>
          <a:lstStyle/>
          <a:p>
            <a:pPr algn="just"/>
            <a:r>
              <a:rPr lang="pt-PT" sz="2000" dirty="0"/>
              <a:t>Tal transformação é invisível </a:t>
            </a:r>
            <a:r>
              <a:rPr lang="pt-PT" sz="2000" dirty="0" smtClean="0"/>
              <a:t>aos aplicativos, </a:t>
            </a:r>
            <a:r>
              <a:rPr lang="pt-PT" sz="2000" dirty="0"/>
              <a:t>e </a:t>
            </a:r>
            <a:r>
              <a:rPr lang="pt-PT" sz="2000" dirty="0" smtClean="0"/>
              <a:t>permitem </a:t>
            </a:r>
            <a:r>
              <a:rPr lang="pt-PT" sz="2000" dirty="0"/>
              <a:t>que </a:t>
            </a:r>
            <a:r>
              <a:rPr lang="pt-PT" sz="2000" dirty="0" smtClean="0"/>
              <a:t>operem </a:t>
            </a:r>
            <a:r>
              <a:rPr lang="pt-PT" sz="2000" dirty="0"/>
              <a:t>independente </a:t>
            </a:r>
            <a:r>
              <a:rPr lang="pt-PT" sz="2000" dirty="0" smtClean="0"/>
              <a:t>da </a:t>
            </a:r>
            <a:r>
              <a:rPr lang="pt-PT" sz="2000" dirty="0"/>
              <a:t>sua localização na memória física, fornecendo aos sistemas </a:t>
            </a:r>
            <a:r>
              <a:rPr lang="pt-PT" sz="2000" dirty="0" smtClean="0"/>
              <a:t>operativos a liberdade </a:t>
            </a:r>
            <a:r>
              <a:rPr lang="pt-PT" sz="2000" dirty="0"/>
              <a:t>para alocar e realocar memória conforme necessário </a:t>
            </a:r>
            <a:r>
              <a:rPr lang="pt-PT" sz="2000" dirty="0" smtClean="0"/>
              <a:t>mantendo </a:t>
            </a:r>
            <a:r>
              <a:rPr lang="pt-PT" sz="2000" dirty="0"/>
              <a:t>o computador </a:t>
            </a:r>
            <a:r>
              <a:rPr lang="pt-PT" sz="2000" dirty="0" smtClean="0"/>
              <a:t>em funcionamento.</a:t>
            </a:r>
          </a:p>
          <a:p>
            <a:pPr algn="just"/>
            <a:r>
              <a:rPr lang="pt-PT" sz="2000" dirty="0" smtClean="0"/>
              <a:t>Frequentemente, ao citar </a:t>
            </a:r>
            <a:r>
              <a:rPr lang="pt-PT" sz="2000" i="1" dirty="0" smtClean="0"/>
              <a:t>tamanho de </a:t>
            </a:r>
            <a:r>
              <a:rPr lang="pt-PT" sz="2000" i="1" dirty="0"/>
              <a:t>W</a:t>
            </a:r>
            <a:r>
              <a:rPr lang="pt-PT" sz="2000" i="1" dirty="0" smtClean="0"/>
              <a:t>ord</a:t>
            </a:r>
            <a:r>
              <a:rPr lang="pt-PT" sz="2000" dirty="0" smtClean="0"/>
              <a:t> em computadores modernos, é também indicado o tamanho de endereços de memória virtual nesse computador. </a:t>
            </a:r>
          </a:p>
          <a:p>
            <a:pPr marL="800100" lvl="2" indent="0" algn="just">
              <a:buNone/>
            </a:pPr>
            <a:r>
              <a:rPr lang="pt-PT" sz="2000" dirty="0" smtClean="0">
                <a:effectLst>
                  <a:glow rad="101600">
                    <a:schemeClr val="accent3">
                      <a:satMod val="175000"/>
                      <a:alpha val="40000"/>
                    </a:schemeClr>
                  </a:glow>
                </a:effectLst>
              </a:rPr>
              <a:t>Exemplo</a:t>
            </a:r>
            <a:r>
              <a:rPr lang="pt-PT" sz="2000" dirty="0" smtClean="0"/>
              <a:t> </a:t>
            </a:r>
          </a:p>
          <a:p>
            <a:pPr lvl="2" indent="-342900" algn="just">
              <a:spcBef>
                <a:spcPts val="0"/>
              </a:spcBef>
              <a:spcAft>
                <a:spcPts val="0"/>
              </a:spcAft>
            </a:pPr>
            <a:r>
              <a:rPr lang="pt-PT" sz="2000" dirty="0" smtClean="0"/>
              <a:t>um computador de 32 bits geralmente trata os endereços de memória como valores inteiros de 32 bits, tornando o espaço de endereçamento igual a bytes de memória, ou seja 4 bytes.</a:t>
            </a:r>
            <a:endParaRPr lang="pt-PT" sz="2000" dirty="0"/>
          </a:p>
        </p:txBody>
      </p:sp>
      <p:sp>
        <p:nvSpPr>
          <p:cNvPr id="5" name="Título 1"/>
          <p:cNvSpPr>
            <a:spLocks noGrp="1"/>
          </p:cNvSpPr>
          <p:nvPr>
            <p:ph type="title"/>
          </p:nvPr>
        </p:nvSpPr>
        <p:spPr/>
        <p:txBody>
          <a:bodyPr/>
          <a:lstStyle/>
          <a:p>
            <a:r>
              <a:rPr lang="pt-PT" dirty="0"/>
              <a:t>Organização da memória</a:t>
            </a:r>
          </a:p>
        </p:txBody>
      </p:sp>
    </p:spTree>
    <p:extLst>
      <p:ext uri="{BB962C8B-B14F-4D97-AF65-F5344CB8AC3E}">
        <p14:creationId xmlns:p14="http://schemas.microsoft.com/office/powerpoint/2010/main" val="28972290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ção">
  <a:themeElements>
    <a:clrScheme name="Citação">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ação">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ção">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2962</TotalTime>
  <Words>2364</Words>
  <Application>Microsoft Office PowerPoint</Application>
  <PresentationFormat>Apresentação no Ecrã (4:3)</PresentationFormat>
  <Paragraphs>227</Paragraphs>
  <Slides>30</Slides>
  <Notes>1</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30</vt:i4>
      </vt:variant>
    </vt:vector>
  </HeadingPairs>
  <TitlesOfParts>
    <vt:vector size="36" baseType="lpstr">
      <vt:lpstr>Calibri</vt:lpstr>
      <vt:lpstr>Century Gothic</vt:lpstr>
      <vt:lpstr>Trebuchet MS</vt:lpstr>
      <vt:lpstr>Wingdings</vt:lpstr>
      <vt:lpstr>Wingdings 2</vt:lpstr>
      <vt:lpstr>Citação</vt:lpstr>
      <vt:lpstr>SDAC – 3ºano</vt:lpstr>
      <vt:lpstr>Tipos de Dados</vt:lpstr>
      <vt:lpstr>Tipos de Dados</vt:lpstr>
      <vt:lpstr>Tipos de Dados</vt:lpstr>
      <vt:lpstr>Tipos de Dados</vt:lpstr>
      <vt:lpstr>Tipos de Dados</vt:lpstr>
      <vt:lpstr>Organização da memória</vt:lpstr>
      <vt:lpstr>Organização da memória</vt:lpstr>
      <vt:lpstr>Organização da memória</vt:lpstr>
      <vt:lpstr>Organização da memória</vt:lpstr>
      <vt:lpstr>Organização da memória</vt:lpstr>
      <vt:lpstr>Organização da memória</vt:lpstr>
      <vt:lpstr>Organização da memória</vt:lpstr>
      <vt:lpstr>Organização da memória</vt:lpstr>
      <vt:lpstr>Tipos de Endereçamento</vt:lpstr>
      <vt:lpstr>Tipos de Endereçamento</vt:lpstr>
      <vt:lpstr>Tipos de Endereçamento</vt:lpstr>
      <vt:lpstr>Tipos de Endereçamento - Dados</vt:lpstr>
      <vt:lpstr>Tipos de Endereçamento - Dados</vt:lpstr>
      <vt:lpstr>Tipos de Endereçamento - Dados</vt:lpstr>
      <vt:lpstr>Tipos de Endereçamento - Programa</vt:lpstr>
      <vt:lpstr>Tipos de Endereçamento - Programa</vt:lpstr>
      <vt:lpstr>Ligação com o exterior</vt:lpstr>
      <vt:lpstr>Ligação com o exterior</vt:lpstr>
      <vt:lpstr>Ligação com o exterior</vt:lpstr>
      <vt:lpstr>Ligação com o exterior</vt:lpstr>
      <vt:lpstr>Ligação com o exterior</vt:lpstr>
      <vt:lpstr>Ligação com o exterior</vt:lpstr>
      <vt:lpstr>Ligação com o exterior</vt:lpstr>
      <vt:lpstr>Ligação com o exterior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Eu</dc:creator>
  <cp:lastModifiedBy>carlos</cp:lastModifiedBy>
  <cp:revision>266</cp:revision>
  <dcterms:created xsi:type="dcterms:W3CDTF">2011-09-10T13:41:28Z</dcterms:created>
  <dcterms:modified xsi:type="dcterms:W3CDTF">2017-03-13T16:51:22Z</dcterms:modified>
</cp:coreProperties>
</file>