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82" r:id="rId4"/>
    <p:sldId id="278" r:id="rId5"/>
    <p:sldId id="280" r:id="rId6"/>
    <p:sldId id="281" r:id="rId7"/>
    <p:sldId id="279" r:id="rId8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14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28-11-2016</a:t>
            </a:fld>
            <a:endParaRPr lang="pt-PT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58050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28-11-2016</a:t>
            </a:fld>
            <a:endParaRPr lang="pt-PT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70768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28-11-2016</a:t>
            </a:fld>
            <a:endParaRPr lang="pt-PT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2128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28-11-2016</a:t>
            </a:fld>
            <a:endParaRPr lang="pt-PT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141452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28-11-2016</a:t>
            </a:fld>
            <a:endParaRPr lang="pt-PT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883036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28-11-2016</a:t>
            </a:fld>
            <a:endParaRPr lang="pt-PT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95180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28-11-2016</a:t>
            </a:fld>
            <a:endParaRPr lang="pt-PT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44411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28-11-2016</a:t>
            </a:fld>
            <a:endParaRPr lang="pt-PT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89889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28-11-2016</a:t>
            </a:fld>
            <a:endParaRPr lang="pt-PT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639009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28-11-2016</a:t>
            </a:fld>
            <a:endParaRPr lang="pt-PT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28098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3B89B-DB95-48CD-AD39-94B17B9799FC}" type="datetimeFigureOut">
              <a:rPr lang="pt-PT" smtClean="0"/>
              <a:t>28-11-2016</a:t>
            </a:fld>
            <a:endParaRPr lang="pt-PT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2007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PT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PT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3B89B-DB95-48CD-AD39-94B17B9799FC}" type="datetimeFigureOut">
              <a:rPr lang="pt-PT" smtClean="0"/>
              <a:t>28-11-2016</a:t>
            </a:fld>
            <a:endParaRPr lang="pt-PT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0DD86F-5DBF-4A12-B29D-8FEF3B6499F5}" type="slidenum">
              <a:rPr lang="pt-PT" smtClean="0"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023718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PT" dirty="0" smtClean="0"/>
              <a:t>Sistemas Operativos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Gestão de periféricos</a:t>
            </a:r>
          </a:p>
          <a:p>
            <a:r>
              <a:rPr lang="pt-PT" dirty="0" smtClean="0"/>
              <a:t>Varrimentos vs Interrupções</a:t>
            </a:r>
          </a:p>
          <a:p>
            <a:r>
              <a:rPr lang="pt-PT" dirty="0" smtClean="0"/>
              <a:t>Cache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34632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/>
              <a:t>Gestão de periféricos </a:t>
            </a: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varrimento vs interrupção</a:t>
            </a:r>
            <a:endParaRPr lang="pt-PT" i="1" dirty="0"/>
          </a:p>
        </p:txBody>
      </p:sp>
      <p:pic>
        <p:nvPicPr>
          <p:cNvPr id="17" name="Imagem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0700" y="1993200"/>
            <a:ext cx="1943100" cy="1943100"/>
          </a:xfrm>
          <a:prstGeom prst="rect">
            <a:avLst/>
          </a:prstGeom>
        </p:spPr>
      </p:pic>
      <p:pic>
        <p:nvPicPr>
          <p:cNvPr id="18" name="Imagem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64" y="2093891"/>
            <a:ext cx="1780309" cy="1788257"/>
          </a:xfrm>
          <a:prstGeom prst="rect">
            <a:avLst/>
          </a:prstGeom>
        </p:spPr>
      </p:pic>
      <p:cxnSp>
        <p:nvCxnSpPr>
          <p:cNvPr id="20" name="Conector de seta reta 19"/>
          <p:cNvCxnSpPr>
            <a:stCxn id="18" idx="3"/>
            <a:endCxn id="17" idx="1"/>
          </p:cNvCxnSpPr>
          <p:nvPr/>
        </p:nvCxnSpPr>
        <p:spPr>
          <a:xfrm flipV="1">
            <a:off x="2456873" y="2964750"/>
            <a:ext cx="6953827" cy="2327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2456873" y="2093891"/>
            <a:ext cx="695382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/>
              <a:t>Gestão por varrimento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Nesta opção o processador está constantemente a identificar o estado de um dispositivo para saber da disponibilidade desse dispositivo</a:t>
            </a:r>
          </a:p>
          <a:p>
            <a:pPr algn="just"/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 gestão é pouco utilizada </a:t>
            </a:r>
            <a:endParaRPr lang="pt-P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pt-PT" dirty="0"/>
          </a:p>
        </p:txBody>
      </p:sp>
      <p:pic>
        <p:nvPicPr>
          <p:cNvPr id="22" name="Imagem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0700" y="4720135"/>
            <a:ext cx="1943100" cy="1943100"/>
          </a:xfrm>
          <a:prstGeom prst="rect">
            <a:avLst/>
          </a:prstGeom>
        </p:spPr>
      </p:pic>
      <p:pic>
        <p:nvPicPr>
          <p:cNvPr id="23" name="Imagem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64" y="4776276"/>
            <a:ext cx="1780309" cy="1788257"/>
          </a:xfrm>
          <a:prstGeom prst="rect">
            <a:avLst/>
          </a:prstGeom>
        </p:spPr>
      </p:pic>
      <p:cxnSp>
        <p:nvCxnSpPr>
          <p:cNvPr id="24" name="Conector de seta reta 23"/>
          <p:cNvCxnSpPr>
            <a:stCxn id="23" idx="3"/>
            <a:endCxn id="22" idx="1"/>
          </p:cNvCxnSpPr>
          <p:nvPr/>
        </p:nvCxnSpPr>
        <p:spPr>
          <a:xfrm>
            <a:off x="2456873" y="5670405"/>
            <a:ext cx="6953827" cy="21280"/>
          </a:xfrm>
          <a:prstGeom prst="straightConnector1">
            <a:avLst/>
          </a:prstGeom>
          <a:ln w="25400"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/>
          <p:cNvSpPr txBox="1"/>
          <p:nvPr/>
        </p:nvSpPr>
        <p:spPr>
          <a:xfrm>
            <a:off x="2456873" y="4484973"/>
            <a:ext cx="70935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dirty="0" smtClean="0"/>
              <a:t>Gestão por Interrupção -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Uma interrupção é um sinal de um dispositivo que normalmente resulta numa troca de contextos, isto é, o processador pára de fazer o que estava a fazer para atender ao dispositivo que pediu a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interrupção.</a:t>
            </a:r>
          </a:p>
          <a:p>
            <a:pPr algn="just"/>
            <a:endParaRPr lang="pt-PT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t-PT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O pedido de interrupção é da responsabilidade do periférico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594789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b="1" dirty="0" smtClean="0"/>
              <a:t>Gestão de periféricos </a:t>
            </a: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Interrupção - </a:t>
            </a:r>
            <a:r>
              <a:rPr lang="pt-PT" i="1" dirty="0" smtClean="0"/>
              <a:t>interrupt </a:t>
            </a:r>
            <a:r>
              <a:rPr lang="pt-PT" i="1" dirty="0"/>
              <a:t>request (IRQ</a:t>
            </a:r>
            <a:r>
              <a:rPr lang="pt-PT" i="1" dirty="0" smtClean="0"/>
              <a:t>) </a:t>
            </a:r>
            <a:endParaRPr lang="pt-PT" i="1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8783" y="3313832"/>
            <a:ext cx="1204544" cy="1204544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383" y="2294805"/>
            <a:ext cx="1062488" cy="1067231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219" y="4564849"/>
            <a:ext cx="786407" cy="1044510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3192" y="1799501"/>
            <a:ext cx="1083473" cy="753195"/>
          </a:xfrm>
          <a:prstGeom prst="rect">
            <a:avLst/>
          </a:prstGeom>
        </p:spPr>
      </p:pic>
      <p:cxnSp>
        <p:nvCxnSpPr>
          <p:cNvPr id="8" name="Conector angulado 7"/>
          <p:cNvCxnSpPr>
            <a:stCxn id="6" idx="3"/>
            <a:endCxn id="4" idx="1"/>
          </p:cNvCxnSpPr>
          <p:nvPr/>
        </p:nvCxnSpPr>
        <p:spPr>
          <a:xfrm flipV="1">
            <a:off x="1692871" y="2176099"/>
            <a:ext cx="2700321" cy="652322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angulado 12"/>
          <p:cNvCxnSpPr>
            <a:stCxn id="6" idx="3"/>
            <a:endCxn id="5" idx="1"/>
          </p:cNvCxnSpPr>
          <p:nvPr/>
        </p:nvCxnSpPr>
        <p:spPr>
          <a:xfrm>
            <a:off x="1692871" y="2828421"/>
            <a:ext cx="2485912" cy="1087683"/>
          </a:xfrm>
          <a:prstGeom prst="bentConnector3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angulado 16"/>
          <p:cNvCxnSpPr>
            <a:stCxn id="6" idx="3"/>
            <a:endCxn id="3" idx="1"/>
          </p:cNvCxnSpPr>
          <p:nvPr/>
        </p:nvCxnSpPr>
        <p:spPr>
          <a:xfrm>
            <a:off x="1692871" y="2828421"/>
            <a:ext cx="1080348" cy="2258683"/>
          </a:xfrm>
          <a:prstGeom prst="bentConnector3">
            <a:avLst>
              <a:gd name="adj1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tângulo 18"/>
          <p:cNvSpPr/>
          <p:nvPr/>
        </p:nvSpPr>
        <p:spPr>
          <a:xfrm>
            <a:off x="5798756" y="1799501"/>
            <a:ext cx="6096000" cy="266842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Cada periférico tem uma ligação especial ao processador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e,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sempre que envia um pedido de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interrupção,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este pára o que estava a fazer e começa a executar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P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sub-rotina de atendimento</a:t>
            </a:r>
            <a:r>
              <a:rPr lang="pt-PT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pt-PT" u="sng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uando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sub-rotina termina,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processador retoma o que estava a fazer antes da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interrupção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esta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sub-rotina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 responsável por fazer a transferência de dados de ou para o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periférico) </a:t>
            </a:r>
            <a:endParaRPr lang="pt-P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tângulo 28"/>
          <p:cNvSpPr/>
          <p:nvPr/>
        </p:nvSpPr>
        <p:spPr>
          <a:xfrm>
            <a:off x="4057238" y="4594567"/>
            <a:ext cx="7726682" cy="1482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São os periféricos que </a:t>
            </a:r>
            <a:r>
              <a:rPr lang="pt-P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tomam </a:t>
            </a: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iniciativa de interromper o processador: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Periféricos de input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interrompem quanto existem dados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transferir para o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CPU</a:t>
            </a:r>
            <a:endParaRPr lang="pt-P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P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Periféricos de </a:t>
            </a:r>
            <a:r>
              <a:rPr lang="pt-PT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output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interrompem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quando estão livres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para receber novos dados do processador</a:t>
            </a:r>
            <a:endParaRPr lang="pt-P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tângulo 29"/>
          <p:cNvSpPr/>
          <p:nvPr/>
        </p:nvSpPr>
        <p:spPr>
          <a:xfrm>
            <a:off x="314036" y="6022418"/>
            <a:ext cx="11580720" cy="6850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pt-PT" b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sub-rotina de atendimento</a:t>
            </a:r>
            <a:r>
              <a:rPr lang="pt-PT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 </a:t>
            </a:r>
            <a:r>
              <a:rPr lang="pt-P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executada apenas quando o periférico tem dados suficientes </a:t>
            </a:r>
            <a:r>
              <a:rPr lang="pt-PT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(+/-400bits) que justifiquem a interrupção</a:t>
            </a:r>
            <a:endParaRPr lang="pt-P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268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dirty="0" smtClean="0"/>
              <a:t>Cache</a:t>
            </a:r>
            <a:r>
              <a:rPr lang="pt-PT" dirty="0" smtClean="0"/>
              <a:t> </a:t>
            </a:r>
            <a:r>
              <a:rPr lang="pt-PT" sz="2400" dirty="0" smtClean="0"/>
              <a:t>– </a:t>
            </a:r>
            <a:r>
              <a:rPr lang="pt-PT" sz="2000" dirty="0" smtClean="0"/>
              <a:t>Memória estática – intermédia – guarda dados </a:t>
            </a:r>
            <a:r>
              <a:rPr lang="pt-PT" sz="2000" b="1" u="sng" dirty="0" smtClean="0"/>
              <a:t>frequentemente</a:t>
            </a:r>
            <a:r>
              <a:rPr lang="pt-PT" sz="2000" dirty="0" smtClean="0"/>
              <a:t> utilizados</a:t>
            </a:r>
            <a:endParaRPr lang="pt-PT" i="1" dirty="0"/>
          </a:p>
        </p:txBody>
      </p:sp>
      <p:grpSp>
        <p:nvGrpSpPr>
          <p:cNvPr id="3" name="Grupo 2"/>
          <p:cNvGrpSpPr/>
          <p:nvPr/>
        </p:nvGrpSpPr>
        <p:grpSpPr>
          <a:xfrm>
            <a:off x="6844655" y="2746624"/>
            <a:ext cx="3098307" cy="2388093"/>
            <a:chOff x="4631258" y="2570418"/>
            <a:chExt cx="3098307" cy="2388093"/>
          </a:xfrm>
        </p:grpSpPr>
        <p:sp>
          <p:nvSpPr>
            <p:cNvPr id="4" name="Retângulo 3"/>
            <p:cNvSpPr/>
            <p:nvPr/>
          </p:nvSpPr>
          <p:spPr>
            <a:xfrm>
              <a:off x="4631258" y="2570418"/>
              <a:ext cx="3098307" cy="2388093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i="1" dirty="0"/>
            </a:p>
          </p:txBody>
        </p:sp>
        <p:sp>
          <p:nvSpPr>
            <p:cNvPr id="5" name="Retângulo 4"/>
            <p:cNvSpPr/>
            <p:nvPr/>
          </p:nvSpPr>
          <p:spPr>
            <a:xfrm>
              <a:off x="4828674" y="2893038"/>
              <a:ext cx="1732474" cy="619874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sz="1400" dirty="0" smtClean="0"/>
                <a:t>L1</a:t>
              </a:r>
            </a:p>
            <a:p>
              <a:pPr algn="ctr"/>
              <a:r>
                <a:rPr lang="pt-PT" sz="1400" dirty="0" smtClean="0"/>
                <a:t>+ “perto” do CPU</a:t>
              </a:r>
            </a:p>
            <a:p>
              <a:pPr algn="ctr"/>
              <a:r>
                <a:rPr lang="pt-PT" sz="1400" dirty="0" smtClean="0"/>
                <a:t>+ pequena que a L2</a:t>
              </a:r>
              <a:endParaRPr lang="pt-PT" sz="1400" dirty="0"/>
            </a:p>
          </p:txBody>
        </p:sp>
        <p:sp>
          <p:nvSpPr>
            <p:cNvPr id="7" name="Retângulo 6"/>
            <p:cNvSpPr/>
            <p:nvPr/>
          </p:nvSpPr>
          <p:spPr>
            <a:xfrm>
              <a:off x="4828673" y="3764463"/>
              <a:ext cx="2344583" cy="1000786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L2</a:t>
              </a:r>
            </a:p>
            <a:p>
              <a:pPr algn="ctr"/>
              <a:r>
                <a:rPr lang="pt-PT" dirty="0" smtClean="0"/>
                <a:t>+ “longe” do CPU</a:t>
              </a:r>
            </a:p>
            <a:p>
              <a:pPr algn="ctr"/>
              <a:r>
                <a:rPr lang="pt-PT" dirty="0" smtClean="0"/>
                <a:t>Maior que L1</a:t>
              </a:r>
              <a:endParaRPr lang="pt-PT" dirty="0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6769768" y="3024352"/>
              <a:ext cx="57419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PT" dirty="0" smtClean="0"/>
                <a:t>CPU</a:t>
              </a:r>
              <a:endParaRPr lang="pt-PT" dirty="0"/>
            </a:p>
          </p:txBody>
        </p:sp>
      </p:grpSp>
      <p:sp>
        <p:nvSpPr>
          <p:cNvPr id="10" name="CaixaDeTexto 9"/>
          <p:cNvSpPr txBox="1"/>
          <p:nvPr/>
        </p:nvSpPr>
        <p:spPr>
          <a:xfrm>
            <a:off x="184369" y="2699911"/>
            <a:ext cx="189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Cache</a:t>
            </a:r>
            <a:r>
              <a:rPr lang="pt-PT" b="1" dirty="0" smtClean="0">
                <a:solidFill>
                  <a:srgbClr val="FF0000"/>
                </a:solidFill>
              </a:rPr>
              <a:t> L</a:t>
            </a:r>
            <a:r>
              <a:rPr lang="pt-PT" dirty="0" smtClean="0"/>
              <a:t>evel </a:t>
            </a:r>
            <a:r>
              <a:rPr lang="pt-PT" b="1" dirty="0" smtClean="0">
                <a:solidFill>
                  <a:srgbClr val="FF0000"/>
                </a:solidFill>
              </a:rPr>
              <a:t>1</a:t>
            </a:r>
            <a:r>
              <a:rPr lang="pt-PT" dirty="0" smtClean="0"/>
              <a:t> = </a:t>
            </a:r>
            <a:r>
              <a:rPr lang="pt-PT" b="1" dirty="0" smtClean="0">
                <a:solidFill>
                  <a:srgbClr val="FF0000"/>
                </a:solidFill>
              </a:rPr>
              <a:t>L</a:t>
            </a:r>
            <a:r>
              <a:rPr lang="pt-PT" dirty="0" smtClean="0">
                <a:solidFill>
                  <a:srgbClr val="FF0000"/>
                </a:solidFill>
              </a:rPr>
              <a:t>1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184369" y="3201995"/>
            <a:ext cx="5792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Cache memória estática – rápida; dispendiosa; sem refresh</a:t>
            </a:r>
            <a:endParaRPr lang="pt-PT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131619" y="1936921"/>
            <a:ext cx="92550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Tem origem na palavra </a:t>
            </a:r>
            <a:r>
              <a:rPr lang="pt-PT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caché</a:t>
            </a:r>
            <a:r>
              <a:rPr lang="pt-PT" i="1" dirty="0" smtClean="0"/>
              <a:t>  (francês) </a:t>
            </a:r>
          </a:p>
          <a:p>
            <a:r>
              <a:rPr lang="pt-PT" dirty="0"/>
              <a:t>O</a:t>
            </a:r>
            <a:r>
              <a:rPr lang="pt-PT" dirty="0" smtClean="0"/>
              <a:t> programador não tem controlo sobre ela, nem mesmo o SO, apenas o processador a controla</a:t>
            </a:r>
            <a:endParaRPr lang="pt-PT" dirty="0"/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050217" y="3064279"/>
            <a:ext cx="3886742" cy="1400370"/>
          </a:xfrm>
          <a:prstGeom prst="rect">
            <a:avLst/>
          </a:prstGeom>
        </p:spPr>
      </p:pic>
      <p:sp>
        <p:nvSpPr>
          <p:cNvPr id="14" name="CaixaDeTexto 13"/>
          <p:cNvSpPr txBox="1"/>
          <p:nvPr/>
        </p:nvSpPr>
        <p:spPr>
          <a:xfrm>
            <a:off x="184369" y="4439774"/>
            <a:ext cx="467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Cache guarda dados </a:t>
            </a:r>
            <a:r>
              <a:rPr lang="pt-PT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frequentemente</a:t>
            </a:r>
            <a:r>
              <a:rPr lang="pt-PT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PT" b="1" dirty="0" smtClean="0"/>
              <a:t>utilizados</a:t>
            </a:r>
            <a:endParaRPr lang="pt-PT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184369" y="5707835"/>
            <a:ext cx="4956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Registos são o espaço de memória interno do CPU</a:t>
            </a:r>
            <a:endParaRPr lang="pt-PT" dirty="0"/>
          </a:p>
        </p:txBody>
      </p:sp>
      <p:sp>
        <p:nvSpPr>
          <p:cNvPr id="16" name="CaixaDeTexto 15"/>
          <p:cNvSpPr txBox="1"/>
          <p:nvPr/>
        </p:nvSpPr>
        <p:spPr>
          <a:xfrm>
            <a:off x="184369" y="3817560"/>
            <a:ext cx="66250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Toda a memoria intermediaria pode ser considerada memoria cache</a:t>
            </a:r>
            <a:endParaRPr lang="pt-PT" dirty="0"/>
          </a:p>
        </p:txBody>
      </p:sp>
      <p:sp>
        <p:nvSpPr>
          <p:cNvPr id="18" name="CaixaDeTexto 17"/>
          <p:cNvSpPr txBox="1"/>
          <p:nvPr/>
        </p:nvSpPr>
        <p:spPr>
          <a:xfrm>
            <a:off x="184369" y="5051868"/>
            <a:ext cx="4754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/>
              <a:t>Cache - normalmente está incorporada no CPU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43365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 CPU quer escrever “LUA”  - Previsões</a:t>
            </a:r>
            <a:endParaRPr lang="pt-PT" dirty="0"/>
          </a:p>
        </p:txBody>
      </p:sp>
      <p:grpSp>
        <p:nvGrpSpPr>
          <p:cNvPr id="4" name="Grupo 3"/>
          <p:cNvGrpSpPr/>
          <p:nvPr/>
        </p:nvGrpSpPr>
        <p:grpSpPr>
          <a:xfrm>
            <a:off x="512299" y="1690688"/>
            <a:ext cx="5591786" cy="4405147"/>
            <a:chOff x="4547062" y="2576966"/>
            <a:chExt cx="3098307" cy="2388093"/>
          </a:xfrm>
        </p:grpSpPr>
        <p:sp>
          <p:nvSpPr>
            <p:cNvPr id="5" name="Retângulo 4"/>
            <p:cNvSpPr/>
            <p:nvPr/>
          </p:nvSpPr>
          <p:spPr>
            <a:xfrm>
              <a:off x="4547062" y="2576966"/>
              <a:ext cx="3098307" cy="2388093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i="1" dirty="0"/>
            </a:p>
          </p:txBody>
        </p:sp>
        <p:sp>
          <p:nvSpPr>
            <p:cNvPr id="6" name="Retângulo 5"/>
            <p:cNvSpPr/>
            <p:nvPr/>
          </p:nvSpPr>
          <p:spPr>
            <a:xfrm>
              <a:off x="4828674" y="2983522"/>
              <a:ext cx="1066800" cy="529389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L1</a:t>
              </a:r>
              <a:endParaRPr lang="pt-PT" dirty="0"/>
            </a:p>
          </p:txBody>
        </p:sp>
        <p:sp>
          <p:nvSpPr>
            <p:cNvPr id="7" name="Retângulo 6"/>
            <p:cNvSpPr/>
            <p:nvPr/>
          </p:nvSpPr>
          <p:spPr>
            <a:xfrm>
              <a:off x="4828674" y="3904711"/>
              <a:ext cx="1941095" cy="919831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L2</a:t>
              </a:r>
              <a:endParaRPr lang="pt-PT" dirty="0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6879047" y="2717484"/>
              <a:ext cx="701073" cy="20022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PT" dirty="0" smtClean="0"/>
                <a:t>CPU core</a:t>
              </a:r>
              <a:endParaRPr lang="pt-PT" dirty="0"/>
            </a:p>
          </p:txBody>
        </p:sp>
      </p:grpSp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949350" y="3193077"/>
            <a:ext cx="3886742" cy="1400370"/>
          </a:xfrm>
          <a:prstGeom prst="rect">
            <a:avLst/>
          </a:prstGeom>
        </p:spPr>
      </p:pic>
      <p:cxnSp>
        <p:nvCxnSpPr>
          <p:cNvPr id="11" name="Conector angulado 10"/>
          <p:cNvCxnSpPr>
            <a:endCxn id="6" idx="3"/>
          </p:cNvCxnSpPr>
          <p:nvPr/>
        </p:nvCxnSpPr>
        <p:spPr>
          <a:xfrm rot="10800000" flipV="1">
            <a:off x="2945896" y="2319223"/>
            <a:ext cx="2095684" cy="609674"/>
          </a:xfrm>
          <a:prstGeom prst="bentConnector3">
            <a:avLst>
              <a:gd name="adj1" fmla="val -684"/>
            </a:avLst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6838060" y="2759632"/>
            <a:ext cx="2408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Cache hit vs Cache Miss</a:t>
            </a:r>
            <a:endParaRPr lang="pt-PT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6624165" y="4341928"/>
            <a:ext cx="3011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Cache tem em média uma taxa 90% de cache hit</a:t>
            </a:r>
            <a:endParaRPr lang="pt-PT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3679871" y="2578428"/>
            <a:ext cx="1400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Tens a letra L</a:t>
            </a:r>
            <a:endParaRPr lang="pt-PT" dirty="0"/>
          </a:p>
        </p:txBody>
      </p:sp>
      <p:cxnSp>
        <p:nvCxnSpPr>
          <p:cNvPr id="17" name="Conector angulado 16"/>
          <p:cNvCxnSpPr>
            <a:endCxn id="7" idx="3"/>
          </p:cNvCxnSpPr>
          <p:nvPr/>
        </p:nvCxnSpPr>
        <p:spPr>
          <a:xfrm rot="5400000">
            <a:off x="3678428" y="3164609"/>
            <a:ext cx="2669037" cy="978265"/>
          </a:xfrm>
          <a:prstGeom prst="bentConnector2">
            <a:avLst/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angulado 18"/>
          <p:cNvCxnSpPr/>
          <p:nvPr/>
        </p:nvCxnSpPr>
        <p:spPr>
          <a:xfrm flipV="1">
            <a:off x="2896336" y="2328472"/>
            <a:ext cx="2453240" cy="779853"/>
          </a:xfrm>
          <a:prstGeom prst="bentConnector3">
            <a:avLst>
              <a:gd name="adj1" fmla="val 99698"/>
            </a:avLst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3797403" y="3051934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Não (</a:t>
            </a:r>
            <a:r>
              <a:rPr lang="pt-PT" b="1" dirty="0" smtClean="0">
                <a:solidFill>
                  <a:srgbClr val="FF0000"/>
                </a:solidFill>
              </a:rPr>
              <a:t>MISS</a:t>
            </a:r>
            <a:r>
              <a:rPr lang="pt-PT" dirty="0" smtClean="0"/>
              <a:t>)</a:t>
            </a:r>
            <a:endParaRPr lang="pt-PT" dirty="0"/>
          </a:p>
        </p:txBody>
      </p:sp>
      <p:cxnSp>
        <p:nvCxnSpPr>
          <p:cNvPr id="22" name="Conector angulado 21"/>
          <p:cNvCxnSpPr/>
          <p:nvPr/>
        </p:nvCxnSpPr>
        <p:spPr>
          <a:xfrm rot="5400000" flipH="1" flipV="1">
            <a:off x="3586498" y="3267506"/>
            <a:ext cx="3059403" cy="1148536"/>
          </a:xfrm>
          <a:prstGeom prst="bentConnector3">
            <a:avLst>
              <a:gd name="adj1" fmla="val 488"/>
            </a:avLst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CaixaDeTexto 24"/>
          <p:cNvSpPr txBox="1"/>
          <p:nvPr/>
        </p:nvSpPr>
        <p:spPr>
          <a:xfrm>
            <a:off x="4466716" y="4665085"/>
            <a:ext cx="11306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sz="1400" dirty="0" smtClean="0"/>
              <a:t>Tens a letra L</a:t>
            </a:r>
            <a:endParaRPr lang="pt-PT" sz="1400" dirty="0"/>
          </a:p>
        </p:txBody>
      </p:sp>
      <p:sp>
        <p:nvSpPr>
          <p:cNvPr id="26" name="CaixaDeTexto 25"/>
          <p:cNvSpPr txBox="1"/>
          <p:nvPr/>
        </p:nvSpPr>
        <p:spPr>
          <a:xfrm>
            <a:off x="4850506" y="5363873"/>
            <a:ext cx="12410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Não </a:t>
            </a:r>
            <a:r>
              <a:rPr lang="pt-PT" dirty="0"/>
              <a:t>(</a:t>
            </a:r>
            <a:r>
              <a:rPr lang="pt-PT" b="1" dirty="0">
                <a:solidFill>
                  <a:srgbClr val="FF0000"/>
                </a:solidFill>
              </a:rPr>
              <a:t>MISS</a:t>
            </a:r>
            <a:r>
              <a:rPr lang="pt-PT" dirty="0" smtClean="0"/>
              <a:t>)</a:t>
            </a:r>
            <a:endParaRPr lang="pt-PT" dirty="0"/>
          </a:p>
        </p:txBody>
      </p:sp>
      <p:cxnSp>
        <p:nvCxnSpPr>
          <p:cNvPr id="29" name="Conector reto 28"/>
          <p:cNvCxnSpPr/>
          <p:nvPr/>
        </p:nvCxnSpPr>
        <p:spPr>
          <a:xfrm>
            <a:off x="6104085" y="3824792"/>
            <a:ext cx="4088451" cy="2770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>
            <a:off x="6104085" y="3929205"/>
            <a:ext cx="4088451" cy="2770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/>
          <p:cNvCxnSpPr/>
          <p:nvPr/>
        </p:nvCxnSpPr>
        <p:spPr>
          <a:xfrm>
            <a:off x="6104085" y="2174177"/>
            <a:ext cx="4088451" cy="2770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to 32"/>
          <p:cNvCxnSpPr/>
          <p:nvPr/>
        </p:nvCxnSpPr>
        <p:spPr>
          <a:xfrm>
            <a:off x="6104085" y="5527405"/>
            <a:ext cx="4088451" cy="2770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3419509" y="2554758"/>
            <a:ext cx="276038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400" dirty="0" smtClean="0"/>
              <a:t>1</a:t>
            </a:r>
            <a:endParaRPr lang="pt-PT" sz="1400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3590825" y="3197717"/>
            <a:ext cx="276038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400" dirty="0" smtClean="0"/>
              <a:t>2</a:t>
            </a:r>
            <a:endParaRPr lang="pt-PT" sz="1400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4894044" y="4349876"/>
            <a:ext cx="276038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400" dirty="0"/>
              <a:t>3</a:t>
            </a:r>
          </a:p>
        </p:txBody>
      </p:sp>
      <p:sp>
        <p:nvSpPr>
          <p:cNvPr id="40" name="CaixaDeTexto 39"/>
          <p:cNvSpPr txBox="1"/>
          <p:nvPr/>
        </p:nvSpPr>
        <p:spPr>
          <a:xfrm>
            <a:off x="4643504" y="5397618"/>
            <a:ext cx="276038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400" dirty="0" smtClean="0"/>
              <a:t>4</a:t>
            </a:r>
            <a:endParaRPr lang="pt-PT" sz="1400" dirty="0"/>
          </a:p>
        </p:txBody>
      </p:sp>
      <p:sp>
        <p:nvSpPr>
          <p:cNvPr id="43" name="CaixaDeTexto 42"/>
          <p:cNvSpPr txBox="1"/>
          <p:nvPr/>
        </p:nvSpPr>
        <p:spPr>
          <a:xfrm>
            <a:off x="7183933" y="1825068"/>
            <a:ext cx="276038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400" dirty="0"/>
              <a:t>5</a:t>
            </a:r>
          </a:p>
        </p:txBody>
      </p:sp>
      <p:sp>
        <p:nvSpPr>
          <p:cNvPr id="44" name="CaixaDeTexto 43"/>
          <p:cNvSpPr txBox="1"/>
          <p:nvPr/>
        </p:nvSpPr>
        <p:spPr>
          <a:xfrm>
            <a:off x="6443200" y="5162776"/>
            <a:ext cx="276038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400" dirty="0" smtClean="0"/>
              <a:t>6</a:t>
            </a:r>
            <a:endParaRPr lang="pt-PT" sz="1400" dirty="0"/>
          </a:p>
        </p:txBody>
      </p:sp>
      <p:sp>
        <p:nvSpPr>
          <p:cNvPr id="45" name="CaixaDeTexto 44"/>
          <p:cNvSpPr txBox="1"/>
          <p:nvPr/>
        </p:nvSpPr>
        <p:spPr>
          <a:xfrm>
            <a:off x="7462494" y="1797004"/>
            <a:ext cx="1572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Quero a letra L</a:t>
            </a:r>
            <a:endParaRPr lang="pt-PT" dirty="0"/>
          </a:p>
        </p:txBody>
      </p:sp>
      <p:sp>
        <p:nvSpPr>
          <p:cNvPr id="46" name="CaixaDeTexto 45"/>
          <p:cNvSpPr txBox="1"/>
          <p:nvPr/>
        </p:nvSpPr>
        <p:spPr>
          <a:xfrm>
            <a:off x="6737804" y="5141150"/>
            <a:ext cx="28875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Envia a letra L e as letras </a:t>
            </a:r>
            <a:r>
              <a:rPr lang="pt-PT" b="1" dirty="0" smtClean="0">
                <a:solidFill>
                  <a:srgbClr val="FF0000"/>
                </a:solidFill>
              </a:rPr>
              <a:t>U-A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264234" y="6198362"/>
            <a:ext cx="116797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Como a memória RAM tem as letras L-U-A guardadas sequencialmente então a RAM vai enviar as restantes letras (U-A) para a CACHE porque o CPU previu que irão ser necessárias. Não esquecer que é o CPU que controla a cache. </a:t>
            </a:r>
            <a:endParaRPr lang="pt-PT" dirty="0"/>
          </a:p>
        </p:txBody>
      </p:sp>
      <p:sp>
        <p:nvSpPr>
          <p:cNvPr id="50" name="CaixaDeTexto 49"/>
          <p:cNvSpPr txBox="1"/>
          <p:nvPr/>
        </p:nvSpPr>
        <p:spPr>
          <a:xfrm>
            <a:off x="1299971" y="3041153"/>
            <a:ext cx="276038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400" dirty="0" smtClean="0"/>
              <a:t>7</a:t>
            </a:r>
            <a:endParaRPr lang="pt-PT" sz="1400" dirty="0"/>
          </a:p>
        </p:txBody>
      </p:sp>
      <p:sp>
        <p:nvSpPr>
          <p:cNvPr id="51" name="Retângulo 50"/>
          <p:cNvSpPr/>
          <p:nvPr/>
        </p:nvSpPr>
        <p:spPr>
          <a:xfrm>
            <a:off x="1628983" y="3002742"/>
            <a:ext cx="5453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>
                <a:solidFill>
                  <a:srgbClr val="FF0000"/>
                </a:solidFill>
              </a:rPr>
              <a:t>U-A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954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O CPU quer escrever “LUA”  - Previsões</a:t>
            </a:r>
            <a:endParaRPr lang="pt-PT" dirty="0"/>
          </a:p>
        </p:txBody>
      </p:sp>
      <p:grpSp>
        <p:nvGrpSpPr>
          <p:cNvPr id="4" name="Grupo 3"/>
          <p:cNvGrpSpPr/>
          <p:nvPr/>
        </p:nvGrpSpPr>
        <p:grpSpPr>
          <a:xfrm>
            <a:off x="512299" y="1690688"/>
            <a:ext cx="5591786" cy="4405147"/>
            <a:chOff x="4547062" y="2576966"/>
            <a:chExt cx="3098307" cy="2388093"/>
          </a:xfrm>
        </p:grpSpPr>
        <p:sp>
          <p:nvSpPr>
            <p:cNvPr id="5" name="Retângulo 4"/>
            <p:cNvSpPr/>
            <p:nvPr/>
          </p:nvSpPr>
          <p:spPr>
            <a:xfrm>
              <a:off x="4547062" y="2576966"/>
              <a:ext cx="3098307" cy="2388093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i="1" dirty="0"/>
            </a:p>
          </p:txBody>
        </p:sp>
        <p:sp>
          <p:nvSpPr>
            <p:cNvPr id="6" name="Retângulo 5"/>
            <p:cNvSpPr/>
            <p:nvPr/>
          </p:nvSpPr>
          <p:spPr>
            <a:xfrm>
              <a:off x="4828674" y="2983522"/>
              <a:ext cx="1066800" cy="529389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L1</a:t>
              </a:r>
              <a:endParaRPr lang="pt-PT" dirty="0"/>
            </a:p>
          </p:txBody>
        </p:sp>
        <p:sp>
          <p:nvSpPr>
            <p:cNvPr id="7" name="Retângulo 6"/>
            <p:cNvSpPr/>
            <p:nvPr/>
          </p:nvSpPr>
          <p:spPr>
            <a:xfrm>
              <a:off x="4828674" y="3904711"/>
              <a:ext cx="1941095" cy="919831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PT" dirty="0" smtClean="0"/>
                <a:t>L2</a:t>
              </a:r>
              <a:endParaRPr lang="pt-PT" dirty="0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6879047" y="2717484"/>
              <a:ext cx="701073" cy="200220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pt-PT" dirty="0" smtClean="0"/>
                <a:t>CPU core</a:t>
              </a:r>
              <a:endParaRPr lang="pt-PT" dirty="0"/>
            </a:p>
          </p:txBody>
        </p:sp>
      </p:grpSp>
      <p:pic>
        <p:nvPicPr>
          <p:cNvPr id="9" name="Imagem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949350" y="3193077"/>
            <a:ext cx="3886742" cy="1400370"/>
          </a:xfrm>
          <a:prstGeom prst="rect">
            <a:avLst/>
          </a:prstGeom>
        </p:spPr>
      </p:pic>
      <p:cxnSp>
        <p:nvCxnSpPr>
          <p:cNvPr id="11" name="Conector angulado 10"/>
          <p:cNvCxnSpPr/>
          <p:nvPr/>
        </p:nvCxnSpPr>
        <p:spPr>
          <a:xfrm rot="10800000" flipV="1">
            <a:off x="2896336" y="2319222"/>
            <a:ext cx="2145244" cy="473509"/>
          </a:xfrm>
          <a:prstGeom prst="bentConnector3">
            <a:avLst>
              <a:gd name="adj1" fmla="val 487"/>
            </a:avLst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ixaDeTexto 11"/>
          <p:cNvSpPr txBox="1"/>
          <p:nvPr/>
        </p:nvSpPr>
        <p:spPr>
          <a:xfrm>
            <a:off x="6252324" y="2224642"/>
            <a:ext cx="1058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b="1" dirty="0" smtClean="0">
                <a:solidFill>
                  <a:srgbClr val="FF0000"/>
                </a:solidFill>
              </a:rPr>
              <a:t>Cache hit</a:t>
            </a:r>
            <a:endParaRPr lang="pt-PT" b="1" dirty="0">
              <a:solidFill>
                <a:srgbClr val="FF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6252324" y="2521968"/>
            <a:ext cx="3720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O computadores tem em média uma taxa 90% de cache hit</a:t>
            </a:r>
            <a:endParaRPr lang="pt-PT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3386103" y="2395508"/>
            <a:ext cx="1450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Tens a letra U</a:t>
            </a:r>
            <a:endParaRPr lang="pt-PT" dirty="0"/>
          </a:p>
        </p:txBody>
      </p:sp>
      <p:cxnSp>
        <p:nvCxnSpPr>
          <p:cNvPr id="19" name="Conector angulado 18"/>
          <p:cNvCxnSpPr>
            <a:stCxn id="6" idx="3"/>
          </p:cNvCxnSpPr>
          <p:nvPr/>
        </p:nvCxnSpPr>
        <p:spPr>
          <a:xfrm flipV="1">
            <a:off x="2945896" y="2328473"/>
            <a:ext cx="2403680" cy="600424"/>
          </a:xfrm>
          <a:prstGeom prst="bentConnector3">
            <a:avLst>
              <a:gd name="adj1" fmla="val 99954"/>
            </a:avLst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aixaDeTexto 20"/>
          <p:cNvSpPr txBox="1"/>
          <p:nvPr/>
        </p:nvSpPr>
        <p:spPr>
          <a:xfrm>
            <a:off x="3770098" y="2921294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Sim (</a:t>
            </a:r>
            <a:r>
              <a:rPr lang="pt-PT" b="1" dirty="0" smtClean="0">
                <a:solidFill>
                  <a:srgbClr val="FF0000"/>
                </a:solidFill>
              </a:rPr>
              <a:t>HIT</a:t>
            </a:r>
            <a:r>
              <a:rPr lang="pt-PT" dirty="0" smtClean="0"/>
              <a:t>)</a:t>
            </a:r>
            <a:endParaRPr lang="pt-PT" dirty="0"/>
          </a:p>
        </p:txBody>
      </p:sp>
      <p:cxnSp>
        <p:nvCxnSpPr>
          <p:cNvPr id="29" name="Conector reto 28"/>
          <p:cNvCxnSpPr/>
          <p:nvPr/>
        </p:nvCxnSpPr>
        <p:spPr>
          <a:xfrm>
            <a:off x="6104085" y="3824792"/>
            <a:ext cx="4088451" cy="2770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to 29"/>
          <p:cNvCxnSpPr/>
          <p:nvPr/>
        </p:nvCxnSpPr>
        <p:spPr>
          <a:xfrm>
            <a:off x="6104085" y="3929205"/>
            <a:ext cx="4088451" cy="2770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/>
          <p:cNvCxnSpPr/>
          <p:nvPr/>
        </p:nvCxnSpPr>
        <p:spPr>
          <a:xfrm>
            <a:off x="6104085" y="2174177"/>
            <a:ext cx="4088451" cy="27709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3157968" y="2409308"/>
            <a:ext cx="276038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400" dirty="0" smtClean="0"/>
              <a:t>1</a:t>
            </a:r>
            <a:endParaRPr lang="pt-PT" sz="1400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3444500" y="2982849"/>
            <a:ext cx="276038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400" dirty="0" smtClean="0"/>
              <a:t>2</a:t>
            </a:r>
            <a:endParaRPr lang="pt-PT" sz="1400" dirty="0"/>
          </a:p>
        </p:txBody>
      </p:sp>
      <p:sp>
        <p:nvSpPr>
          <p:cNvPr id="51" name="Retângulo 50"/>
          <p:cNvSpPr/>
          <p:nvPr/>
        </p:nvSpPr>
        <p:spPr>
          <a:xfrm>
            <a:off x="1425339" y="2992762"/>
            <a:ext cx="8745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2400" b="1" dirty="0">
                <a:solidFill>
                  <a:srgbClr val="FF0000"/>
                </a:solidFill>
              </a:rPr>
              <a:t>U-A</a:t>
            </a:r>
            <a:endParaRPr lang="pt-PT" sz="2400" dirty="0"/>
          </a:p>
        </p:txBody>
      </p:sp>
      <p:cxnSp>
        <p:nvCxnSpPr>
          <p:cNvPr id="41" name="Conector angulado 40"/>
          <p:cNvCxnSpPr/>
          <p:nvPr/>
        </p:nvCxnSpPr>
        <p:spPr>
          <a:xfrm rot="10800000" flipV="1">
            <a:off x="2995456" y="2333022"/>
            <a:ext cx="2715214" cy="1051345"/>
          </a:xfrm>
          <a:prstGeom prst="bentConnector3">
            <a:avLst>
              <a:gd name="adj1" fmla="val -5"/>
            </a:avLst>
          </a:prstGeom>
          <a:ln w="317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aixaDeTexto 47"/>
          <p:cNvSpPr txBox="1"/>
          <p:nvPr/>
        </p:nvSpPr>
        <p:spPr>
          <a:xfrm>
            <a:off x="4340523" y="3152831"/>
            <a:ext cx="1450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Tens a letra A</a:t>
            </a:r>
            <a:endParaRPr lang="pt-PT" dirty="0"/>
          </a:p>
        </p:txBody>
      </p:sp>
      <p:cxnSp>
        <p:nvCxnSpPr>
          <p:cNvPr id="49" name="Conector angulado 48"/>
          <p:cNvCxnSpPr>
            <a:stCxn id="6" idx="2"/>
          </p:cNvCxnSpPr>
          <p:nvPr/>
        </p:nvCxnSpPr>
        <p:spPr>
          <a:xfrm rot="5400000" flipH="1" flipV="1">
            <a:off x="3391894" y="924351"/>
            <a:ext cx="1084138" cy="3901480"/>
          </a:xfrm>
          <a:prstGeom prst="bentConnector4">
            <a:avLst>
              <a:gd name="adj1" fmla="val -21086"/>
              <a:gd name="adj2" fmla="val 100215"/>
            </a:avLst>
          </a:prstGeom>
          <a:ln w="254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CaixaDeTexto 51"/>
          <p:cNvSpPr txBox="1"/>
          <p:nvPr/>
        </p:nvSpPr>
        <p:spPr>
          <a:xfrm>
            <a:off x="4135571" y="3393153"/>
            <a:ext cx="1042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Sim (</a:t>
            </a:r>
            <a:r>
              <a:rPr lang="pt-PT" b="1" dirty="0" smtClean="0">
                <a:solidFill>
                  <a:srgbClr val="FF0000"/>
                </a:solidFill>
              </a:rPr>
              <a:t>HIT</a:t>
            </a:r>
            <a:r>
              <a:rPr lang="pt-PT" dirty="0" smtClean="0"/>
              <a:t>)</a:t>
            </a:r>
            <a:endParaRPr lang="pt-PT" dirty="0"/>
          </a:p>
        </p:txBody>
      </p:sp>
      <p:sp>
        <p:nvSpPr>
          <p:cNvPr id="53" name="CaixaDeTexto 52"/>
          <p:cNvSpPr txBox="1"/>
          <p:nvPr/>
        </p:nvSpPr>
        <p:spPr>
          <a:xfrm>
            <a:off x="5382796" y="2951203"/>
            <a:ext cx="259400" cy="30951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t-PT" sz="1400" dirty="0" smtClean="0"/>
              <a:t>3</a:t>
            </a:r>
            <a:endParaRPr lang="pt-PT" sz="1400" dirty="0"/>
          </a:p>
        </p:txBody>
      </p:sp>
      <p:sp>
        <p:nvSpPr>
          <p:cNvPr id="54" name="CaixaDeTexto 53"/>
          <p:cNvSpPr txBox="1"/>
          <p:nvPr/>
        </p:nvSpPr>
        <p:spPr>
          <a:xfrm>
            <a:off x="5147671" y="3508652"/>
            <a:ext cx="276038" cy="307777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pt-PT" sz="1400" dirty="0" smtClean="0"/>
              <a:t>4</a:t>
            </a:r>
            <a:endParaRPr lang="pt-PT" sz="1400" dirty="0"/>
          </a:p>
        </p:txBody>
      </p:sp>
      <p:sp>
        <p:nvSpPr>
          <p:cNvPr id="55" name="CaixaDeTexto 54"/>
          <p:cNvSpPr txBox="1"/>
          <p:nvPr/>
        </p:nvSpPr>
        <p:spPr>
          <a:xfrm>
            <a:off x="6252324" y="3099496"/>
            <a:ext cx="3720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Porquê? – Porque a CPU atua com base em previsões </a:t>
            </a:r>
            <a:endParaRPr lang="pt-PT" dirty="0"/>
          </a:p>
        </p:txBody>
      </p:sp>
      <p:sp>
        <p:nvSpPr>
          <p:cNvPr id="56" name="CaixaDeTexto 55"/>
          <p:cNvSpPr txBox="1"/>
          <p:nvPr/>
        </p:nvSpPr>
        <p:spPr>
          <a:xfrm>
            <a:off x="6252324" y="4000189"/>
            <a:ext cx="37208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dirty="0" smtClean="0"/>
              <a:t>Embora pareça pouco cientifico a previsão do processador tem um funcionamento lógico, neste caso:</a:t>
            </a:r>
          </a:p>
          <a:p>
            <a:pPr marL="285750" indent="-285750">
              <a:buFontTx/>
              <a:buChar char="-"/>
            </a:pPr>
            <a:r>
              <a:rPr lang="pt-PT" dirty="0" smtClean="0"/>
              <a:t>O Cpu sabe que está a trabalhar com </a:t>
            </a:r>
            <a:r>
              <a:rPr lang="pt-PT" i="1" dirty="0" smtClean="0"/>
              <a:t>strings</a:t>
            </a:r>
          </a:p>
          <a:p>
            <a:pPr marL="285750" indent="-285750">
              <a:buFontTx/>
              <a:buChar char="-"/>
            </a:pPr>
            <a:r>
              <a:rPr lang="pt-PT" dirty="0" smtClean="0"/>
              <a:t>O CPU sabe que há duas letras guardadas nas células subsequentes da letra L 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54805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/>
              <a:t>M</a:t>
            </a:r>
            <a:r>
              <a:rPr lang="pt-PT" dirty="0" smtClean="0"/>
              <a:t>emórias</a:t>
            </a:r>
            <a:endParaRPr lang="pt-PT" dirty="0"/>
          </a:p>
        </p:txBody>
      </p:sp>
      <p:grpSp>
        <p:nvGrpSpPr>
          <p:cNvPr id="8" name="Grupo 7"/>
          <p:cNvGrpSpPr/>
          <p:nvPr/>
        </p:nvGrpSpPr>
        <p:grpSpPr>
          <a:xfrm>
            <a:off x="2838995" y="1871662"/>
            <a:ext cx="5188131" cy="4241297"/>
            <a:chOff x="2838995" y="1871662"/>
            <a:chExt cx="5188131" cy="4241297"/>
          </a:xfrm>
        </p:grpSpPr>
        <p:pic>
          <p:nvPicPr>
            <p:cNvPr id="4" name="Imagem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838995" y="1871662"/>
              <a:ext cx="5188131" cy="4241297"/>
            </a:xfrm>
            <a:prstGeom prst="rect">
              <a:avLst/>
            </a:prstGeom>
          </p:spPr>
        </p:pic>
        <p:sp>
          <p:nvSpPr>
            <p:cNvPr id="5" name="Triângulo isósceles 4"/>
            <p:cNvSpPr/>
            <p:nvPr/>
          </p:nvSpPr>
          <p:spPr>
            <a:xfrm>
              <a:off x="4632959" y="1871662"/>
              <a:ext cx="1060704" cy="914400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PT" sz="800" dirty="0" smtClean="0"/>
            </a:p>
          </p:txBody>
        </p:sp>
        <p:sp>
          <p:nvSpPr>
            <p:cNvPr id="6" name="Retângulo 5"/>
            <p:cNvSpPr/>
            <p:nvPr/>
          </p:nvSpPr>
          <p:spPr>
            <a:xfrm>
              <a:off x="4736591" y="2275224"/>
              <a:ext cx="853440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pt-PT" sz="1400" b="1" dirty="0">
                  <a:solidFill>
                    <a:schemeClr val="bg1"/>
                  </a:solidFill>
                </a:rPr>
                <a:t>Registos do CPU</a:t>
              </a:r>
              <a:endParaRPr lang="pt-PT" sz="14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9" name="CaixaDeTexto 8"/>
          <p:cNvSpPr txBox="1"/>
          <p:nvPr/>
        </p:nvSpPr>
        <p:spPr>
          <a:xfrm>
            <a:off x="661497" y="2429112"/>
            <a:ext cx="2897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Controlado pelo processador</a:t>
            </a:r>
            <a:endParaRPr lang="pt-PT" dirty="0"/>
          </a:p>
        </p:txBody>
      </p:sp>
      <p:sp>
        <p:nvSpPr>
          <p:cNvPr id="10" name="Chave direita 9"/>
          <p:cNvSpPr/>
          <p:nvPr/>
        </p:nvSpPr>
        <p:spPr>
          <a:xfrm rot="10800000">
            <a:off x="3662141" y="1764145"/>
            <a:ext cx="540404" cy="1827140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240511" y="4660064"/>
            <a:ext cx="2007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Controlado pelo SO</a:t>
            </a:r>
            <a:endParaRPr lang="pt-PT" dirty="0"/>
          </a:p>
        </p:txBody>
      </p:sp>
      <p:sp>
        <p:nvSpPr>
          <p:cNvPr id="12" name="Chave direita 11"/>
          <p:cNvSpPr/>
          <p:nvPr/>
        </p:nvSpPr>
        <p:spPr>
          <a:xfrm rot="10800000">
            <a:off x="2333189" y="3591286"/>
            <a:ext cx="540404" cy="2506889"/>
          </a:xfrm>
          <a:prstGeom prst="rightBrac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09308596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3490</TotalTime>
  <Words>541</Words>
  <Application>Microsoft Office PowerPoint</Application>
  <PresentationFormat>Widescreen</PresentationFormat>
  <Paragraphs>78</Paragraphs>
  <Slides>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Tema do Office</vt:lpstr>
      <vt:lpstr>Sistemas Operativos</vt:lpstr>
      <vt:lpstr>Gestão de periféricos  varrimento vs interrupção</vt:lpstr>
      <vt:lpstr>Gestão de periféricos  Interrupção - interrupt request (IRQ) </vt:lpstr>
      <vt:lpstr>Cache – Memória estática – intermédia – guarda dados frequentemente utilizados</vt:lpstr>
      <vt:lpstr>O CPU quer escrever “LUA”  - Previsões</vt:lpstr>
      <vt:lpstr>O CPU quer escrever “LUA”  - Previsões</vt:lpstr>
      <vt:lpstr>Memórias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Sistemas Operativos</dc:title>
  <dc:creator>x1</dc:creator>
  <cp:lastModifiedBy>x1</cp:lastModifiedBy>
  <cp:revision>99</cp:revision>
  <dcterms:created xsi:type="dcterms:W3CDTF">2016-11-10T20:01:44Z</dcterms:created>
  <dcterms:modified xsi:type="dcterms:W3CDTF">2016-11-28T16:25:36Z</dcterms:modified>
</cp:coreProperties>
</file>