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75" r:id="rId2"/>
    <p:sldId id="258" r:id="rId3"/>
    <p:sldId id="274" r:id="rId4"/>
    <p:sldId id="263" r:id="rId5"/>
    <p:sldId id="280" r:id="rId6"/>
    <p:sldId id="281" r:id="rId7"/>
    <p:sldId id="278" r:id="rId8"/>
    <p:sldId id="282" r:id="rId9"/>
    <p:sldId id="279" r:id="rId10"/>
    <p:sldId id="264" r:id="rId11"/>
    <p:sldId id="268" r:id="rId1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90" y="3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0B6AC-CF3C-4023-9886-2EFDA879ACB5}" type="datetimeFigureOut">
              <a:rPr lang="pt-PT" smtClean="0"/>
              <a:t>08-01-2015</a:t>
            </a:fld>
            <a:endParaRPr lang="pt-PT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A657D-9726-48F2-A866-EC761243791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489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08-01-2015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wester.com/ntfs.php" TargetMode="External"/><Relationship Id="rId2" Type="http://schemas.openxmlformats.org/officeDocument/2006/relationships/hyperlink" Target="http://www.infowester.com/fat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ReiserFS" TargetMode="External"/><Relationship Id="rId4" Type="http://schemas.openxmlformats.org/officeDocument/2006/relationships/hyperlink" Target="http://www.infowester.com/linext3.php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MS-DO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/>
              <a:t>Componentes básicos de um computador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11586" y="3533378"/>
            <a:ext cx="8062664" cy="551931"/>
          </a:xfrm>
        </p:spPr>
        <p:txBody>
          <a:bodyPr/>
          <a:lstStyle/>
          <a:p>
            <a:r>
              <a:rPr lang="pt-PT" b="1" u="sng" dirty="0" smtClean="0"/>
              <a:t>Disco-Rígido </a:t>
            </a:r>
            <a:r>
              <a:rPr lang="pt-PT" b="1" dirty="0" smtClean="0"/>
              <a:t>– Fonte - Motherboard </a:t>
            </a:r>
            <a:endParaRPr lang="pt-PT" dirty="0"/>
          </a:p>
        </p:txBody>
      </p:sp>
      <p:sp>
        <p:nvSpPr>
          <p:cNvPr id="5" name="Retângulo 4"/>
          <p:cNvSpPr/>
          <p:nvPr/>
        </p:nvSpPr>
        <p:spPr>
          <a:xfrm>
            <a:off x="527381" y="4445481"/>
            <a:ext cx="26148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/>
              <a:t>- O</a:t>
            </a:r>
            <a:r>
              <a:rPr lang="pt-PT" sz="1200" dirty="0"/>
              <a:t> </a:t>
            </a:r>
            <a:r>
              <a:rPr lang="pt-PT" sz="1200" b="1" dirty="0"/>
              <a:t>disco rígido</a:t>
            </a:r>
            <a:r>
              <a:rPr lang="pt-PT" sz="1200" dirty="0"/>
              <a:t> ou </a:t>
            </a:r>
            <a:r>
              <a:rPr lang="pt-PT" sz="1200" b="1" dirty="0"/>
              <a:t>HD</a:t>
            </a:r>
            <a:r>
              <a:rPr lang="pt-PT" sz="1200" dirty="0"/>
              <a:t> (</a:t>
            </a:r>
            <a:r>
              <a:rPr lang="pt-PT" sz="1200" b="1" dirty="0"/>
              <a:t>H</a:t>
            </a:r>
            <a:r>
              <a:rPr lang="pt-PT" sz="1200" dirty="0"/>
              <a:t>ard </a:t>
            </a:r>
            <a:r>
              <a:rPr lang="pt-PT" sz="1200" b="1" dirty="0" err="1"/>
              <a:t>D</a:t>
            </a:r>
            <a:r>
              <a:rPr lang="pt-PT" sz="1200" dirty="0" err="1"/>
              <a:t>isk</a:t>
            </a:r>
            <a:r>
              <a:rPr lang="pt-PT" sz="1200" dirty="0"/>
              <a:t>)</a:t>
            </a:r>
          </a:p>
        </p:txBody>
      </p:sp>
      <p:sp>
        <p:nvSpPr>
          <p:cNvPr id="6" name="Retângulo 5"/>
          <p:cNvSpPr/>
          <p:nvPr/>
        </p:nvSpPr>
        <p:spPr>
          <a:xfrm>
            <a:off x="527381" y="48081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i="1" dirty="0"/>
              <a:t>- Estrutura </a:t>
            </a:r>
            <a:r>
              <a:rPr lang="pt-PT" sz="1200" i="1" dirty="0"/>
              <a:t>- Placa </a:t>
            </a:r>
            <a:r>
              <a:rPr lang="pt-PT" sz="1200" i="1" dirty="0"/>
              <a:t>lógica (hard </a:t>
            </a:r>
            <a:r>
              <a:rPr lang="pt-PT" sz="1200" i="1" dirty="0"/>
              <a:t>drive </a:t>
            </a:r>
            <a:r>
              <a:rPr lang="pt-PT" sz="1200" i="1" dirty="0" err="1"/>
              <a:t>logic</a:t>
            </a:r>
            <a:r>
              <a:rPr lang="pt-PT" sz="1200" i="1" dirty="0"/>
              <a:t> </a:t>
            </a:r>
            <a:r>
              <a:rPr lang="pt-PT" sz="1200" i="1" dirty="0" err="1"/>
              <a:t>board</a:t>
            </a:r>
            <a:r>
              <a:rPr lang="pt-PT" sz="1200" i="1" dirty="0"/>
              <a:t>)</a:t>
            </a:r>
            <a:endParaRPr lang="pt-PT" sz="1200" dirty="0"/>
          </a:p>
        </p:txBody>
      </p:sp>
      <p:sp>
        <p:nvSpPr>
          <p:cNvPr id="7" name="Retângulo 6"/>
          <p:cNvSpPr/>
          <p:nvPr/>
        </p:nvSpPr>
        <p:spPr>
          <a:xfrm>
            <a:off x="537738" y="516822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dirty="0"/>
              <a:t>- Estrutura </a:t>
            </a:r>
            <a:r>
              <a:rPr lang="pt-PT" sz="1200" dirty="0"/>
              <a:t>- </a:t>
            </a:r>
            <a:r>
              <a:rPr lang="pt-PT" sz="1200" b="1" dirty="0"/>
              <a:t>Pratos e </a:t>
            </a:r>
            <a:r>
              <a:rPr lang="pt-PT" sz="1200" b="1" dirty="0"/>
              <a:t>motor (</a:t>
            </a:r>
            <a:r>
              <a:rPr lang="nb-NO" sz="1200" dirty="0"/>
              <a:t>hard </a:t>
            </a:r>
            <a:r>
              <a:rPr lang="nb-NO" sz="1200" dirty="0"/>
              <a:t>disk drive platter (or disk) </a:t>
            </a:r>
            <a:endParaRPr lang="pt-PT" sz="1200" dirty="0"/>
          </a:p>
        </p:txBody>
      </p:sp>
      <p:sp>
        <p:nvSpPr>
          <p:cNvPr id="8" name="Retângulo 7"/>
          <p:cNvSpPr/>
          <p:nvPr/>
        </p:nvSpPr>
        <p:spPr>
          <a:xfrm>
            <a:off x="537738" y="552826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b="1" dirty="0"/>
              <a:t>- Estrutura </a:t>
            </a:r>
            <a:r>
              <a:rPr lang="pt-PT" sz="1200" b="1" dirty="0"/>
              <a:t>- Cabeça e </a:t>
            </a:r>
            <a:r>
              <a:rPr lang="pt-PT" sz="1200" b="1" dirty="0"/>
              <a:t>braço (hard </a:t>
            </a:r>
            <a:r>
              <a:rPr lang="pt-PT" sz="1200" b="1" dirty="0"/>
              <a:t>drive – </a:t>
            </a:r>
            <a:r>
              <a:rPr lang="pt-PT" sz="1200" b="1" dirty="0" err="1"/>
              <a:t>Head</a:t>
            </a:r>
            <a:r>
              <a:rPr lang="pt-PT" sz="1200" b="1" dirty="0"/>
              <a:t> </a:t>
            </a:r>
            <a:r>
              <a:rPr lang="pt-PT" sz="1200" b="1" dirty="0"/>
              <a:t>– </a:t>
            </a:r>
            <a:r>
              <a:rPr lang="pt-PT" sz="1200" b="1" dirty="0" err="1"/>
              <a:t>Arm</a:t>
            </a:r>
            <a:r>
              <a:rPr lang="pt-PT" sz="1200" b="1" dirty="0"/>
              <a:t>)</a:t>
            </a:r>
            <a:endParaRPr lang="pt-PT" sz="1200" dirty="0"/>
          </a:p>
        </p:txBody>
      </p:sp>
      <p:sp>
        <p:nvSpPr>
          <p:cNvPr id="9" name="Retângulo 8"/>
          <p:cNvSpPr/>
          <p:nvPr/>
        </p:nvSpPr>
        <p:spPr>
          <a:xfrm>
            <a:off x="527381" y="588830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b="1" dirty="0"/>
              <a:t>- Atuador (</a:t>
            </a:r>
            <a:r>
              <a:rPr lang="pt-PT" sz="1200" i="1" dirty="0" err="1"/>
              <a:t>voice</a:t>
            </a:r>
            <a:r>
              <a:rPr lang="pt-PT" sz="1200" i="1" dirty="0"/>
              <a:t> </a:t>
            </a:r>
            <a:r>
              <a:rPr lang="pt-PT" sz="1200" i="1" dirty="0" err="1"/>
              <a:t>coil</a:t>
            </a:r>
            <a:r>
              <a:rPr lang="pt-PT" sz="1200" i="1" dirty="0"/>
              <a:t>)</a:t>
            </a:r>
            <a:endParaRPr lang="pt-PT" sz="1200" dirty="0"/>
          </a:p>
        </p:txBody>
      </p:sp>
      <p:sp>
        <p:nvSpPr>
          <p:cNvPr id="10" name="Retângulo 9"/>
          <p:cNvSpPr/>
          <p:nvPr/>
        </p:nvSpPr>
        <p:spPr>
          <a:xfrm>
            <a:off x="527381" y="617633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dirty="0"/>
              <a:t>- Gravação </a:t>
            </a:r>
            <a:r>
              <a:rPr lang="pt-PT" sz="1200" dirty="0"/>
              <a:t>e leitura de </a:t>
            </a:r>
            <a:r>
              <a:rPr lang="pt-PT" sz="1200" dirty="0"/>
              <a:t>dados ()</a:t>
            </a:r>
            <a:r>
              <a:rPr lang="pt-PT" sz="1200" b="1" dirty="0"/>
              <a:t>hard </a:t>
            </a:r>
            <a:r>
              <a:rPr lang="pt-PT" sz="1200" b="1" dirty="0"/>
              <a:t>drive </a:t>
            </a:r>
            <a:r>
              <a:rPr lang="pt-PT" sz="1200" b="1" dirty="0" err="1"/>
              <a:t>read</a:t>
            </a:r>
            <a:r>
              <a:rPr lang="pt-PT" sz="1200" b="1" dirty="0"/>
              <a:t>/</a:t>
            </a:r>
            <a:r>
              <a:rPr lang="pt-PT" sz="1200" b="1" dirty="0" err="1"/>
              <a:t>write</a:t>
            </a:r>
            <a:r>
              <a:rPr lang="pt-PT" sz="1200" b="1" dirty="0"/>
              <a:t> data</a:t>
            </a:r>
            <a:endParaRPr lang="pt-PT" sz="1200" dirty="0"/>
          </a:p>
        </p:txBody>
      </p:sp>
      <p:sp>
        <p:nvSpPr>
          <p:cNvPr id="11" name="Retângulo 10"/>
          <p:cNvSpPr/>
          <p:nvPr/>
        </p:nvSpPr>
        <p:spPr>
          <a:xfrm>
            <a:off x="23326" y="4080802"/>
            <a:ext cx="31774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>
                <a:solidFill>
                  <a:srgbClr val="FF0000"/>
                </a:solidFill>
              </a:rPr>
              <a:t>- </a:t>
            </a:r>
            <a:r>
              <a:rPr lang="pt-PT" sz="1200" b="1" dirty="0">
                <a:solidFill>
                  <a:srgbClr val="0070C0"/>
                </a:solidFill>
              </a:rPr>
              <a:t>Estrutura</a:t>
            </a:r>
            <a:r>
              <a:rPr lang="pt-PT" sz="1200" dirty="0">
                <a:solidFill>
                  <a:srgbClr val="FF0000"/>
                </a:solidFill>
              </a:rPr>
              <a:t> </a:t>
            </a:r>
            <a:r>
              <a:rPr lang="pt-PT" sz="1200" b="1" dirty="0">
                <a:solidFill>
                  <a:srgbClr val="FF0000"/>
                </a:solidFill>
              </a:rPr>
              <a:t>disco rígido</a:t>
            </a:r>
            <a:r>
              <a:rPr lang="pt-PT" sz="1200" dirty="0">
                <a:solidFill>
                  <a:srgbClr val="FF0000"/>
                </a:solidFill>
              </a:rPr>
              <a:t> ou </a:t>
            </a:r>
            <a:r>
              <a:rPr lang="pt-PT" sz="1200" b="1" dirty="0">
                <a:solidFill>
                  <a:srgbClr val="FF0000"/>
                </a:solidFill>
              </a:rPr>
              <a:t>HD</a:t>
            </a:r>
            <a:r>
              <a:rPr lang="pt-PT" sz="1200" dirty="0">
                <a:solidFill>
                  <a:srgbClr val="FF0000"/>
                </a:solidFill>
              </a:rPr>
              <a:t> (</a:t>
            </a:r>
            <a:r>
              <a:rPr lang="pt-PT" sz="1200" b="1" dirty="0">
                <a:solidFill>
                  <a:srgbClr val="FF0000"/>
                </a:solidFill>
              </a:rPr>
              <a:t>H</a:t>
            </a:r>
            <a:r>
              <a:rPr lang="pt-PT" sz="1200" dirty="0">
                <a:solidFill>
                  <a:srgbClr val="FF0000"/>
                </a:solidFill>
              </a:rPr>
              <a:t>ard </a:t>
            </a:r>
            <a:r>
              <a:rPr lang="pt-PT" sz="1200" b="1" dirty="0" err="1">
                <a:solidFill>
                  <a:srgbClr val="FF0000"/>
                </a:solidFill>
              </a:rPr>
              <a:t>D</a:t>
            </a:r>
            <a:r>
              <a:rPr lang="pt-PT" sz="1200" dirty="0" err="1">
                <a:solidFill>
                  <a:srgbClr val="FF0000"/>
                </a:solidFill>
              </a:rPr>
              <a:t>isk</a:t>
            </a:r>
            <a:r>
              <a:rPr lang="pt-PT" sz="12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807968" y="4030675"/>
            <a:ext cx="46522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>
                <a:solidFill>
                  <a:srgbClr val="FF0000"/>
                </a:solidFill>
              </a:rPr>
              <a:t>- </a:t>
            </a:r>
            <a:r>
              <a:rPr lang="pt-PT" sz="1200" b="1" dirty="0">
                <a:solidFill>
                  <a:srgbClr val="0070C0"/>
                </a:solidFill>
              </a:rPr>
              <a:t>Organização/ </a:t>
            </a:r>
            <a:r>
              <a:rPr lang="pt-PT" sz="1200" b="1" dirty="0">
                <a:solidFill>
                  <a:srgbClr val="0070C0"/>
                </a:solidFill>
              </a:rPr>
              <a:t>Funcionamento</a:t>
            </a:r>
            <a:r>
              <a:rPr lang="pt-PT" sz="1200" dirty="0">
                <a:solidFill>
                  <a:srgbClr val="FF0000"/>
                </a:solidFill>
              </a:rPr>
              <a:t> </a:t>
            </a:r>
            <a:r>
              <a:rPr lang="pt-PT" sz="1200" b="1" dirty="0">
                <a:solidFill>
                  <a:srgbClr val="FF0000"/>
                </a:solidFill>
              </a:rPr>
              <a:t>disco rígido</a:t>
            </a:r>
            <a:r>
              <a:rPr lang="pt-PT" sz="1200" dirty="0">
                <a:solidFill>
                  <a:srgbClr val="FF0000"/>
                </a:solidFill>
              </a:rPr>
              <a:t> ou </a:t>
            </a:r>
            <a:r>
              <a:rPr lang="pt-PT" sz="1200" b="1" dirty="0">
                <a:solidFill>
                  <a:srgbClr val="FF0000"/>
                </a:solidFill>
              </a:rPr>
              <a:t>HD</a:t>
            </a:r>
            <a:r>
              <a:rPr lang="pt-PT" sz="1200" dirty="0">
                <a:solidFill>
                  <a:srgbClr val="FF0000"/>
                </a:solidFill>
              </a:rPr>
              <a:t> (</a:t>
            </a:r>
            <a:r>
              <a:rPr lang="pt-PT" sz="1200" b="1" dirty="0">
                <a:solidFill>
                  <a:srgbClr val="FF0000"/>
                </a:solidFill>
              </a:rPr>
              <a:t>H</a:t>
            </a:r>
            <a:r>
              <a:rPr lang="pt-PT" sz="1200" dirty="0">
                <a:solidFill>
                  <a:srgbClr val="FF0000"/>
                </a:solidFill>
              </a:rPr>
              <a:t>ard </a:t>
            </a:r>
            <a:r>
              <a:rPr lang="pt-PT" sz="1200" b="1" dirty="0" err="1">
                <a:solidFill>
                  <a:srgbClr val="FF0000"/>
                </a:solidFill>
              </a:rPr>
              <a:t>D</a:t>
            </a:r>
            <a:r>
              <a:rPr lang="pt-PT" sz="1200" dirty="0" err="1">
                <a:solidFill>
                  <a:srgbClr val="FF0000"/>
                </a:solidFill>
              </a:rPr>
              <a:t>isk</a:t>
            </a:r>
            <a:r>
              <a:rPr lang="pt-PT" sz="12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0" y="13488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6702941" y="4364828"/>
            <a:ext cx="37673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/>
              <a:t>O disco é “dividido” faixas (pistas - trilhas) e cilindros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6702941" y="4670191"/>
            <a:ext cx="38198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/>
              <a:t>A diferença entre as </a:t>
            </a:r>
            <a:r>
              <a:rPr lang="pt-PT" sz="1200" u="sng" dirty="0"/>
              <a:t>faixas (pistas - trilhas)</a:t>
            </a:r>
            <a:r>
              <a:rPr lang="pt-PT" sz="1200" dirty="0"/>
              <a:t> e </a:t>
            </a:r>
            <a:r>
              <a:rPr lang="pt-PT" sz="1200" u="sng" dirty="0"/>
              <a:t>cilindros</a:t>
            </a:r>
            <a:endParaRPr lang="pt-PT" sz="1200" dirty="0"/>
          </a:p>
        </p:txBody>
      </p:sp>
      <p:sp>
        <p:nvSpPr>
          <p:cNvPr id="15" name="Retângulo 14"/>
          <p:cNvSpPr/>
          <p:nvPr/>
        </p:nvSpPr>
        <p:spPr>
          <a:xfrm>
            <a:off x="6702941" y="4987721"/>
            <a:ext cx="12522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i="1" dirty="0"/>
              <a:t>Sector e cluster</a:t>
            </a:r>
            <a:endParaRPr lang="pt-PT" sz="1200" dirty="0"/>
          </a:p>
        </p:txBody>
      </p:sp>
      <p:sp>
        <p:nvSpPr>
          <p:cNvPr id="16" name="Retângulo 15"/>
          <p:cNvSpPr/>
          <p:nvPr/>
        </p:nvSpPr>
        <p:spPr>
          <a:xfrm>
            <a:off x="6702941" y="5298022"/>
            <a:ext cx="34180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 err="1"/>
              <a:t>Sectors</a:t>
            </a:r>
            <a:r>
              <a:rPr lang="pt-PT" sz="1200" b="1" dirty="0"/>
              <a:t> </a:t>
            </a:r>
            <a:r>
              <a:rPr lang="pt-PT" sz="1200" b="1" dirty="0" err="1"/>
              <a:t>and</a:t>
            </a:r>
            <a:r>
              <a:rPr lang="pt-PT" sz="1200" b="1" dirty="0"/>
              <a:t> </a:t>
            </a:r>
            <a:r>
              <a:rPr lang="pt-PT" sz="1200" b="1" dirty="0" smtClean="0"/>
              <a:t>Clusters </a:t>
            </a:r>
            <a:r>
              <a:rPr lang="pt-PT" sz="1200" b="1" dirty="0" smtClean="0">
                <a:solidFill>
                  <a:srgbClr val="0070C0"/>
                </a:solidFill>
              </a:rPr>
              <a:t>Fragmentação</a:t>
            </a:r>
            <a:endParaRPr lang="pt-PT" sz="1200" dirty="0"/>
          </a:p>
        </p:txBody>
      </p:sp>
      <p:sp>
        <p:nvSpPr>
          <p:cNvPr id="17" name="Retângulo 16"/>
          <p:cNvSpPr/>
          <p:nvPr/>
        </p:nvSpPr>
        <p:spPr>
          <a:xfrm>
            <a:off x="6702941" y="5615552"/>
            <a:ext cx="21403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b="1" dirty="0"/>
              <a:t>Master </a:t>
            </a:r>
            <a:r>
              <a:rPr lang="pt-PT" sz="1200" b="1" dirty="0" err="1"/>
              <a:t>Boot</a:t>
            </a:r>
            <a:r>
              <a:rPr lang="pt-PT" sz="1200" b="1" dirty="0"/>
              <a:t> Record (MBR)</a:t>
            </a:r>
            <a:endParaRPr lang="pt-PT" sz="1200" dirty="0"/>
          </a:p>
        </p:txBody>
      </p:sp>
      <p:sp>
        <p:nvSpPr>
          <p:cNvPr id="18" name="Retângulo 17"/>
          <p:cNvSpPr/>
          <p:nvPr/>
        </p:nvSpPr>
        <p:spPr>
          <a:xfrm>
            <a:off x="6702941" y="5919357"/>
            <a:ext cx="10038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/>
              <a:t>Formatação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6702941" y="6223162"/>
            <a:ext cx="34964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/>
              <a:t>Formatação – Sistema de ficheiros (</a:t>
            </a:r>
            <a:r>
              <a:rPr lang="pt-PT" sz="1200" b="1" i="1" dirty="0">
                <a:solidFill>
                  <a:srgbClr val="0070C0"/>
                </a:solidFill>
              </a:rPr>
              <a:t>file </a:t>
            </a:r>
            <a:r>
              <a:rPr lang="pt-PT" sz="1200" b="1" i="1" dirty="0" err="1">
                <a:solidFill>
                  <a:srgbClr val="0070C0"/>
                </a:solidFill>
              </a:rPr>
              <a:t>system</a:t>
            </a:r>
            <a:r>
              <a:rPr lang="pt-PT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388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F</a:t>
            </a:r>
            <a:r>
              <a:rPr lang="pt-PT" b="1" dirty="0" smtClean="0"/>
              <a:t>ormatação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79376" y="1600200"/>
            <a:ext cx="11305256" cy="1684784"/>
          </a:xfrm>
        </p:spPr>
        <p:txBody>
          <a:bodyPr>
            <a:normAutofit/>
          </a:bodyPr>
          <a:lstStyle/>
          <a:p>
            <a:pPr algn="just"/>
            <a:r>
              <a:rPr lang="pt-PT" dirty="0" smtClean="0"/>
              <a:t>É necessário </a:t>
            </a:r>
            <a:r>
              <a:rPr lang="pt-PT" dirty="0"/>
              <a:t>preparar os discos para receber dados. </a:t>
            </a:r>
            <a:r>
              <a:rPr lang="pt-PT" dirty="0" smtClean="0"/>
              <a:t>Este processo </a:t>
            </a:r>
            <a:r>
              <a:rPr lang="pt-PT" dirty="0"/>
              <a:t>conhecido como formatação. </a:t>
            </a:r>
            <a:endParaRPr lang="pt-PT" dirty="0" smtClean="0"/>
          </a:p>
          <a:p>
            <a:pPr algn="just"/>
            <a:r>
              <a:rPr lang="pt-PT" dirty="0" smtClean="0"/>
              <a:t>Há </a:t>
            </a:r>
            <a:r>
              <a:rPr lang="pt-PT" dirty="0"/>
              <a:t>dois tipos de </a:t>
            </a:r>
            <a:r>
              <a:rPr lang="pt-PT" dirty="0" smtClean="0"/>
              <a:t>formatação: </a:t>
            </a:r>
            <a:r>
              <a:rPr lang="pt-PT" b="1" i="1" dirty="0" smtClean="0"/>
              <a:t>formatação </a:t>
            </a:r>
            <a:r>
              <a:rPr lang="pt-PT" b="1" i="1" dirty="0" smtClean="0"/>
              <a:t>física </a:t>
            </a:r>
            <a:r>
              <a:rPr lang="pt-PT" sz="2000" b="1" dirty="0"/>
              <a:t>(</a:t>
            </a:r>
            <a:r>
              <a:rPr lang="pt-PT" sz="2000" dirty="0" err="1"/>
              <a:t>low-level</a:t>
            </a:r>
            <a:r>
              <a:rPr lang="pt-PT" sz="2000" dirty="0"/>
              <a:t> </a:t>
            </a:r>
            <a:r>
              <a:rPr lang="pt-PT" sz="2000" dirty="0" err="1"/>
              <a:t>format</a:t>
            </a:r>
            <a:r>
              <a:rPr lang="pt-PT" sz="2000" b="1" dirty="0"/>
              <a:t>)</a:t>
            </a:r>
            <a:r>
              <a:rPr lang="pt-PT" b="1" dirty="0"/>
              <a:t> e </a:t>
            </a:r>
            <a:r>
              <a:rPr lang="pt-PT" b="1" i="1" dirty="0"/>
              <a:t>formatação lógica</a:t>
            </a:r>
            <a:r>
              <a:rPr lang="pt-PT" dirty="0"/>
              <a:t>. </a:t>
            </a:r>
            <a:endParaRPr lang="pt-PT" dirty="0" smtClean="0"/>
          </a:p>
        </p:txBody>
      </p:sp>
      <p:sp>
        <p:nvSpPr>
          <p:cNvPr id="4" name="Retângulo 3"/>
          <p:cNvSpPr/>
          <p:nvPr/>
        </p:nvSpPr>
        <p:spPr>
          <a:xfrm>
            <a:off x="1127448" y="3415059"/>
            <a:ext cx="1029714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200" b="1" i="1" dirty="0"/>
              <a:t>Formatação física </a:t>
            </a:r>
            <a:r>
              <a:rPr lang="pt-PT" sz="2200" b="1" dirty="0"/>
              <a:t>(</a:t>
            </a:r>
            <a:r>
              <a:rPr lang="pt-PT" sz="2200" dirty="0" err="1"/>
              <a:t>low-level</a:t>
            </a:r>
            <a:r>
              <a:rPr lang="pt-PT" sz="2200" dirty="0"/>
              <a:t> </a:t>
            </a:r>
            <a:r>
              <a:rPr lang="pt-PT" sz="2200" dirty="0" err="1"/>
              <a:t>format</a:t>
            </a:r>
            <a:r>
              <a:rPr lang="pt-PT" sz="2200" b="1" dirty="0"/>
              <a:t>) </a:t>
            </a:r>
            <a:r>
              <a:rPr lang="pt-PT" sz="2200" dirty="0"/>
              <a:t>é a “divisão” dos discos em </a:t>
            </a:r>
            <a:r>
              <a:rPr lang="pt-PT" sz="2200" dirty="0">
                <a:solidFill>
                  <a:srgbClr val="0070C0"/>
                </a:solidFill>
              </a:rPr>
              <a:t>trilhas e setores</a:t>
            </a:r>
            <a:r>
              <a:rPr lang="pt-PT" sz="2200" dirty="0"/>
              <a:t>. </a:t>
            </a:r>
            <a:r>
              <a:rPr lang="pt-PT" sz="2200" b="1" dirty="0"/>
              <a:t>Este procedimento é feito na fábrica.</a:t>
            </a:r>
            <a:r>
              <a:rPr lang="pt-PT" sz="2200" dirty="0"/>
              <a:t> </a:t>
            </a:r>
            <a:endParaRPr lang="pt-PT" sz="2200" dirty="0" smtClean="0"/>
          </a:p>
          <a:p>
            <a:pPr algn="just"/>
            <a:endParaRPr lang="pt-PT" sz="2200" dirty="0"/>
          </a:p>
          <a:p>
            <a:pPr algn="just"/>
            <a:r>
              <a:rPr lang="pt-PT" sz="2200" b="1" dirty="0"/>
              <a:t>Formatação lógica</a:t>
            </a:r>
            <a:r>
              <a:rPr lang="pt-PT" sz="2200" dirty="0"/>
              <a:t>, consiste na aplicação de um </a:t>
            </a:r>
            <a:r>
              <a:rPr lang="pt-PT" sz="2200" b="1" dirty="0"/>
              <a:t>sistema de </a:t>
            </a:r>
            <a:r>
              <a:rPr lang="pt-PT" sz="2200" b="1" dirty="0" smtClean="0"/>
              <a:t>ficheiros (</a:t>
            </a:r>
            <a:r>
              <a:rPr lang="pt-PT" sz="2200" b="1" i="1" dirty="0" smtClean="0">
                <a:solidFill>
                  <a:srgbClr val="0070C0"/>
                </a:solidFill>
              </a:rPr>
              <a:t>file </a:t>
            </a:r>
            <a:r>
              <a:rPr lang="pt-PT" sz="2200" b="1" i="1" dirty="0" err="1" smtClean="0">
                <a:solidFill>
                  <a:srgbClr val="0070C0"/>
                </a:solidFill>
              </a:rPr>
              <a:t>system</a:t>
            </a:r>
            <a:r>
              <a:rPr lang="pt-PT" sz="2200" b="1" dirty="0" smtClean="0"/>
              <a:t>) </a:t>
            </a:r>
            <a:r>
              <a:rPr lang="pt-PT" sz="2200" dirty="0"/>
              <a:t>apropriado a cada sistema operativo. Por exemplo, o Windows é capaz de trabalhar com sistemas de ficheiros </a:t>
            </a:r>
            <a:r>
              <a:rPr lang="pt-PT" sz="2200" dirty="0">
                <a:hlinkClick r:id="rId2"/>
              </a:rPr>
              <a:t>FAT</a:t>
            </a:r>
            <a:r>
              <a:rPr lang="pt-PT" sz="2200" dirty="0"/>
              <a:t> e </a:t>
            </a:r>
            <a:r>
              <a:rPr lang="pt-PT" sz="2200" dirty="0">
                <a:hlinkClick r:id="rId3"/>
              </a:rPr>
              <a:t>NTFS</a:t>
            </a:r>
            <a:r>
              <a:rPr lang="pt-PT" sz="2200" dirty="0"/>
              <a:t>. O Linux pode trabalhar com vários sistemas de ficheiros, entre eles, </a:t>
            </a:r>
            <a:r>
              <a:rPr lang="pt-PT" sz="2200" dirty="0">
                <a:hlinkClick r:id="rId4"/>
              </a:rPr>
              <a:t>ext3</a:t>
            </a:r>
            <a:r>
              <a:rPr lang="pt-PT" sz="2200" dirty="0"/>
              <a:t> e </a:t>
            </a:r>
            <a:r>
              <a:rPr lang="pt-PT" sz="2200" dirty="0" err="1">
                <a:hlinkClick r:id="rId5"/>
              </a:rPr>
              <a:t>ReiserFS</a:t>
            </a:r>
            <a:r>
              <a:rPr lang="pt-PT" sz="2200" dirty="0"/>
              <a:t>.</a:t>
            </a:r>
            <a:endParaRPr lang="pt-PT" sz="2200" dirty="0"/>
          </a:p>
        </p:txBody>
      </p:sp>
      <p:sp>
        <p:nvSpPr>
          <p:cNvPr id="5" name="Retângulo 4"/>
          <p:cNvSpPr/>
          <p:nvPr/>
        </p:nvSpPr>
        <p:spPr>
          <a:xfrm>
            <a:off x="119336" y="0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2649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352" y="260648"/>
            <a:ext cx="11449272" cy="990600"/>
          </a:xfrm>
        </p:spPr>
        <p:txBody>
          <a:bodyPr>
            <a:normAutofit/>
          </a:bodyPr>
          <a:lstStyle/>
          <a:p>
            <a:r>
              <a:rPr lang="pt-PT" dirty="0" smtClean="0"/>
              <a:t>Formatação – Sistema de ficheiros (</a:t>
            </a:r>
            <a:r>
              <a:rPr lang="pt-PT" b="1" i="1" dirty="0" smtClean="0">
                <a:solidFill>
                  <a:srgbClr val="0070C0"/>
                </a:solidFill>
              </a:rPr>
              <a:t>file </a:t>
            </a:r>
            <a:r>
              <a:rPr lang="pt-PT" b="1" i="1" dirty="0" err="1" smtClean="0">
                <a:solidFill>
                  <a:srgbClr val="0070C0"/>
                </a:solidFill>
              </a:rPr>
              <a:t>system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3352" y="1124744"/>
            <a:ext cx="11593288" cy="5472608"/>
          </a:xfrm>
        </p:spPr>
        <p:txBody>
          <a:bodyPr>
            <a:noAutofit/>
          </a:bodyPr>
          <a:lstStyle/>
          <a:p>
            <a:pPr algn="just"/>
            <a:r>
              <a:rPr lang="pt-PT" b="1" i="1" dirty="0"/>
              <a:t>Formatação física </a:t>
            </a:r>
            <a:r>
              <a:rPr lang="pt-PT" dirty="0"/>
              <a:t>Estas </a:t>
            </a:r>
            <a:r>
              <a:rPr lang="pt-PT" dirty="0"/>
              <a:t>marcações funcionam como as faixas de uma estrada, permitindo à cabeça de leitura saber em que parte do disco está, e onde ela deve gravar dados. </a:t>
            </a:r>
            <a:r>
              <a:rPr lang="pt-PT" dirty="0"/>
              <a:t>A formatação física é feita apenas uma vez, e </a:t>
            </a:r>
            <a:r>
              <a:rPr lang="pt-PT" b="1" dirty="0"/>
              <a:t>não pode </a:t>
            </a:r>
            <a:r>
              <a:rPr lang="pt-PT" dirty="0"/>
              <a:t>ser desfeita ou refeita através de software</a:t>
            </a:r>
            <a:r>
              <a:rPr lang="pt-PT" dirty="0" smtClean="0"/>
              <a:t>.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b="1" dirty="0" smtClean="0"/>
              <a:t>Formatação </a:t>
            </a:r>
            <a:r>
              <a:rPr lang="pt-PT" b="1" dirty="0"/>
              <a:t>lógica </a:t>
            </a:r>
            <a:r>
              <a:rPr lang="pt-PT" dirty="0" smtClean="0"/>
              <a:t>- para </a:t>
            </a:r>
            <a:r>
              <a:rPr lang="pt-PT" dirty="0"/>
              <a:t>que este disco possa ser reconhecido e utilizado pelo sistema </a:t>
            </a:r>
            <a:r>
              <a:rPr lang="pt-PT" dirty="0"/>
              <a:t>operativo, </a:t>
            </a:r>
            <a:r>
              <a:rPr lang="pt-PT" dirty="0"/>
              <a:t>é necessária uma nova formatação, chamada de </a:t>
            </a:r>
            <a:r>
              <a:rPr lang="pt-PT" b="1" dirty="0"/>
              <a:t>formatação lógica</a:t>
            </a:r>
            <a:r>
              <a:rPr lang="pt-PT" dirty="0"/>
              <a:t>. </a:t>
            </a:r>
            <a:r>
              <a:rPr lang="pt-PT" dirty="0" smtClean="0"/>
              <a:t>Esta formatação não </a:t>
            </a:r>
            <a:r>
              <a:rPr lang="pt-PT" dirty="0"/>
              <a:t>altera a estrutura física do disco rígido, e pode ser desfeita e refeita quantas vezes for preciso, através do comando FORMAT do </a:t>
            </a:r>
            <a:r>
              <a:rPr lang="pt-PT" u="sng" dirty="0" smtClean="0">
                <a:hlinkClick r:id="rId2" tooltip="MS-DOS"/>
              </a:rPr>
              <a:t>DOS</a:t>
            </a:r>
            <a:r>
              <a:rPr lang="pt-PT" u="sng" dirty="0" smtClean="0"/>
              <a:t>,</a:t>
            </a:r>
            <a:r>
              <a:rPr lang="pt-PT" dirty="0"/>
              <a:t> por exemplo</a:t>
            </a:r>
            <a:r>
              <a:rPr lang="pt-PT" dirty="0"/>
              <a:t>.</a:t>
            </a:r>
          </a:p>
          <a:p>
            <a:pPr algn="just"/>
            <a:r>
              <a:rPr lang="pt-PT" dirty="0" smtClean="0"/>
              <a:t>Formatar um disco é o processo de preparar o disco para receber dados.</a:t>
            </a:r>
          </a:p>
          <a:p>
            <a:pPr algn="just"/>
            <a:r>
              <a:rPr lang="pt-PT" dirty="0" smtClean="0"/>
              <a:t>A </a:t>
            </a:r>
            <a:r>
              <a:rPr lang="pt-PT" dirty="0"/>
              <a:t>esta organização damos o nome de “</a:t>
            </a:r>
            <a:r>
              <a:rPr lang="pt-PT" b="1" dirty="0"/>
              <a:t>sistema de </a:t>
            </a:r>
            <a:r>
              <a:rPr lang="pt-PT" b="1" dirty="0"/>
              <a:t>ficheiros</a:t>
            </a:r>
            <a:r>
              <a:rPr lang="pt-PT" dirty="0" smtClean="0"/>
              <a:t>” (</a:t>
            </a:r>
            <a:r>
              <a:rPr lang="pt-PT" dirty="0" smtClean="0">
                <a:solidFill>
                  <a:srgbClr val="0070C0"/>
                </a:solidFill>
              </a:rPr>
              <a:t>file </a:t>
            </a:r>
            <a:r>
              <a:rPr lang="pt-PT" dirty="0" err="1" smtClean="0">
                <a:solidFill>
                  <a:srgbClr val="0070C0"/>
                </a:solidFill>
              </a:rPr>
              <a:t>system</a:t>
            </a:r>
            <a:r>
              <a:rPr lang="pt-PT" dirty="0" smtClean="0"/>
              <a:t>). </a:t>
            </a:r>
            <a:r>
              <a:rPr lang="pt-PT" dirty="0"/>
              <a:t>Um sistema de </a:t>
            </a:r>
            <a:r>
              <a:rPr lang="pt-PT" dirty="0"/>
              <a:t>ficheiros </a:t>
            </a:r>
            <a:r>
              <a:rPr lang="pt-PT" dirty="0"/>
              <a:t>é um conjunto de estruturas lógicas e de rotinas que permitem ao sistema </a:t>
            </a:r>
            <a:r>
              <a:rPr lang="pt-PT" dirty="0"/>
              <a:t>operativo </a:t>
            </a:r>
            <a:r>
              <a:rPr lang="pt-PT" dirty="0"/>
              <a:t>controlar o acesso ao disco rígido. </a:t>
            </a:r>
            <a:r>
              <a:rPr lang="pt-PT" dirty="0"/>
              <a:t>Diferentes sistemas </a:t>
            </a:r>
            <a:r>
              <a:rPr lang="pt-PT" dirty="0" smtClean="0"/>
              <a:t>operativos usam </a:t>
            </a:r>
            <a:r>
              <a:rPr lang="pt-PT" dirty="0"/>
              <a:t>diferentes sistemas de </a:t>
            </a:r>
            <a:r>
              <a:rPr lang="pt-PT" dirty="0"/>
              <a:t>ficheiros.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119336" y="0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8959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 </a:t>
            </a:r>
            <a:r>
              <a:rPr lang="pt-PT" b="1" dirty="0"/>
              <a:t>disco rígido</a:t>
            </a:r>
            <a:r>
              <a:rPr lang="pt-PT" dirty="0"/>
              <a:t> ou </a:t>
            </a:r>
            <a:r>
              <a:rPr lang="pt-PT" b="1" dirty="0"/>
              <a:t>HD</a:t>
            </a:r>
            <a:r>
              <a:rPr lang="pt-PT" dirty="0"/>
              <a:t> (</a:t>
            </a:r>
            <a:r>
              <a:rPr lang="pt-PT" b="1" dirty="0"/>
              <a:t>H</a:t>
            </a:r>
            <a:r>
              <a:rPr lang="pt-PT" dirty="0"/>
              <a:t>ard </a:t>
            </a:r>
            <a:r>
              <a:rPr lang="pt-PT" b="1" dirty="0" err="1"/>
              <a:t>D</a:t>
            </a:r>
            <a:r>
              <a:rPr lang="pt-PT" dirty="0" err="1"/>
              <a:t>isk</a:t>
            </a:r>
            <a:r>
              <a:rPr lang="pt-PT" dirty="0"/>
              <a:t>),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Dispositivo </a:t>
            </a:r>
            <a:r>
              <a:rPr lang="pt-PT" dirty="0"/>
              <a:t>de armazenamento de dados mais usado nos </a:t>
            </a:r>
            <a:r>
              <a:rPr lang="pt-PT" dirty="0" smtClean="0"/>
              <a:t>computadores. </a:t>
            </a:r>
          </a:p>
          <a:p>
            <a:pPr algn="just"/>
            <a:r>
              <a:rPr lang="pt-PT" dirty="0" smtClean="0"/>
              <a:t>Nele</a:t>
            </a:r>
            <a:r>
              <a:rPr lang="pt-PT" dirty="0"/>
              <a:t>, </a:t>
            </a:r>
            <a:r>
              <a:rPr lang="pt-PT" u="sng" dirty="0" smtClean="0"/>
              <a:t>são guardados não </a:t>
            </a:r>
            <a:r>
              <a:rPr lang="pt-PT" u="sng" dirty="0"/>
              <a:t>só </a:t>
            </a:r>
            <a:r>
              <a:rPr lang="pt-PT" u="sng" dirty="0" smtClean="0"/>
              <a:t>os ficheiros como </a:t>
            </a:r>
            <a:r>
              <a:rPr lang="pt-PT" u="sng" dirty="0"/>
              <a:t>também todos os dados do </a:t>
            </a:r>
            <a:r>
              <a:rPr lang="pt-PT" u="sng" dirty="0" smtClean="0"/>
              <a:t>sistema operativo, </a:t>
            </a:r>
            <a:r>
              <a:rPr lang="pt-PT" u="sng" dirty="0"/>
              <a:t>sem o qual </a:t>
            </a:r>
            <a:r>
              <a:rPr lang="pt-PT" u="sng" dirty="0" smtClean="0"/>
              <a:t>não é possível utilizar </a:t>
            </a:r>
            <a:r>
              <a:rPr lang="pt-PT" u="sng" dirty="0"/>
              <a:t>o computador</a:t>
            </a:r>
            <a:r>
              <a:rPr lang="pt-PT" dirty="0"/>
              <a:t>. 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696" y="0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2605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404664"/>
            <a:ext cx="8229600" cy="990600"/>
          </a:xfrm>
        </p:spPr>
        <p:txBody>
          <a:bodyPr/>
          <a:lstStyle/>
          <a:p>
            <a:r>
              <a:rPr lang="pt-PT" dirty="0"/>
              <a:t>O </a:t>
            </a:r>
            <a:r>
              <a:rPr lang="pt-PT" b="1" dirty="0"/>
              <a:t>disco rígido</a:t>
            </a:r>
            <a:r>
              <a:rPr lang="pt-PT" dirty="0"/>
              <a:t> ou </a:t>
            </a:r>
            <a:r>
              <a:rPr lang="pt-PT" b="1" dirty="0"/>
              <a:t>HD</a:t>
            </a:r>
            <a:r>
              <a:rPr lang="pt-PT" dirty="0"/>
              <a:t> (</a:t>
            </a:r>
            <a:r>
              <a:rPr lang="pt-PT" b="1" dirty="0"/>
              <a:t>H</a:t>
            </a:r>
            <a:r>
              <a:rPr lang="pt-PT" dirty="0"/>
              <a:t>ard </a:t>
            </a:r>
            <a:r>
              <a:rPr lang="pt-PT" b="1" dirty="0" err="1"/>
              <a:t>D</a:t>
            </a:r>
            <a:r>
              <a:rPr lang="pt-PT" dirty="0" err="1"/>
              <a:t>isk</a:t>
            </a:r>
            <a:r>
              <a:rPr lang="pt-PT" dirty="0"/>
              <a:t>),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8" y="1612798"/>
            <a:ext cx="7416824" cy="5109368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675" y="0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0687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48" y="3449028"/>
            <a:ext cx="4778497" cy="313966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7368" y="540673"/>
            <a:ext cx="8602923" cy="1271617"/>
          </a:xfrm>
        </p:spPr>
        <p:txBody>
          <a:bodyPr>
            <a:noAutofit/>
          </a:bodyPr>
          <a:lstStyle/>
          <a:p>
            <a:r>
              <a:rPr lang="pt-PT" sz="3200" dirty="0"/>
              <a:t>O</a:t>
            </a:r>
            <a:r>
              <a:rPr lang="pt-PT" sz="3200" dirty="0"/>
              <a:t> </a:t>
            </a:r>
            <a:r>
              <a:rPr lang="pt-PT" sz="3200" dirty="0"/>
              <a:t>disco é “dividido” faixas </a:t>
            </a:r>
            <a:r>
              <a:rPr lang="pt-PT" sz="2000" dirty="0"/>
              <a:t>(pistas - trilhas) </a:t>
            </a:r>
            <a:r>
              <a:rPr lang="pt-PT" sz="3200" dirty="0"/>
              <a:t>e </a:t>
            </a:r>
            <a:r>
              <a:rPr lang="pt-PT" sz="3200" dirty="0"/>
              <a:t>cilindros</a:t>
            </a:r>
            <a:r>
              <a:rPr lang="pt-PT" sz="3200" dirty="0"/>
              <a:t/>
            </a:r>
            <a:br>
              <a:rPr lang="pt-PT" sz="3200" dirty="0"/>
            </a:br>
            <a:r>
              <a:rPr lang="pt-PT" sz="2400" i="1" dirty="0"/>
              <a:t>Tracks and </a:t>
            </a:r>
            <a:r>
              <a:rPr lang="pt-PT" sz="2400" i="1" dirty="0"/>
              <a:t>Cylinders</a:t>
            </a:r>
            <a:endParaRPr lang="pt-PT" sz="24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91344" y="1911094"/>
            <a:ext cx="11593288" cy="1329918"/>
          </a:xfrm>
        </p:spPr>
        <p:txBody>
          <a:bodyPr>
            <a:noAutofit/>
          </a:bodyPr>
          <a:lstStyle/>
          <a:p>
            <a:pPr algn="just"/>
            <a:r>
              <a:rPr lang="pt-PT" sz="2000" dirty="0"/>
              <a:t>As </a:t>
            </a:r>
            <a:r>
              <a:rPr lang="pt-PT" sz="2000" dirty="0"/>
              <a:t>trilhas são numeradas de dentro para fora, isto é, a trilha que fica </a:t>
            </a:r>
            <a:r>
              <a:rPr lang="pt-PT" sz="2000" b="1" u="sng" dirty="0"/>
              <a:t>mais próxima ao centro é denominada </a:t>
            </a:r>
            <a:r>
              <a:rPr lang="pt-PT" sz="2000" b="1" i="1" u="sng" dirty="0"/>
              <a:t>trilha 0</a:t>
            </a:r>
            <a:r>
              <a:rPr lang="pt-PT" sz="2000" i="1" dirty="0"/>
              <a:t>, </a:t>
            </a:r>
            <a:r>
              <a:rPr lang="pt-PT" sz="2000" i="1" dirty="0"/>
              <a:t>a trilha </a:t>
            </a:r>
            <a:r>
              <a:rPr lang="pt-PT" sz="2000" i="1" dirty="0"/>
              <a:t>que vem em seguida é chamada</a:t>
            </a:r>
            <a:r>
              <a:rPr lang="pt-PT" sz="2000" dirty="0"/>
              <a:t> </a:t>
            </a:r>
            <a:r>
              <a:rPr lang="pt-PT" sz="2000" i="1" dirty="0"/>
              <a:t>trilha 1</a:t>
            </a:r>
            <a:r>
              <a:rPr lang="pt-PT" sz="2000" dirty="0"/>
              <a:t> e assim por diante, até chegar à trilha da borda. </a:t>
            </a:r>
            <a:r>
              <a:rPr lang="pt-PT" sz="2000" b="1" u="sng" dirty="0"/>
              <a:t>Cada trilha é dividida em trechos regulares chamados de </a:t>
            </a:r>
            <a:r>
              <a:rPr lang="pt-PT" sz="2000" b="1" i="1" u="sng" dirty="0"/>
              <a:t>setor</a:t>
            </a:r>
            <a:r>
              <a:rPr lang="pt-PT" sz="2000" b="1" u="sng" dirty="0"/>
              <a:t>.</a:t>
            </a:r>
            <a:r>
              <a:rPr lang="pt-PT" sz="2000" dirty="0"/>
              <a:t> Cada setor possui uma determinada capacidade de armazenamento (geralmente, 512 bytes).</a:t>
            </a:r>
          </a:p>
          <a:p>
            <a:pPr algn="just"/>
            <a:endParaRPr lang="pt-PT" sz="20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133600" y="836713"/>
            <a:ext cx="8229600" cy="767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2139178" y="4441002"/>
            <a:ext cx="286488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dirty="0"/>
              <a:t>Tracks</a:t>
            </a:r>
            <a:endParaRPr lang="pt-PT" sz="2800" dirty="0"/>
          </a:p>
          <a:p>
            <a:r>
              <a:rPr lang="pt-PT" sz="2800" dirty="0"/>
              <a:t>faixas </a:t>
            </a:r>
            <a:r>
              <a:rPr lang="pt-PT" dirty="0"/>
              <a:t>(pistas - trilhas) </a:t>
            </a:r>
          </a:p>
        </p:txBody>
      </p:sp>
      <p:sp>
        <p:nvSpPr>
          <p:cNvPr id="8" name="Retângulo 7"/>
          <p:cNvSpPr/>
          <p:nvPr/>
        </p:nvSpPr>
        <p:spPr>
          <a:xfrm>
            <a:off x="0" y="-23423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4584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883" y="488596"/>
            <a:ext cx="8523709" cy="990600"/>
          </a:xfrm>
        </p:spPr>
        <p:txBody>
          <a:bodyPr>
            <a:normAutofit fontScale="90000"/>
          </a:bodyPr>
          <a:lstStyle/>
          <a:p>
            <a:r>
              <a:rPr lang="pt-PT" sz="3600" dirty="0"/>
              <a:t>A diferença entre as </a:t>
            </a:r>
            <a:r>
              <a:rPr lang="pt-PT" sz="3600" u="sng" dirty="0"/>
              <a:t>faixas </a:t>
            </a:r>
            <a:r>
              <a:rPr lang="pt-PT" sz="2700" u="sng" dirty="0"/>
              <a:t>(pistas - trilhas)</a:t>
            </a:r>
            <a:r>
              <a:rPr lang="pt-PT" sz="2700" dirty="0"/>
              <a:t> </a:t>
            </a:r>
            <a:r>
              <a:rPr lang="pt-PT" sz="3600" dirty="0"/>
              <a:t>e </a:t>
            </a:r>
            <a:r>
              <a:rPr lang="pt-PT" sz="3600" u="sng" dirty="0"/>
              <a:t>cilindros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en-US" sz="2700" i="1" dirty="0"/>
              <a:t>The Difference Between </a:t>
            </a:r>
            <a:r>
              <a:rPr lang="en-US" sz="2700" i="1" u="sng" dirty="0"/>
              <a:t>Tracks</a:t>
            </a:r>
            <a:r>
              <a:rPr lang="en-US" sz="2700" i="1" dirty="0"/>
              <a:t> and </a:t>
            </a:r>
            <a:r>
              <a:rPr lang="en-US" sz="2700" i="1" u="sng" dirty="0"/>
              <a:t>Cylinders</a:t>
            </a:r>
            <a:endParaRPr lang="pt-PT" sz="2700" i="1" u="sng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2" y="1479195"/>
            <a:ext cx="3814788" cy="4065587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9336" y="1615150"/>
            <a:ext cx="7074841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2000" dirty="0">
                <a:latin typeface="Arial Unicode MS" panose="020B0604020202020204" pitchFamily="34" charset="-128"/>
              </a:rPr>
              <a:t>Um disco rígido é geralmente feito de pratos múltiplos , cada um dos quais usa duas cabeças para gravar e ler dados , uma para a parte superior do prato e uma para a parte inferior.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2000" dirty="0">
                <a:latin typeface="Arial Unicode MS" panose="020B0604020202020204" pitchFamily="34" charset="-128"/>
              </a:rPr>
              <a:t>As cabeças que acedem aos discos estão bloqueadas juntas. Isto significa que todos as cabeças entram e saem juntas, de modo que cada cabeça está sempre fisicamente localizada no mesmo número da faixa.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2000" b="1" dirty="0">
                <a:latin typeface="Arial Unicode MS" panose="020B0604020202020204" pitchFamily="34" charset="-128"/>
              </a:rPr>
              <a:t>Devido a esta disposição , muitas vezes, a localização da faixa das cabeças não é referido como um número de faixa , mas sim como um número de cilindros.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2000" b="1" dirty="0">
                <a:latin typeface="Arial Unicode MS" panose="020B0604020202020204" pitchFamily="34" charset="-128"/>
              </a:rPr>
              <a:t>Um cilindro é basicamente o conjunto de todas as faixas</a:t>
            </a:r>
            <a:r>
              <a:rPr lang="pt-PT" altLang="pt-PT" sz="2000" dirty="0">
                <a:latin typeface="Arial Unicode MS" panose="020B0604020202020204" pitchFamily="34" charset="-128"/>
              </a:rPr>
              <a:t> em que todas </a:t>
            </a:r>
            <a:r>
              <a:rPr lang="pt-PT" altLang="pt-PT" sz="2000" dirty="0">
                <a:latin typeface="Arial Unicode MS" panose="020B0604020202020204" pitchFamily="34" charset="-128"/>
              </a:rPr>
              <a:t>a</a:t>
            </a:r>
            <a:r>
              <a:rPr lang="pt-PT" altLang="pt-PT" sz="2000" dirty="0">
                <a:latin typeface="Arial Unicode MS" panose="020B0604020202020204" pitchFamily="34" charset="-128"/>
              </a:rPr>
              <a:t>s cabeças estão localizadas num dado momento. se um disco teve quatro discos, têm oito cabeças, seria composta de um conjunto de oito faixas por cilindro, uma por superfície do prato. </a:t>
            </a:r>
            <a:endParaRPr lang="pt-PT" altLang="pt-PT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24136" y="-16690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983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2764249"/>
            <a:ext cx="3609557" cy="230425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352" y="332656"/>
            <a:ext cx="9957792" cy="990600"/>
          </a:xfrm>
        </p:spPr>
        <p:txBody>
          <a:bodyPr/>
          <a:lstStyle/>
          <a:p>
            <a:r>
              <a:rPr lang="pt-PT" i="1" dirty="0" smtClean="0"/>
              <a:t>Sector e cluster</a:t>
            </a:r>
            <a:endParaRPr lang="pt-PT" i="1" dirty="0"/>
          </a:p>
        </p:txBody>
      </p:sp>
      <p:sp>
        <p:nvSpPr>
          <p:cNvPr id="5" name="Retângulo 4"/>
          <p:cNvSpPr/>
          <p:nvPr/>
        </p:nvSpPr>
        <p:spPr>
          <a:xfrm>
            <a:off x="1055440" y="5445225"/>
            <a:ext cx="103691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/>
              <a:t>As trilhas começam a ser contadas de fora para dentro, por isso a trilha mais perto da borda é a trilha 0.</a:t>
            </a:r>
          </a:p>
          <a:p>
            <a:endParaRPr lang="pt-PT" sz="2000" dirty="0"/>
          </a:p>
          <a:p>
            <a:r>
              <a:rPr lang="pt-PT" sz="2000" dirty="0"/>
              <a:t>O tamanho de um cluster irá variar dependendo do tamanho da partição.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119336" y="0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900" y="1036490"/>
            <a:ext cx="3787332" cy="4336728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055440" y="1214913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Um disco rígido, quando formatado a baixo nível (</a:t>
            </a:r>
            <a:r>
              <a:rPr lang="pt-PT" i="1" dirty="0" err="1"/>
              <a:t>low-level</a:t>
            </a:r>
            <a:r>
              <a:rPr lang="pt-PT" i="1" dirty="0"/>
              <a:t> </a:t>
            </a:r>
            <a:r>
              <a:rPr lang="pt-PT" i="1" dirty="0" err="1"/>
              <a:t>forma</a:t>
            </a:r>
            <a:r>
              <a:rPr lang="pt-PT" dirty="0" err="1"/>
              <a:t>t</a:t>
            </a:r>
            <a:r>
              <a:rPr lang="pt-PT" dirty="0"/>
              <a:t>) é dividido em trilhas, setores e clusters:</a:t>
            </a:r>
          </a:p>
          <a:p>
            <a:r>
              <a:rPr lang="pt-PT" dirty="0"/>
              <a:t>	• Faixas (</a:t>
            </a:r>
            <a:r>
              <a:rPr lang="pt-PT" dirty="0" err="1"/>
              <a:t>Tracks</a:t>
            </a:r>
            <a:r>
              <a:rPr lang="pt-PT" dirty="0"/>
              <a:t>) são círculos concêntricos no disco. </a:t>
            </a:r>
          </a:p>
          <a:p>
            <a:r>
              <a:rPr lang="pt-PT" dirty="0"/>
              <a:t>	• Sector são segmentos de uma faixa (</a:t>
            </a:r>
            <a:r>
              <a:rPr lang="pt-PT" dirty="0" err="1"/>
              <a:t>track</a:t>
            </a:r>
            <a:r>
              <a:rPr lang="pt-PT" dirty="0"/>
              <a:t>.)</a:t>
            </a:r>
          </a:p>
          <a:p>
            <a:r>
              <a:rPr lang="pt-PT" dirty="0"/>
              <a:t>	• Clusters são um conjunto de setores.</a:t>
            </a:r>
          </a:p>
        </p:txBody>
      </p:sp>
    </p:spTree>
    <p:extLst>
      <p:ext uri="{BB962C8B-B14F-4D97-AF65-F5344CB8AC3E}">
        <p14:creationId xmlns:p14="http://schemas.microsoft.com/office/powerpoint/2010/main" val="30141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i="1" dirty="0"/>
              <a:t>Sector e cluster</a:t>
            </a:r>
            <a:r>
              <a:rPr lang="en-US" b="1" dirty="0"/>
              <a:t/>
            </a:r>
            <a:br>
              <a:rPr lang="en-US" b="1" dirty="0"/>
            </a:b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7368" y="2936026"/>
            <a:ext cx="5760640" cy="3746598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Um cluster (também chamado de agrupamento) é a menor parte reconhecida pelo sistema operativo, e pode ser formado por vários setores. Um ficheiro com um número de bytes maior que o tamanho do cluster, ao ser gravado no disco, é </a:t>
            </a:r>
            <a:r>
              <a:rPr lang="pt-PT" b="1" dirty="0" smtClean="0"/>
              <a:t>distribuído em vários clusters</a:t>
            </a:r>
            <a:r>
              <a:rPr lang="pt-PT" dirty="0" smtClean="0"/>
              <a:t>, porém </a:t>
            </a:r>
            <a:r>
              <a:rPr lang="pt-PT" b="1" dirty="0" smtClean="0"/>
              <a:t>um cluster não pode pertencer a mais de um ficheiro.</a:t>
            </a:r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marL="0" indent="0" algn="just">
              <a:buNone/>
            </a:pP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858" y="404665"/>
            <a:ext cx="2446142" cy="1433711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064" y="2492895"/>
            <a:ext cx="5231949" cy="4189729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609600" y="2002481"/>
            <a:ext cx="9734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200" dirty="0"/>
              <a:t>Cada </a:t>
            </a:r>
            <a:r>
              <a:rPr lang="pt-PT" sz="2200" i="1" dirty="0" err="1"/>
              <a:t>track</a:t>
            </a:r>
            <a:r>
              <a:rPr lang="pt-PT" sz="2200" dirty="0"/>
              <a:t> tem o mesmo nº de </a:t>
            </a:r>
            <a:r>
              <a:rPr lang="pt-PT" sz="2200" i="1" dirty="0" err="1"/>
              <a:t>sectors</a:t>
            </a:r>
            <a:r>
              <a:rPr lang="pt-PT" sz="2200" dirty="0"/>
              <a:t>, o que quer dizer que os setores mais perto do centro estão muito mais juntos. </a:t>
            </a:r>
          </a:p>
        </p:txBody>
      </p:sp>
      <p:sp>
        <p:nvSpPr>
          <p:cNvPr id="7" name="Retângulo 6"/>
          <p:cNvSpPr/>
          <p:nvPr/>
        </p:nvSpPr>
        <p:spPr>
          <a:xfrm>
            <a:off x="119336" y="0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7369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4494" y="476672"/>
            <a:ext cx="9299106" cy="990600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Sectors and Clusters</a:t>
            </a:r>
            <a:r>
              <a:rPr lang="en-US" b="1" dirty="0"/>
              <a:t/>
            </a:r>
            <a:br>
              <a:rPr lang="en-US" b="1" dirty="0"/>
            </a:br>
            <a:r>
              <a:rPr lang="pt-PT" b="1" dirty="0" smtClean="0">
                <a:solidFill>
                  <a:srgbClr val="0070C0"/>
                </a:solidFill>
              </a:rPr>
              <a:t>Fragmentação</a:t>
            </a:r>
            <a:endParaRPr lang="pt-PT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9376" y="3429000"/>
            <a:ext cx="11161240" cy="3240360"/>
          </a:xfrm>
        </p:spPr>
        <p:txBody>
          <a:bodyPr>
            <a:normAutofit/>
          </a:bodyPr>
          <a:lstStyle/>
          <a:p>
            <a:pPr algn="just"/>
            <a:r>
              <a:rPr lang="pt-PT" sz="1800" b="1" u="sng" dirty="0"/>
              <a:t>Por exemplo</a:t>
            </a:r>
            <a:r>
              <a:rPr lang="pt-PT" sz="1800" dirty="0"/>
              <a:t>, se cada cluster tem 512 bytes e o ficheiro tem 800 bytes, serão necessários 2 clusters para guardar o ficheiro, se mais tarde o ficheiro for atualizado, e se ficar com o dobro do tamanho (1600 bytes), irão ser necessários mais 2 clusters (4 clusters no total)</a:t>
            </a:r>
          </a:p>
          <a:p>
            <a:pPr algn="just"/>
            <a:r>
              <a:rPr lang="pt-PT" sz="1800" dirty="0"/>
              <a:t>Se não existirem clusters contíguos (clusters que estão ao lado uns dos outros), partes desse ficheiro serão guardados noutros clusters do disco,</a:t>
            </a:r>
            <a:r>
              <a:rPr lang="pt-PT" sz="1800" b="1" dirty="0"/>
              <a:t> fazendo com que, o ficheiro fique fragmentado</a:t>
            </a:r>
            <a:r>
              <a:rPr lang="pt-PT" sz="1800" dirty="0"/>
              <a:t> </a:t>
            </a:r>
          </a:p>
          <a:p>
            <a:pPr algn="just"/>
            <a:r>
              <a:rPr lang="pt-PT" sz="1800" b="1" dirty="0"/>
              <a:t>A fragmentação coloca problemas de lentidão do disco</a:t>
            </a:r>
            <a:r>
              <a:rPr lang="pt-PT" sz="1800" dirty="0"/>
              <a:t>, uma vez que, para abrir um ficheiro a cabeça do disco tem que procurara informação em clusters distantes uns dos outros. –</a:t>
            </a:r>
            <a:r>
              <a:rPr lang="pt-PT" sz="1800" dirty="0">
                <a:solidFill>
                  <a:srgbClr val="0070C0"/>
                </a:solidFill>
              </a:rPr>
              <a:t> Aumentar o tamanho do cluster reduz a possibilidade de fragmentação, por outro lado aumenta o desperdício de espaço em cada cluster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224" y="338618"/>
            <a:ext cx="4618776" cy="3090382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54494" y="1883809"/>
            <a:ext cx="6192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/>
              <a:t>Quando um ficheiro é gravado no disco, o Sistema de ficheiros  coloca-o num determinado nº de clusters.</a:t>
            </a:r>
          </a:p>
        </p:txBody>
      </p:sp>
      <p:sp>
        <p:nvSpPr>
          <p:cNvPr id="8" name="Retângulo 7"/>
          <p:cNvSpPr/>
          <p:nvPr/>
        </p:nvSpPr>
        <p:spPr>
          <a:xfrm>
            <a:off x="119336" y="0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8415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/>
              <a:t>Master Boot Record (MBR</a:t>
            </a:r>
            <a:r>
              <a:rPr lang="pt-PT" b="1" dirty="0" smtClean="0"/>
              <a:t>)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9336" y="3140968"/>
            <a:ext cx="6984776" cy="36335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O </a:t>
            </a:r>
            <a:r>
              <a:rPr lang="pt-PT" b="1" i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Master </a:t>
            </a:r>
            <a:r>
              <a:rPr lang="pt-PT" b="1" i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Boot</a:t>
            </a:r>
            <a:r>
              <a:rPr lang="pt-PT" b="1" i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Record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, é criado aquando da criação da primeira partição e fica localizado no sector 1, 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lado 0, </a:t>
            </a:r>
            <a:r>
              <a:rPr lang="pt-PT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track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 0.</a:t>
            </a:r>
          </a:p>
          <a:p>
            <a:pPr algn="just"/>
            <a:endParaRPr lang="pt-PT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just"/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O </a:t>
            </a:r>
            <a:r>
              <a:rPr lang="pt-PT" b="1" i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Master </a:t>
            </a:r>
            <a:r>
              <a:rPr lang="pt-PT" b="1" i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Boot</a:t>
            </a:r>
            <a:r>
              <a:rPr lang="pt-PT" b="1" i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Record 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contem a “</a:t>
            </a:r>
            <a:r>
              <a:rPr lang="pt-PT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Tabela de partições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 e um pequeno executável que examina a tabela de partições e identifica o Sistema de ficheiros (</a:t>
            </a:r>
            <a:r>
              <a:rPr lang="pt-PT" i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File </a:t>
            </a:r>
            <a:r>
              <a:rPr lang="pt-PT" i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). </a:t>
            </a:r>
          </a:p>
          <a:p>
            <a:pPr algn="just"/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Depois de identificado o Sistema de ficheiros, o</a:t>
            </a:r>
            <a:r>
              <a:rPr lang="pt-PT" i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PT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Partition</a:t>
            </a:r>
            <a:r>
              <a:rPr lang="pt-PT" i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PT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Boot</a:t>
            </a:r>
            <a:r>
              <a:rPr lang="pt-PT" i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Sector </a:t>
            </a:r>
            <a:r>
              <a:rPr lang="pt-PT" dirty="0" smtClean="0">
                <a:latin typeface="Consolas" panose="020B0609020204030204" pitchFamily="49" charset="0"/>
                <a:cs typeface="Consolas" panose="020B0609020204030204" pitchFamily="49" charset="0"/>
              </a:rPr>
              <a:t> é carregado e copiado para a memória. </a:t>
            </a:r>
            <a:endParaRPr lang="pt-PT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978" y="2614740"/>
            <a:ext cx="4334272" cy="386078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35360" y="1700808"/>
            <a:ext cx="113772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200" dirty="0">
                <a:latin typeface="Consolas" panose="020B0609020204030204" pitchFamily="49" charset="0"/>
                <a:cs typeface="Consolas" panose="020B0609020204030204" pitchFamily="49" charset="0"/>
              </a:rPr>
              <a:t>Um único setor de 512 bytes pode parecer pouco, mas é suficiente para armazenar o registro de arranque (</a:t>
            </a:r>
            <a:r>
              <a:rPr lang="pt-PT" sz="220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boot</a:t>
            </a:r>
            <a:r>
              <a:rPr lang="pt-PT" sz="2200" dirty="0"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</a:p>
        </p:txBody>
      </p:sp>
      <p:sp>
        <p:nvSpPr>
          <p:cNvPr id="6" name="Retângulo 5"/>
          <p:cNvSpPr/>
          <p:nvPr/>
        </p:nvSpPr>
        <p:spPr>
          <a:xfrm>
            <a:off x="119336" y="0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Organização/ Funcionamento </a:t>
            </a:r>
            <a:r>
              <a:rPr lang="pt-PT" dirty="0">
                <a:solidFill>
                  <a:srgbClr val="0070C0"/>
                </a:solidFill>
              </a:rPr>
              <a:t>do disco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6230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e">
  <a:themeElements>
    <a:clrScheme name="Claridad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á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3936</TotalTime>
  <Words>991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Calibri</vt:lpstr>
      <vt:lpstr>Consolas</vt:lpstr>
      <vt:lpstr>Claridade</vt:lpstr>
      <vt:lpstr>Componentes básicos de um computador</vt:lpstr>
      <vt:lpstr>O disco rígido ou HD (Hard Disk),</vt:lpstr>
      <vt:lpstr>O disco rígido ou HD (Hard Disk),</vt:lpstr>
      <vt:lpstr>O disco é “dividido” faixas (pistas - trilhas) e cilindros Tracks and Cylinders</vt:lpstr>
      <vt:lpstr>A diferença entre as faixas (pistas - trilhas) e cilindros The Difference Between Tracks and Cylinders</vt:lpstr>
      <vt:lpstr>Sector e cluster</vt:lpstr>
      <vt:lpstr>Sector e cluster </vt:lpstr>
      <vt:lpstr>Sectors and Clusters Fragmentação</vt:lpstr>
      <vt:lpstr>Master Boot Record (MBR)</vt:lpstr>
      <vt:lpstr>Formatação</vt:lpstr>
      <vt:lpstr>Formatação – Sistema de ficheiros (file system)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Componentes básicos de um computador</dc:title>
  <dc:creator>user</dc:creator>
  <cp:lastModifiedBy>user</cp:lastModifiedBy>
  <cp:revision>112</cp:revision>
  <dcterms:created xsi:type="dcterms:W3CDTF">2014-10-07T17:22:37Z</dcterms:created>
  <dcterms:modified xsi:type="dcterms:W3CDTF">2015-01-09T00:44:37Z</dcterms:modified>
</cp:coreProperties>
</file>