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75" r:id="rId4"/>
    <p:sldId id="262" r:id="rId5"/>
    <p:sldId id="263" r:id="rId6"/>
    <p:sldId id="269" r:id="rId7"/>
    <p:sldId id="264" r:id="rId8"/>
    <p:sldId id="265" r:id="rId9"/>
    <p:sldId id="266" r:id="rId10"/>
    <p:sldId id="277" r:id="rId11"/>
    <p:sldId id="260" r:id="rId12"/>
    <p:sldId id="271" r:id="rId13"/>
    <p:sldId id="276" r:id="rId14"/>
    <p:sldId id="274" r:id="rId15"/>
    <p:sldId id="267" r:id="rId16"/>
    <p:sldId id="261" r:id="rId17"/>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14" y="1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pt-BR" smtClean="0"/>
              <a:t>Clique para editar o título mestre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D4FC91DE-618C-4254-B8A6-DB08772B672C}" type="datetimeFigureOut">
              <a:rPr lang="pt-PT" smtClean="0"/>
              <a:t>13-02-2017</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BA39CEA-DEF9-4E50-AA9A-E6699BD318D5}" type="slidenum">
              <a:rPr lang="pt-PT" smtClean="0"/>
              <a:t>‹nº›</a:t>
            </a:fld>
            <a:endParaRPr lang="pt-PT"/>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3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D4FC91DE-618C-4254-B8A6-DB08772B672C}" type="datetimeFigureOut">
              <a:rPr lang="pt-PT" smtClean="0"/>
              <a:t>13-02-2017</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BA39CEA-DEF9-4E50-AA9A-E6699BD318D5}" type="slidenum">
              <a:rPr lang="pt-PT" smtClean="0"/>
              <a:t>‹nº›</a:t>
            </a:fld>
            <a:endParaRPr lang="pt-PT"/>
          </a:p>
        </p:txBody>
      </p:sp>
    </p:spTree>
    <p:extLst>
      <p:ext uri="{BB962C8B-B14F-4D97-AF65-F5344CB8AC3E}">
        <p14:creationId xmlns:p14="http://schemas.microsoft.com/office/powerpoint/2010/main" val="296477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D4FC91DE-618C-4254-B8A6-DB08772B672C}" type="datetimeFigureOut">
              <a:rPr lang="pt-PT" smtClean="0"/>
              <a:t>13-02-2017</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BA39CEA-DEF9-4E50-AA9A-E6699BD318D5}" type="slidenum">
              <a:rPr lang="pt-PT" smtClean="0"/>
              <a:t>‹nº›</a:t>
            </a:fld>
            <a:endParaRPr lang="pt-PT"/>
          </a:p>
        </p:txBody>
      </p:sp>
    </p:spTree>
    <p:extLst>
      <p:ext uri="{BB962C8B-B14F-4D97-AF65-F5344CB8AC3E}">
        <p14:creationId xmlns:p14="http://schemas.microsoft.com/office/powerpoint/2010/main" val="342422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D4FC91DE-618C-4254-B8A6-DB08772B672C}" type="datetimeFigureOut">
              <a:rPr lang="pt-PT" smtClean="0"/>
              <a:t>13-02-2017</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BA39CEA-DEF9-4E50-AA9A-E6699BD318D5}" type="slidenum">
              <a:rPr lang="pt-PT" smtClean="0"/>
              <a:t>‹nº›</a:t>
            </a:fld>
            <a:endParaRPr lang="pt-PT"/>
          </a:p>
        </p:txBody>
      </p:sp>
    </p:spTree>
    <p:extLst>
      <p:ext uri="{BB962C8B-B14F-4D97-AF65-F5344CB8AC3E}">
        <p14:creationId xmlns:p14="http://schemas.microsoft.com/office/powerpoint/2010/main" val="1030965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D4FC91DE-618C-4254-B8A6-DB08772B672C}" type="datetimeFigureOut">
              <a:rPr lang="pt-PT" smtClean="0"/>
              <a:t>13-02-2017</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BA39CEA-DEF9-4E50-AA9A-E6699BD318D5}" type="slidenum">
              <a:rPr lang="pt-PT" smtClean="0"/>
              <a:t>‹nº›</a:t>
            </a:fld>
            <a:endParaRPr lang="pt-PT"/>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8582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D4FC91DE-618C-4254-B8A6-DB08772B672C}" type="datetimeFigureOut">
              <a:rPr lang="pt-PT" smtClean="0"/>
              <a:t>13-02-2017</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BA39CEA-DEF9-4E50-AA9A-E6699BD318D5}" type="slidenum">
              <a:rPr lang="pt-PT" smtClean="0"/>
              <a:t>‹nº›</a:t>
            </a:fld>
            <a:endParaRPr lang="pt-PT"/>
          </a:p>
        </p:txBody>
      </p:sp>
    </p:spTree>
    <p:extLst>
      <p:ext uri="{BB962C8B-B14F-4D97-AF65-F5344CB8AC3E}">
        <p14:creationId xmlns:p14="http://schemas.microsoft.com/office/powerpoint/2010/main" val="197157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D4FC91DE-618C-4254-B8A6-DB08772B672C}" type="datetimeFigureOut">
              <a:rPr lang="pt-PT" smtClean="0"/>
              <a:t>13-02-2017</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BA39CEA-DEF9-4E50-AA9A-E6699BD318D5}" type="slidenum">
              <a:rPr lang="pt-PT" smtClean="0"/>
              <a:t>‹nº›</a:t>
            </a:fld>
            <a:endParaRPr lang="pt-PT"/>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81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D4FC91DE-618C-4254-B8A6-DB08772B672C}" type="datetimeFigureOut">
              <a:rPr lang="pt-PT" smtClean="0"/>
              <a:t>13-02-2017</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BA39CEA-DEF9-4E50-AA9A-E6699BD318D5}" type="slidenum">
              <a:rPr lang="pt-PT" smtClean="0"/>
              <a:t>‹nº›</a:t>
            </a:fld>
            <a:endParaRPr lang="pt-PT"/>
          </a:p>
        </p:txBody>
      </p:sp>
    </p:spTree>
    <p:extLst>
      <p:ext uri="{BB962C8B-B14F-4D97-AF65-F5344CB8AC3E}">
        <p14:creationId xmlns:p14="http://schemas.microsoft.com/office/powerpoint/2010/main" val="183367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C91DE-618C-4254-B8A6-DB08772B672C}" type="datetimeFigureOut">
              <a:rPr lang="pt-PT" smtClean="0"/>
              <a:t>13-02-2017</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BA39CEA-DEF9-4E50-AA9A-E6699BD318D5}" type="slidenum">
              <a:rPr lang="pt-PT" smtClean="0"/>
              <a:t>‹nº›</a:t>
            </a:fld>
            <a:endParaRPr lang="pt-PT"/>
          </a:p>
        </p:txBody>
      </p:sp>
    </p:spTree>
    <p:extLst>
      <p:ext uri="{BB962C8B-B14F-4D97-AF65-F5344CB8AC3E}">
        <p14:creationId xmlns:p14="http://schemas.microsoft.com/office/powerpoint/2010/main" val="427707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4FC91DE-618C-4254-B8A6-DB08772B672C}" type="datetimeFigureOut">
              <a:rPr lang="pt-PT" smtClean="0"/>
              <a:t>13-02-2017</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BA39CEA-DEF9-4E50-AA9A-E6699BD318D5}" type="slidenum">
              <a:rPr lang="pt-PT" smtClean="0"/>
              <a:t>‹nº›</a:t>
            </a:fld>
            <a:endParaRPr lang="pt-PT"/>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528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4FC91DE-618C-4254-B8A6-DB08772B672C}" type="datetimeFigureOut">
              <a:rPr lang="pt-PT" smtClean="0"/>
              <a:t>13-02-2017</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BA39CEA-DEF9-4E50-AA9A-E6699BD318D5}" type="slidenum">
              <a:rPr lang="pt-PT" smtClean="0"/>
              <a:t>‹nº›</a:t>
            </a:fld>
            <a:endParaRPr lang="pt-PT"/>
          </a:p>
        </p:txBody>
      </p:sp>
    </p:spTree>
    <p:extLst>
      <p:ext uri="{BB962C8B-B14F-4D97-AF65-F5344CB8AC3E}">
        <p14:creationId xmlns:p14="http://schemas.microsoft.com/office/powerpoint/2010/main" val="2034796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pt-PT" smtClean="0"/>
              <a:t>Clique para editar o estilo</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D4FC91DE-618C-4254-B8A6-DB08772B672C}" type="datetimeFigureOut">
              <a:rPr lang="pt-PT" smtClean="0"/>
              <a:t>13-02-2017</a:t>
            </a:fld>
            <a:endParaRPr lang="pt-PT"/>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pt-PT"/>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9BA39CEA-DEF9-4E50-AA9A-E6699BD318D5}" type="slidenum">
              <a:rPr lang="pt-PT" smtClean="0"/>
              <a:t>‹nº›</a:t>
            </a:fld>
            <a:endParaRPr lang="pt-PT"/>
          </a:p>
        </p:txBody>
      </p:sp>
    </p:spTree>
    <p:extLst>
      <p:ext uri="{BB962C8B-B14F-4D97-AF65-F5344CB8AC3E}">
        <p14:creationId xmlns:p14="http://schemas.microsoft.com/office/powerpoint/2010/main" val="2947054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hyperlink" Target="http://pt.wikipedia.org/wiki/Hardware"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pt.wikipedia.org/wiki/Placa-m%C3%A3e" TargetMode="External"/><Relationship Id="rId5" Type="http://schemas.openxmlformats.org/officeDocument/2006/relationships/hyperlink" Target="http://pt.wikipedia.org/wiki/BIOS" TargetMode="External"/><Relationship Id="rId4" Type="http://schemas.openxmlformats.org/officeDocument/2006/relationships/hyperlink" Target="http://pt.wikipedia.org/wiki/Computador"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clubedohardware.com.br/artigos/Lista-Completa-de-Soquetes-de-Processadores/1275/2" TargetMode="Externa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hyperlink" Target="http://pt.wikipedia.org/wiki/PCI_Express" TargetMode="External"/><Relationship Id="rId13" Type="http://schemas.openxmlformats.org/officeDocument/2006/relationships/hyperlink" Target="http://pt.wikipedia.org/wiki/Porta_paralela" TargetMode="External"/><Relationship Id="rId18" Type="http://schemas.openxmlformats.org/officeDocument/2006/relationships/hyperlink" Target="http://pt.wikipedia.org/wiki/SDRAM" TargetMode="External"/><Relationship Id="rId3" Type="http://schemas.openxmlformats.org/officeDocument/2006/relationships/hyperlink" Target="http://pt.wikipedia.org/wiki/Northbridge" TargetMode="External"/><Relationship Id="rId7" Type="http://schemas.openxmlformats.org/officeDocument/2006/relationships/hyperlink" Target="http://pt.wikipedia.org/wiki/Accelerated_Graphics_Port" TargetMode="External"/><Relationship Id="rId12" Type="http://schemas.openxmlformats.org/officeDocument/2006/relationships/hyperlink" Target="http://pt.wikipedia.org/wiki/Universal_Serial_Bus" TargetMode="External"/><Relationship Id="rId17" Type="http://schemas.openxmlformats.org/officeDocument/2006/relationships/hyperlink" Target="http://pt.wikipedia.org/wiki/ISA" TargetMode="External"/><Relationship Id="rId2" Type="http://schemas.openxmlformats.org/officeDocument/2006/relationships/image" Target="../media/image6.jpeg"/><Relationship Id="rId16" Type="http://schemas.openxmlformats.org/officeDocument/2006/relationships/hyperlink" Target="http://pt.wikipedia.org/wiki/Peripheral_Component_Interconnect" TargetMode="External"/><Relationship Id="rId1" Type="http://schemas.openxmlformats.org/officeDocument/2006/relationships/slideLayout" Target="../slideLayouts/slideLayout2.xml"/><Relationship Id="rId6" Type="http://schemas.openxmlformats.org/officeDocument/2006/relationships/hyperlink" Target="http://pt.wikipedia.org/wiki/Mem%C3%B3ria_RAM" TargetMode="External"/><Relationship Id="rId11" Type="http://schemas.openxmlformats.org/officeDocument/2006/relationships/hyperlink" Target="http://pt.wikipedia.org/wiki/Serial_ATA" TargetMode="External"/><Relationship Id="rId5" Type="http://schemas.openxmlformats.org/officeDocument/2006/relationships/hyperlink" Target="http://pt.wikipedia.org/wiki/Processador" TargetMode="External"/><Relationship Id="rId15" Type="http://schemas.openxmlformats.org/officeDocument/2006/relationships/hyperlink" Target="http://pt.wikipedia.org/wiki/Porta_serial" TargetMode="External"/><Relationship Id="rId10" Type="http://schemas.openxmlformats.org/officeDocument/2006/relationships/hyperlink" Target="http://pt.wikipedia.org/wiki/ATA" TargetMode="External"/><Relationship Id="rId4" Type="http://schemas.openxmlformats.org/officeDocument/2006/relationships/hyperlink" Target="http://pt.wikipedia.org/wiki/Southbridge" TargetMode="External"/><Relationship Id="rId9" Type="http://schemas.openxmlformats.org/officeDocument/2006/relationships/hyperlink" Target="http://pt.wikipedia.org/wiki/Disco_r%C3%ADgido" TargetMode="External"/><Relationship Id="rId14" Type="http://schemas.openxmlformats.org/officeDocument/2006/relationships/hyperlink" Target="http://pt.wikipedia.org/wiki/PS/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ATA-5" TargetMode="External"/><Relationship Id="rId7" Type="http://schemas.openxmlformats.org/officeDocument/2006/relationships/hyperlink" Target="http://en.wikipedia.org/wiki/UDMA#cite_note-1" TargetMode="External"/><Relationship Id="rId2" Type="http://schemas.openxmlformats.org/officeDocument/2006/relationships/hyperlink" Target="http://en.wikipedia.org/wiki/ATA-4" TargetMode="External"/><Relationship Id="rId1" Type="http://schemas.openxmlformats.org/officeDocument/2006/relationships/slideLayout" Target="../slideLayouts/slideLayout2.xml"/><Relationship Id="rId6" Type="http://schemas.openxmlformats.org/officeDocument/2006/relationships/hyperlink" Target="http://en.wikipedia.org/wiki/CompactFlash" TargetMode="External"/><Relationship Id="rId5" Type="http://schemas.openxmlformats.org/officeDocument/2006/relationships/hyperlink" Target="http://en.wikipedia.org/wiki/ATA-7" TargetMode="External"/><Relationship Id="rId4" Type="http://schemas.openxmlformats.org/officeDocument/2006/relationships/hyperlink" Target="http://en.wikipedia.org/wiki/ATA-6"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t.wikipedia.org/wiki/Placa-m%C3%A3e"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pt.wikipedia.org/wiki/Computador" TargetMode="External"/><Relationship Id="rId5" Type="http://schemas.openxmlformats.org/officeDocument/2006/relationships/hyperlink" Target="http://pt.wikipedia.org/wiki/Barramento" TargetMode="External"/><Relationship Id="rId4" Type="http://schemas.openxmlformats.org/officeDocument/2006/relationships/hyperlink" Target="http://pt.wikipedia.org/wiki/Slot"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tângulo 28"/>
          <p:cNvSpPr/>
          <p:nvPr/>
        </p:nvSpPr>
        <p:spPr>
          <a:xfrm>
            <a:off x="5698435" y="4080269"/>
            <a:ext cx="6387548" cy="238679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ítulo 1"/>
          <p:cNvSpPr>
            <a:spLocks noGrp="1"/>
          </p:cNvSpPr>
          <p:nvPr>
            <p:ph type="ctrTitle"/>
          </p:nvPr>
        </p:nvSpPr>
        <p:spPr/>
        <p:txBody>
          <a:bodyPr/>
          <a:lstStyle/>
          <a:p>
            <a:r>
              <a:rPr lang="pt-PT" b="1" dirty="0"/>
              <a:t>Componentes básicos de um computador</a:t>
            </a:r>
            <a:endParaRPr lang="pt-PT" dirty="0"/>
          </a:p>
        </p:txBody>
      </p:sp>
      <p:sp>
        <p:nvSpPr>
          <p:cNvPr id="3" name="Subtítulo 2"/>
          <p:cNvSpPr>
            <a:spLocks noGrp="1"/>
          </p:cNvSpPr>
          <p:nvPr>
            <p:ph type="subTitle" idx="1"/>
          </p:nvPr>
        </p:nvSpPr>
        <p:spPr>
          <a:xfrm>
            <a:off x="2211586" y="3533378"/>
            <a:ext cx="8062664" cy="551931"/>
          </a:xfrm>
        </p:spPr>
        <p:txBody>
          <a:bodyPr/>
          <a:lstStyle/>
          <a:p>
            <a:r>
              <a:rPr lang="pt-PT" b="1" dirty="0" smtClean="0"/>
              <a:t>Disco-Rígido – Fonte - </a:t>
            </a:r>
            <a:r>
              <a:rPr lang="pt-PT" b="1" u="sng" dirty="0" smtClean="0"/>
              <a:t>Motherboard </a:t>
            </a:r>
            <a:endParaRPr lang="pt-PT" u="sng" dirty="0"/>
          </a:p>
        </p:txBody>
      </p:sp>
      <p:sp>
        <p:nvSpPr>
          <p:cNvPr id="11" name="Retângulo 10"/>
          <p:cNvSpPr/>
          <p:nvPr/>
        </p:nvSpPr>
        <p:spPr>
          <a:xfrm>
            <a:off x="23326" y="4080802"/>
            <a:ext cx="4160113" cy="369332"/>
          </a:xfrm>
          <a:prstGeom prst="rect">
            <a:avLst/>
          </a:prstGeom>
        </p:spPr>
        <p:txBody>
          <a:bodyPr wrap="none">
            <a:spAutoFit/>
          </a:bodyPr>
          <a:lstStyle/>
          <a:p>
            <a:r>
              <a:rPr lang="pt-PT" dirty="0">
                <a:solidFill>
                  <a:srgbClr val="FF0000"/>
                </a:solidFill>
              </a:rPr>
              <a:t>- </a:t>
            </a:r>
            <a:r>
              <a:rPr lang="pt-PT" b="1" dirty="0">
                <a:solidFill>
                  <a:srgbClr val="0070C0"/>
                </a:solidFill>
              </a:rPr>
              <a:t>Estrutura</a:t>
            </a:r>
            <a:r>
              <a:rPr lang="pt-PT" dirty="0">
                <a:solidFill>
                  <a:srgbClr val="FF0000"/>
                </a:solidFill>
              </a:rPr>
              <a:t> </a:t>
            </a:r>
            <a:r>
              <a:rPr lang="pt-PT" b="1" dirty="0" smtClean="0">
                <a:solidFill>
                  <a:srgbClr val="FF0000"/>
                </a:solidFill>
              </a:rPr>
              <a:t>Placa Mãe</a:t>
            </a:r>
            <a:r>
              <a:rPr lang="pt-PT" dirty="0">
                <a:solidFill>
                  <a:srgbClr val="FF0000"/>
                </a:solidFill>
              </a:rPr>
              <a:t> </a:t>
            </a:r>
            <a:r>
              <a:rPr lang="pt-PT" dirty="0" smtClean="0">
                <a:solidFill>
                  <a:srgbClr val="FF0000"/>
                </a:solidFill>
              </a:rPr>
              <a:t>(</a:t>
            </a:r>
            <a:r>
              <a:rPr lang="pt-PT" b="1" dirty="0" smtClean="0">
                <a:solidFill>
                  <a:srgbClr val="FF0000"/>
                </a:solidFill>
              </a:rPr>
              <a:t>Motherboard</a:t>
            </a:r>
            <a:r>
              <a:rPr lang="pt-PT" dirty="0" smtClean="0">
                <a:solidFill>
                  <a:srgbClr val="FF0000"/>
                </a:solidFill>
              </a:rPr>
              <a:t>)</a:t>
            </a:r>
            <a:endParaRPr lang="pt-PT" dirty="0">
              <a:solidFill>
                <a:srgbClr val="FF0000"/>
              </a:solidFill>
            </a:endParaRPr>
          </a:p>
        </p:txBody>
      </p:sp>
      <p:sp>
        <p:nvSpPr>
          <p:cNvPr id="12" name="Retângulo 11"/>
          <p:cNvSpPr/>
          <p:nvPr/>
        </p:nvSpPr>
        <p:spPr>
          <a:xfrm>
            <a:off x="5826155" y="4080269"/>
            <a:ext cx="6365845" cy="369332"/>
          </a:xfrm>
          <a:prstGeom prst="rect">
            <a:avLst/>
          </a:prstGeom>
        </p:spPr>
        <p:txBody>
          <a:bodyPr wrap="none">
            <a:spAutoFit/>
          </a:bodyPr>
          <a:lstStyle/>
          <a:p>
            <a:r>
              <a:rPr lang="pt-PT" dirty="0">
                <a:solidFill>
                  <a:srgbClr val="FF0000"/>
                </a:solidFill>
              </a:rPr>
              <a:t>- </a:t>
            </a:r>
            <a:r>
              <a:rPr lang="pt-PT" b="1" dirty="0">
                <a:solidFill>
                  <a:srgbClr val="0070C0"/>
                </a:solidFill>
              </a:rPr>
              <a:t>Organização/ Funcionamento</a:t>
            </a:r>
            <a:r>
              <a:rPr lang="pt-PT" dirty="0">
                <a:solidFill>
                  <a:srgbClr val="FF0000"/>
                </a:solidFill>
              </a:rPr>
              <a:t> </a:t>
            </a:r>
            <a:r>
              <a:rPr lang="pt-PT" b="1" dirty="0" smtClean="0">
                <a:solidFill>
                  <a:srgbClr val="FF0000"/>
                </a:solidFill>
              </a:rPr>
              <a:t>Placa Mãe (Motherboard)</a:t>
            </a:r>
          </a:p>
        </p:txBody>
      </p:sp>
      <p:sp>
        <p:nvSpPr>
          <p:cNvPr id="13" name="Retângulo 12"/>
          <p:cNvSpPr/>
          <p:nvPr/>
        </p:nvSpPr>
        <p:spPr>
          <a:xfrm>
            <a:off x="0" y="13488"/>
            <a:ext cx="5070619" cy="369332"/>
          </a:xfrm>
          <a:prstGeom prst="rect">
            <a:avLst/>
          </a:prstGeom>
        </p:spPr>
        <p:txBody>
          <a:bodyPr wrap="none">
            <a:spAutoFit/>
          </a:bodyPr>
          <a:lstStyle/>
          <a:p>
            <a:r>
              <a:rPr lang="pt-PT" dirty="0">
                <a:solidFill>
                  <a:srgbClr val="0070C0"/>
                </a:solidFill>
              </a:rPr>
              <a:t>Organização/ Funcionamento </a:t>
            </a:r>
            <a:r>
              <a:rPr lang="pt-PT" dirty="0" smtClean="0">
                <a:solidFill>
                  <a:srgbClr val="0070C0"/>
                </a:solidFill>
              </a:rPr>
              <a:t>da </a:t>
            </a:r>
            <a:r>
              <a:rPr lang="pt-PT" b="1" u="sng" dirty="0" smtClean="0"/>
              <a:t>Motherboard </a:t>
            </a:r>
            <a:endParaRPr lang="pt-PT" dirty="0"/>
          </a:p>
        </p:txBody>
      </p:sp>
      <p:sp>
        <p:nvSpPr>
          <p:cNvPr id="20" name="Retângulo 19"/>
          <p:cNvSpPr/>
          <p:nvPr/>
        </p:nvSpPr>
        <p:spPr>
          <a:xfrm>
            <a:off x="276662" y="4449601"/>
            <a:ext cx="2839239" cy="369332"/>
          </a:xfrm>
          <a:prstGeom prst="rect">
            <a:avLst/>
          </a:prstGeom>
        </p:spPr>
        <p:txBody>
          <a:bodyPr wrap="none">
            <a:spAutoFit/>
          </a:bodyPr>
          <a:lstStyle/>
          <a:p>
            <a:r>
              <a:rPr lang="pt-PT" dirty="0" smtClean="0"/>
              <a:t>Estrutura da </a:t>
            </a:r>
            <a:r>
              <a:rPr lang="pt-PT" dirty="0" err="1" smtClean="0"/>
              <a:t>MotherBoard</a:t>
            </a:r>
            <a:endParaRPr lang="pt-PT" dirty="0"/>
          </a:p>
        </p:txBody>
      </p:sp>
      <p:sp>
        <p:nvSpPr>
          <p:cNvPr id="21" name="Retângulo 20"/>
          <p:cNvSpPr/>
          <p:nvPr/>
        </p:nvSpPr>
        <p:spPr>
          <a:xfrm>
            <a:off x="284362" y="4818933"/>
            <a:ext cx="4507965" cy="369332"/>
          </a:xfrm>
          <a:prstGeom prst="rect">
            <a:avLst/>
          </a:prstGeom>
        </p:spPr>
        <p:txBody>
          <a:bodyPr wrap="none">
            <a:spAutoFit/>
          </a:bodyPr>
          <a:lstStyle/>
          <a:p>
            <a:r>
              <a:rPr lang="pt-PT" altLang="pt-PT" dirty="0" err="1" smtClean="0"/>
              <a:t>Socket</a:t>
            </a:r>
            <a:r>
              <a:rPr lang="pt-PT" altLang="pt-PT" dirty="0" smtClean="0"/>
              <a:t> </a:t>
            </a:r>
            <a:r>
              <a:rPr lang="pt-PT" altLang="pt-PT" sz="1100" dirty="0" smtClean="0"/>
              <a:t>(encaixe) </a:t>
            </a:r>
            <a:r>
              <a:rPr lang="pt-PT" altLang="pt-PT" dirty="0" smtClean="0"/>
              <a:t>do processador </a:t>
            </a:r>
            <a:r>
              <a:rPr lang="pt-PT" altLang="pt-PT" sz="1200" i="1" dirty="0" err="1" smtClean="0"/>
              <a:t>Processor</a:t>
            </a:r>
            <a:r>
              <a:rPr lang="pt-PT" altLang="pt-PT" sz="1200" i="1" dirty="0" smtClean="0"/>
              <a:t> </a:t>
            </a:r>
            <a:r>
              <a:rPr lang="pt-PT" altLang="pt-PT" sz="1200" i="1" dirty="0" err="1" smtClean="0"/>
              <a:t>Sockets</a:t>
            </a:r>
            <a:endParaRPr lang="pt-PT" dirty="0"/>
          </a:p>
        </p:txBody>
      </p:sp>
      <p:sp>
        <p:nvSpPr>
          <p:cNvPr id="22" name="Retângulo 21"/>
          <p:cNvSpPr/>
          <p:nvPr/>
        </p:nvSpPr>
        <p:spPr>
          <a:xfrm>
            <a:off x="284362" y="5183225"/>
            <a:ext cx="5102679" cy="369332"/>
          </a:xfrm>
          <a:prstGeom prst="rect">
            <a:avLst/>
          </a:prstGeom>
        </p:spPr>
        <p:txBody>
          <a:bodyPr wrap="none">
            <a:spAutoFit/>
          </a:bodyPr>
          <a:lstStyle/>
          <a:p>
            <a:r>
              <a:rPr lang="pt-PT" altLang="pt-PT" dirty="0" err="1" smtClean="0"/>
              <a:t>The</a:t>
            </a:r>
            <a:r>
              <a:rPr lang="pt-PT" altLang="pt-PT" dirty="0" smtClean="0"/>
              <a:t> </a:t>
            </a:r>
            <a:r>
              <a:rPr lang="pt-PT" altLang="pt-PT" dirty="0" err="1" smtClean="0"/>
              <a:t>Chipset</a:t>
            </a:r>
            <a:r>
              <a:rPr lang="pt-PT" altLang="pt-PT" dirty="0" smtClean="0"/>
              <a:t> – (Set </a:t>
            </a:r>
            <a:r>
              <a:rPr lang="pt-PT" altLang="pt-PT" dirty="0" err="1" smtClean="0"/>
              <a:t>of</a:t>
            </a:r>
            <a:r>
              <a:rPr lang="pt-PT" altLang="pt-PT" dirty="0" smtClean="0"/>
              <a:t> chips = conjunto de chips)</a:t>
            </a:r>
            <a:endParaRPr lang="pt-PT" dirty="0"/>
          </a:p>
        </p:txBody>
      </p:sp>
      <p:sp>
        <p:nvSpPr>
          <p:cNvPr id="23" name="Retângulo 22"/>
          <p:cNvSpPr/>
          <p:nvPr/>
        </p:nvSpPr>
        <p:spPr>
          <a:xfrm>
            <a:off x="290585" y="5552024"/>
            <a:ext cx="2172390" cy="369332"/>
          </a:xfrm>
          <a:prstGeom prst="rect">
            <a:avLst/>
          </a:prstGeom>
        </p:spPr>
        <p:txBody>
          <a:bodyPr wrap="none">
            <a:spAutoFit/>
          </a:bodyPr>
          <a:lstStyle/>
          <a:p>
            <a:r>
              <a:rPr lang="pt-PT" altLang="pt-PT" dirty="0" smtClean="0"/>
              <a:t>Bus ou Barramento</a:t>
            </a:r>
            <a:endParaRPr lang="pt-PT" dirty="0"/>
          </a:p>
        </p:txBody>
      </p:sp>
      <p:sp>
        <p:nvSpPr>
          <p:cNvPr id="24" name="Retângulo 23"/>
          <p:cNvSpPr/>
          <p:nvPr/>
        </p:nvSpPr>
        <p:spPr>
          <a:xfrm>
            <a:off x="276662" y="5920823"/>
            <a:ext cx="3300904" cy="369332"/>
          </a:xfrm>
          <a:prstGeom prst="rect">
            <a:avLst/>
          </a:prstGeom>
        </p:spPr>
        <p:txBody>
          <a:bodyPr wrap="none">
            <a:spAutoFit/>
          </a:bodyPr>
          <a:lstStyle/>
          <a:p>
            <a:r>
              <a:rPr lang="pt-PT" altLang="pt-PT" dirty="0" smtClean="0"/>
              <a:t>Portas e conectores </a:t>
            </a:r>
            <a:r>
              <a:rPr lang="pt-PT" altLang="pt-PT" dirty="0" err="1" smtClean="0"/>
              <a:t>On-Board</a:t>
            </a:r>
            <a:endParaRPr lang="pt-PT" dirty="0"/>
          </a:p>
        </p:txBody>
      </p:sp>
      <p:sp>
        <p:nvSpPr>
          <p:cNvPr id="25" name="Retângulo 24"/>
          <p:cNvSpPr/>
          <p:nvPr/>
        </p:nvSpPr>
        <p:spPr>
          <a:xfrm>
            <a:off x="6553928" y="5813503"/>
            <a:ext cx="1779077" cy="369332"/>
          </a:xfrm>
          <a:prstGeom prst="rect">
            <a:avLst/>
          </a:prstGeom>
        </p:spPr>
        <p:txBody>
          <a:bodyPr wrap="none">
            <a:spAutoFit/>
          </a:bodyPr>
          <a:lstStyle/>
          <a:p>
            <a:r>
              <a:rPr lang="pt-PT" dirty="0" smtClean="0"/>
              <a:t>Tipos de BOOT</a:t>
            </a:r>
            <a:endParaRPr lang="pt-PT" dirty="0"/>
          </a:p>
        </p:txBody>
      </p:sp>
      <p:sp>
        <p:nvSpPr>
          <p:cNvPr id="26" name="Retângulo 25"/>
          <p:cNvSpPr/>
          <p:nvPr/>
        </p:nvSpPr>
        <p:spPr>
          <a:xfrm>
            <a:off x="6553928" y="5384155"/>
            <a:ext cx="3377848" cy="369332"/>
          </a:xfrm>
          <a:prstGeom prst="rect">
            <a:avLst/>
          </a:prstGeom>
        </p:spPr>
        <p:txBody>
          <a:bodyPr wrap="none">
            <a:spAutoFit/>
          </a:bodyPr>
          <a:lstStyle/>
          <a:p>
            <a:r>
              <a:rPr lang="pt-PT" dirty="0" err="1" smtClean="0"/>
              <a:t>Boot</a:t>
            </a:r>
            <a:r>
              <a:rPr lang="pt-PT" dirty="0" smtClean="0"/>
              <a:t> </a:t>
            </a:r>
            <a:r>
              <a:rPr lang="pt-PT" dirty="0" err="1" smtClean="0"/>
              <a:t>Sequence</a:t>
            </a:r>
            <a:r>
              <a:rPr lang="pt-PT" dirty="0" smtClean="0"/>
              <a:t> (detalhado 1/3)</a:t>
            </a:r>
            <a:endParaRPr lang="pt-PT" dirty="0"/>
          </a:p>
        </p:txBody>
      </p:sp>
      <p:sp>
        <p:nvSpPr>
          <p:cNvPr id="27" name="Retângulo 26"/>
          <p:cNvSpPr/>
          <p:nvPr/>
        </p:nvSpPr>
        <p:spPr>
          <a:xfrm>
            <a:off x="6560971" y="4581691"/>
            <a:ext cx="2448106" cy="369332"/>
          </a:xfrm>
          <a:prstGeom prst="rect">
            <a:avLst/>
          </a:prstGeom>
        </p:spPr>
        <p:txBody>
          <a:bodyPr wrap="none">
            <a:spAutoFit/>
          </a:bodyPr>
          <a:lstStyle/>
          <a:p>
            <a:r>
              <a:rPr lang="pt-PT" dirty="0" err="1" smtClean="0"/>
              <a:t>Boot</a:t>
            </a:r>
            <a:r>
              <a:rPr lang="pt-PT" dirty="0" smtClean="0"/>
              <a:t> </a:t>
            </a:r>
            <a:r>
              <a:rPr lang="pt-PT" dirty="0" err="1" smtClean="0"/>
              <a:t>Sequence</a:t>
            </a:r>
            <a:r>
              <a:rPr lang="pt-PT" dirty="0" smtClean="0"/>
              <a:t> </a:t>
            </a:r>
            <a:r>
              <a:rPr lang="pt-PT" sz="1200" dirty="0" smtClean="0"/>
              <a:t>(</a:t>
            </a:r>
            <a:r>
              <a:rPr lang="pt-PT" sz="1200" u="sng" dirty="0" smtClean="0"/>
              <a:t>simples</a:t>
            </a:r>
            <a:r>
              <a:rPr lang="pt-PT" sz="1200" dirty="0" smtClean="0"/>
              <a:t>)</a:t>
            </a:r>
            <a:endParaRPr lang="pt-PT" dirty="0"/>
          </a:p>
        </p:txBody>
      </p:sp>
      <p:sp>
        <p:nvSpPr>
          <p:cNvPr id="28" name="Retângulo 27"/>
          <p:cNvSpPr/>
          <p:nvPr/>
        </p:nvSpPr>
        <p:spPr>
          <a:xfrm>
            <a:off x="6553928" y="4982923"/>
            <a:ext cx="1646605" cy="369332"/>
          </a:xfrm>
          <a:prstGeom prst="rect">
            <a:avLst/>
          </a:prstGeom>
        </p:spPr>
        <p:txBody>
          <a:bodyPr wrap="none">
            <a:spAutoFit/>
          </a:bodyPr>
          <a:lstStyle/>
          <a:p>
            <a:r>
              <a:rPr lang="pt-PT" dirty="0" smtClean="0"/>
              <a:t>CMOS e Bios </a:t>
            </a:r>
            <a:endParaRPr lang="pt-PT" dirty="0"/>
          </a:p>
        </p:txBody>
      </p:sp>
    </p:spTree>
    <p:extLst>
      <p:ext uri="{BB962C8B-B14F-4D97-AF65-F5344CB8AC3E}">
        <p14:creationId xmlns:p14="http://schemas.microsoft.com/office/powerpoint/2010/main" val="783128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dirty="0" smtClean="0"/>
              <a:t>BOOT </a:t>
            </a:r>
            <a:r>
              <a:rPr lang="pt-PT" dirty="0" err="1" smtClean="0"/>
              <a:t>Process</a:t>
            </a:r>
            <a:r>
              <a:rPr lang="pt-PT" dirty="0" smtClean="0"/>
              <a:t> (</a:t>
            </a:r>
            <a:r>
              <a:rPr lang="pt-PT" dirty="0" err="1" smtClean="0"/>
              <a:t>Boot</a:t>
            </a:r>
            <a:r>
              <a:rPr lang="pt-PT" dirty="0" smtClean="0"/>
              <a:t> </a:t>
            </a:r>
            <a:r>
              <a:rPr lang="pt-PT" dirty="0" err="1" smtClean="0"/>
              <a:t>sequence</a:t>
            </a:r>
            <a:r>
              <a:rPr lang="pt-PT" dirty="0" smtClean="0"/>
              <a:t> - POST)</a:t>
            </a:r>
            <a:endParaRPr lang="pt-PT" dirty="0"/>
          </a:p>
        </p:txBody>
      </p:sp>
      <p:sp>
        <p:nvSpPr>
          <p:cNvPr id="3" name="Espaço Reservado para Conteúdo 2"/>
          <p:cNvSpPr>
            <a:spLocks noGrp="1"/>
          </p:cNvSpPr>
          <p:nvPr>
            <p:ph idx="1"/>
          </p:nvPr>
        </p:nvSpPr>
        <p:spPr/>
        <p:txBody>
          <a:bodyPr>
            <a:normAutofit fontScale="92500" lnSpcReduction="10000"/>
          </a:bodyPr>
          <a:lstStyle/>
          <a:p>
            <a:r>
              <a:rPr lang="pt-PT" dirty="0" smtClean="0"/>
              <a:t>1º Passo – Teste à fonte de alimentação</a:t>
            </a:r>
          </a:p>
          <a:p>
            <a:r>
              <a:rPr lang="pt-PT" dirty="0" smtClean="0"/>
              <a:t>2º Passo – O CPU entra em ação. </a:t>
            </a:r>
          </a:p>
          <a:p>
            <a:pPr lvl="1"/>
            <a:r>
              <a:rPr lang="pt-PT" dirty="0" smtClean="0"/>
              <a:t>Ativa a BIOS (Basic input output </a:t>
            </a:r>
            <a:r>
              <a:rPr lang="pt-PT" dirty="0" err="1" smtClean="0"/>
              <a:t>sytem</a:t>
            </a:r>
            <a:r>
              <a:rPr lang="pt-PT" dirty="0" smtClean="0"/>
              <a:t>)</a:t>
            </a:r>
          </a:p>
          <a:p>
            <a:pPr lvl="2"/>
            <a:r>
              <a:rPr lang="pt-PT" dirty="0" smtClean="0"/>
              <a:t>A BIOS tem drivers muito básicos</a:t>
            </a:r>
            <a:endParaRPr lang="pt-PT" dirty="0"/>
          </a:p>
          <a:p>
            <a:r>
              <a:rPr lang="pt-PT" dirty="0"/>
              <a:t>3</a:t>
            </a:r>
            <a:r>
              <a:rPr lang="pt-PT" dirty="0" smtClean="0"/>
              <a:t>º </a:t>
            </a:r>
            <a:r>
              <a:rPr lang="pt-PT" dirty="0"/>
              <a:t>Passo – </a:t>
            </a:r>
            <a:r>
              <a:rPr lang="pt-PT" dirty="0" smtClean="0"/>
              <a:t>Bios arranca o POST (</a:t>
            </a:r>
            <a:r>
              <a:rPr lang="pt-PT" dirty="0" err="1" smtClean="0"/>
              <a:t>Power</a:t>
            </a:r>
            <a:r>
              <a:rPr lang="pt-PT" dirty="0" smtClean="0"/>
              <a:t> </a:t>
            </a:r>
            <a:r>
              <a:rPr lang="pt-PT" dirty="0" err="1" smtClean="0"/>
              <a:t>on</a:t>
            </a:r>
            <a:r>
              <a:rPr lang="pt-PT" dirty="0" smtClean="0"/>
              <a:t> self </a:t>
            </a:r>
            <a:r>
              <a:rPr lang="pt-PT" dirty="0" err="1" smtClean="0"/>
              <a:t>test</a:t>
            </a:r>
            <a:r>
              <a:rPr lang="pt-PT" dirty="0" smtClean="0"/>
              <a:t>). </a:t>
            </a:r>
          </a:p>
          <a:p>
            <a:r>
              <a:rPr lang="pt-PT" dirty="0" smtClean="0"/>
              <a:t>4º Passo – BIOS e CMOS trabalham em conjunto verificando se tudo está preparado para arrancar.</a:t>
            </a:r>
          </a:p>
          <a:p>
            <a:r>
              <a:rPr lang="pt-PT" dirty="0" smtClean="0"/>
              <a:t>5º Passo - BIOS carrega os drivers básicos de arranque do PC</a:t>
            </a:r>
          </a:p>
          <a:p>
            <a:r>
              <a:rPr lang="pt-PT" dirty="0" smtClean="0"/>
              <a:t>6º Passo – </a:t>
            </a:r>
            <a:r>
              <a:rPr lang="pt-PT" dirty="0" err="1" smtClean="0"/>
              <a:t>System</a:t>
            </a:r>
            <a:r>
              <a:rPr lang="pt-PT" dirty="0" smtClean="0"/>
              <a:t> BUS. Todo o sistema de BUS e componentes a ele </a:t>
            </a:r>
            <a:r>
              <a:rPr lang="pt-PT" dirty="0" err="1" smtClean="0"/>
              <a:t>acopolados</a:t>
            </a:r>
            <a:r>
              <a:rPr lang="pt-PT" dirty="0" smtClean="0"/>
              <a:t> são testados para ver se estão a funcionar.</a:t>
            </a:r>
          </a:p>
          <a:p>
            <a:r>
              <a:rPr lang="pt-PT" dirty="0" smtClean="0"/>
              <a:t>7º Passo – Vídeo. Testa o sistema de output de vídeo</a:t>
            </a:r>
          </a:p>
          <a:p>
            <a:r>
              <a:rPr lang="pt-PT" dirty="0" smtClean="0"/>
              <a:t>8º Passo – Memória. Verifica a memória RAM</a:t>
            </a:r>
          </a:p>
          <a:p>
            <a:r>
              <a:rPr lang="pt-PT" dirty="0" smtClean="0"/>
              <a:t>9º Passo – </a:t>
            </a:r>
            <a:r>
              <a:rPr lang="pt-PT" dirty="0" err="1" smtClean="0"/>
              <a:t>Bootstrap</a:t>
            </a:r>
            <a:r>
              <a:rPr lang="pt-PT" dirty="0" smtClean="0"/>
              <a:t> </a:t>
            </a:r>
            <a:r>
              <a:rPr lang="pt-PT" dirty="0" err="1" smtClean="0"/>
              <a:t>loader</a:t>
            </a:r>
            <a:r>
              <a:rPr lang="pt-PT" dirty="0" smtClean="0"/>
              <a:t>. Carrega o SO</a:t>
            </a:r>
          </a:p>
        </p:txBody>
      </p:sp>
      <p:grpSp>
        <p:nvGrpSpPr>
          <p:cNvPr id="5" name="Grupo 4"/>
          <p:cNvGrpSpPr/>
          <p:nvPr/>
        </p:nvGrpSpPr>
        <p:grpSpPr>
          <a:xfrm>
            <a:off x="7498080" y="1307872"/>
            <a:ext cx="4821382" cy="1540161"/>
            <a:chOff x="6966065" y="1790010"/>
            <a:chExt cx="4821382" cy="1540161"/>
          </a:xfrm>
        </p:grpSpPr>
        <p:pic>
          <p:nvPicPr>
            <p:cNvPr id="1026" name="Picture 2" descr="Resultado de imagem para bugat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6065" y="1873136"/>
              <a:ext cx="2438804" cy="137182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9404869" y="2960839"/>
              <a:ext cx="2382578" cy="369332"/>
            </a:xfrm>
            <a:prstGeom prst="rect">
              <a:avLst/>
            </a:prstGeom>
          </p:spPr>
          <p:txBody>
            <a:bodyPr wrap="square">
              <a:spAutoFit/>
            </a:bodyPr>
            <a:lstStyle/>
            <a:p>
              <a:r>
                <a:rPr lang="pt-PT" dirty="0" err="1" smtClean="0"/>
                <a:t>Bugatti</a:t>
              </a:r>
              <a:r>
                <a:rPr lang="pt-PT" dirty="0" smtClean="0"/>
                <a:t> </a:t>
              </a:r>
              <a:r>
                <a:rPr lang="pt-PT" dirty="0" err="1"/>
                <a:t>Vision</a:t>
              </a:r>
              <a:r>
                <a:rPr lang="pt-PT" dirty="0"/>
                <a:t> </a:t>
              </a:r>
            </a:p>
          </p:txBody>
        </p:sp>
        <p:sp>
          <p:nvSpPr>
            <p:cNvPr id="6" name="Retângulo 5"/>
            <p:cNvSpPr/>
            <p:nvPr/>
          </p:nvSpPr>
          <p:spPr>
            <a:xfrm>
              <a:off x="9404869" y="1790010"/>
              <a:ext cx="2382578" cy="646331"/>
            </a:xfrm>
            <a:prstGeom prst="rect">
              <a:avLst/>
            </a:prstGeom>
          </p:spPr>
          <p:txBody>
            <a:bodyPr wrap="square">
              <a:spAutoFit/>
            </a:bodyPr>
            <a:lstStyle/>
            <a:p>
              <a:r>
                <a:rPr lang="pt-PT" dirty="0" smtClean="0"/>
                <a:t>É um carro. Assim pensa a BIOS </a:t>
              </a:r>
              <a:endParaRPr lang="pt-PT" dirty="0"/>
            </a:p>
          </p:txBody>
        </p:sp>
        <p:sp>
          <p:nvSpPr>
            <p:cNvPr id="7" name="Retângulo 6"/>
            <p:cNvSpPr/>
            <p:nvPr/>
          </p:nvSpPr>
          <p:spPr>
            <a:xfrm>
              <a:off x="9404869" y="2512541"/>
              <a:ext cx="2382578" cy="369332"/>
            </a:xfrm>
            <a:prstGeom prst="rect">
              <a:avLst/>
            </a:prstGeom>
          </p:spPr>
          <p:txBody>
            <a:bodyPr wrap="square">
              <a:spAutoFit/>
            </a:bodyPr>
            <a:lstStyle/>
            <a:p>
              <a:r>
                <a:rPr lang="pt-PT" dirty="0" smtClean="0">
                  <a:solidFill>
                    <a:srgbClr val="FF0000"/>
                  </a:solidFill>
                </a:rPr>
                <a:t>No entanto,</a:t>
              </a:r>
              <a:endParaRPr lang="pt-PT" dirty="0">
                <a:solidFill>
                  <a:srgbClr val="FF0000"/>
                </a:solidFill>
              </a:endParaRPr>
            </a:p>
          </p:txBody>
        </p:sp>
      </p:grpSp>
    </p:spTree>
    <p:extLst>
      <p:ext uri="{BB962C8B-B14F-4D97-AF65-F5344CB8AC3E}">
        <p14:creationId xmlns:p14="http://schemas.microsoft.com/office/powerpoint/2010/main" val="612093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11" name="Grupo 10"/>
          <p:cNvGrpSpPr/>
          <p:nvPr/>
        </p:nvGrpSpPr>
        <p:grpSpPr>
          <a:xfrm>
            <a:off x="6782718" y="165581"/>
            <a:ext cx="5409282" cy="6632154"/>
            <a:chOff x="5703266" y="112923"/>
            <a:chExt cx="5409282" cy="6632154"/>
          </a:xfrm>
        </p:grpSpPr>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3266" y="112923"/>
              <a:ext cx="5409282" cy="6632154"/>
            </a:xfrm>
            <a:prstGeom prst="rect">
              <a:avLst/>
            </a:prstGeom>
          </p:spPr>
        </p:pic>
        <p:sp>
          <p:nvSpPr>
            <p:cNvPr id="13" name="Texto explicativo em elipse 12"/>
            <p:cNvSpPr/>
            <p:nvPr/>
          </p:nvSpPr>
          <p:spPr>
            <a:xfrm>
              <a:off x="5817704" y="179183"/>
              <a:ext cx="1444487" cy="795130"/>
            </a:xfrm>
            <a:prstGeom prst="wedgeEllipseCallout">
              <a:avLst>
                <a:gd name="adj1" fmla="val 46610"/>
                <a:gd name="adj2" fmla="val 4863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smtClean="0">
                  <a:solidFill>
                    <a:srgbClr val="FF0000"/>
                  </a:solidFill>
                </a:rPr>
                <a:t>1</a:t>
              </a:r>
            </a:p>
            <a:p>
              <a:pPr algn="ctr"/>
              <a:r>
                <a:rPr lang="pt-PT" sz="1300" b="1" dirty="0" smtClean="0">
                  <a:solidFill>
                    <a:schemeClr val="tx1"/>
                  </a:solidFill>
                </a:rPr>
                <a:t>Onde está o SO?</a:t>
              </a:r>
              <a:endParaRPr lang="pt-PT" sz="1300" b="1" dirty="0">
                <a:solidFill>
                  <a:schemeClr val="tx1"/>
                </a:solidFill>
              </a:endParaRPr>
            </a:p>
          </p:txBody>
        </p:sp>
        <p:sp>
          <p:nvSpPr>
            <p:cNvPr id="14" name="Texto explicativo em elipse 13"/>
            <p:cNvSpPr/>
            <p:nvPr/>
          </p:nvSpPr>
          <p:spPr>
            <a:xfrm>
              <a:off x="8627165" y="112923"/>
              <a:ext cx="2346834" cy="861390"/>
            </a:xfrm>
            <a:prstGeom prst="wedgeEllipseCallout">
              <a:avLst>
                <a:gd name="adj1" fmla="val -10505"/>
                <a:gd name="adj2" fmla="val 7171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smtClean="0">
                  <a:solidFill>
                    <a:srgbClr val="FF0000"/>
                  </a:solidFill>
                </a:rPr>
                <a:t>2</a:t>
              </a:r>
            </a:p>
            <a:p>
              <a:pPr algn="ctr"/>
              <a:r>
                <a:rPr lang="pt-PT" sz="1300" b="1" dirty="0" smtClean="0">
                  <a:solidFill>
                    <a:schemeClr val="tx1"/>
                  </a:solidFill>
                </a:rPr>
                <a:t>Procura na drive C:\ e depois na E:\</a:t>
              </a:r>
              <a:endParaRPr lang="pt-PT" sz="1300" b="1" dirty="0">
                <a:solidFill>
                  <a:schemeClr val="tx1"/>
                </a:solidFill>
              </a:endParaRPr>
            </a:p>
          </p:txBody>
        </p:sp>
        <p:sp>
          <p:nvSpPr>
            <p:cNvPr id="15" name="Texto explicativo em elipse 14"/>
            <p:cNvSpPr/>
            <p:nvPr/>
          </p:nvSpPr>
          <p:spPr>
            <a:xfrm>
              <a:off x="5817704" y="3558488"/>
              <a:ext cx="1762540" cy="795130"/>
            </a:xfrm>
            <a:prstGeom prst="wedgeEllipseCallout">
              <a:avLst>
                <a:gd name="adj1" fmla="val 1497"/>
                <a:gd name="adj2" fmla="val -93032"/>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a:solidFill>
                    <a:srgbClr val="FF0000"/>
                  </a:solidFill>
                </a:rPr>
                <a:t>3</a:t>
              </a:r>
              <a:endParaRPr lang="pt-PT" sz="1300" b="1" dirty="0" smtClean="0">
                <a:solidFill>
                  <a:srgbClr val="FF0000"/>
                </a:solidFill>
              </a:endParaRPr>
            </a:p>
            <a:p>
              <a:pPr algn="ctr"/>
              <a:r>
                <a:rPr lang="pt-PT" sz="1300" b="1" dirty="0" smtClean="0">
                  <a:solidFill>
                    <a:schemeClr val="tx1"/>
                  </a:solidFill>
                </a:rPr>
                <a:t>MBR, arranca o SO</a:t>
              </a:r>
              <a:endParaRPr lang="pt-PT" sz="1300" b="1" dirty="0">
                <a:solidFill>
                  <a:schemeClr val="tx1"/>
                </a:solidFill>
              </a:endParaRPr>
            </a:p>
          </p:txBody>
        </p:sp>
        <p:sp>
          <p:nvSpPr>
            <p:cNvPr id="16" name="Texto explicativo em elipse 15"/>
            <p:cNvSpPr/>
            <p:nvPr/>
          </p:nvSpPr>
          <p:spPr>
            <a:xfrm>
              <a:off x="5796031" y="4830417"/>
              <a:ext cx="1969743" cy="788505"/>
            </a:xfrm>
            <a:prstGeom prst="wedgeEllipseCallout">
              <a:avLst>
                <a:gd name="adj1" fmla="val 61457"/>
                <a:gd name="adj2" fmla="val 58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a:solidFill>
                    <a:srgbClr val="FF0000"/>
                  </a:solidFill>
                </a:rPr>
                <a:t>4</a:t>
              </a:r>
              <a:endParaRPr lang="pt-PT" sz="1300" b="1" dirty="0" smtClean="0">
                <a:solidFill>
                  <a:srgbClr val="FF0000"/>
                </a:solidFill>
              </a:endParaRPr>
            </a:p>
            <a:p>
              <a:pPr algn="ctr"/>
              <a:r>
                <a:rPr lang="pt-PT" sz="1300" b="1" dirty="0" smtClean="0">
                  <a:solidFill>
                    <a:schemeClr val="tx1"/>
                  </a:solidFill>
                </a:rPr>
                <a:t>Só se encontrar o OS </a:t>
              </a:r>
              <a:r>
                <a:rPr lang="pt-PT" sz="1300" b="1" dirty="0" err="1" smtClean="0">
                  <a:solidFill>
                    <a:schemeClr val="tx1"/>
                  </a:solidFill>
                </a:rPr>
                <a:t>boot</a:t>
              </a:r>
              <a:r>
                <a:rPr lang="pt-PT" sz="1300" b="1" dirty="0" smtClean="0">
                  <a:solidFill>
                    <a:schemeClr val="tx1"/>
                  </a:solidFill>
                </a:rPr>
                <a:t> record</a:t>
              </a:r>
              <a:endParaRPr lang="pt-PT" sz="1300" b="1" dirty="0">
                <a:solidFill>
                  <a:schemeClr val="tx1"/>
                </a:solidFill>
              </a:endParaRPr>
            </a:p>
          </p:txBody>
        </p:sp>
        <p:sp>
          <p:nvSpPr>
            <p:cNvPr id="17" name="Texto explicativo em elipse 16"/>
            <p:cNvSpPr/>
            <p:nvPr/>
          </p:nvSpPr>
          <p:spPr>
            <a:xfrm>
              <a:off x="5796031" y="5787747"/>
              <a:ext cx="1969743" cy="838340"/>
            </a:xfrm>
            <a:prstGeom prst="wedgeEllipseCallout">
              <a:avLst>
                <a:gd name="adj1" fmla="val 60111"/>
                <a:gd name="adj2" fmla="val -49833"/>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smtClean="0">
                  <a:solidFill>
                    <a:srgbClr val="FF0000"/>
                  </a:solidFill>
                </a:rPr>
                <a:t>5</a:t>
              </a:r>
            </a:p>
            <a:p>
              <a:pPr algn="ctr"/>
              <a:r>
                <a:rPr lang="pt-PT" sz="1300" b="1" dirty="0" smtClean="0">
                  <a:solidFill>
                    <a:schemeClr val="tx1"/>
                  </a:solidFill>
                </a:rPr>
                <a:t>Só se encontrar o </a:t>
              </a:r>
              <a:r>
                <a:rPr lang="pt-PT" sz="1300" b="1" dirty="0" err="1" smtClean="0">
                  <a:solidFill>
                    <a:schemeClr val="tx1"/>
                  </a:solidFill>
                </a:rPr>
                <a:t>BootMgr</a:t>
              </a:r>
              <a:endParaRPr lang="pt-PT" sz="1300" b="1" dirty="0">
                <a:solidFill>
                  <a:schemeClr val="tx1"/>
                </a:solidFill>
              </a:endParaRPr>
            </a:p>
          </p:txBody>
        </p:sp>
        <p:sp>
          <p:nvSpPr>
            <p:cNvPr id="18" name="Texto explicativo em elipse 17"/>
            <p:cNvSpPr/>
            <p:nvPr/>
          </p:nvSpPr>
          <p:spPr>
            <a:xfrm>
              <a:off x="8958470" y="5327373"/>
              <a:ext cx="2069737" cy="1139687"/>
            </a:xfrm>
            <a:prstGeom prst="wedgeEllipseCallout">
              <a:avLst>
                <a:gd name="adj1" fmla="val -60691"/>
                <a:gd name="adj2" fmla="val 4831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smtClean="0">
                  <a:solidFill>
                    <a:srgbClr val="FF0000"/>
                  </a:solidFill>
                </a:rPr>
                <a:t>6</a:t>
              </a:r>
            </a:p>
            <a:p>
              <a:pPr algn="ctr"/>
              <a:r>
                <a:rPr lang="pt-PT" sz="1300" b="1" dirty="0" smtClean="0">
                  <a:solidFill>
                    <a:schemeClr val="tx1"/>
                  </a:solidFill>
                </a:rPr>
                <a:t>Eu sou o início do SO. Daqui em diante é comigo</a:t>
              </a:r>
              <a:endParaRPr lang="pt-PT" sz="1300" b="1" dirty="0">
                <a:solidFill>
                  <a:schemeClr val="tx1"/>
                </a:solidFill>
              </a:endParaRPr>
            </a:p>
          </p:txBody>
        </p:sp>
      </p:grpSp>
      <p:sp>
        <p:nvSpPr>
          <p:cNvPr id="2" name="Título 1"/>
          <p:cNvSpPr>
            <a:spLocks noGrp="1"/>
          </p:cNvSpPr>
          <p:nvPr>
            <p:ph type="title"/>
          </p:nvPr>
        </p:nvSpPr>
        <p:spPr>
          <a:xfrm>
            <a:off x="228599" y="378035"/>
            <a:ext cx="10972800" cy="990600"/>
          </a:xfrm>
        </p:spPr>
        <p:txBody>
          <a:bodyPr/>
          <a:lstStyle/>
          <a:p>
            <a:r>
              <a:rPr lang="pt-PT" dirty="0" err="1"/>
              <a:t>Boot</a:t>
            </a:r>
            <a:r>
              <a:rPr lang="pt-PT" dirty="0"/>
              <a:t> </a:t>
            </a:r>
            <a:r>
              <a:rPr lang="pt-PT" dirty="0" err="1" smtClean="0"/>
              <a:t>Sequence</a:t>
            </a:r>
            <a:r>
              <a:rPr lang="pt-PT" dirty="0" smtClean="0"/>
              <a:t> </a:t>
            </a:r>
            <a:r>
              <a:rPr lang="pt-PT" sz="2800" dirty="0" smtClean="0"/>
              <a:t>(</a:t>
            </a:r>
            <a:r>
              <a:rPr lang="pt-PT" sz="2800" u="sng" dirty="0" smtClean="0"/>
              <a:t>simples</a:t>
            </a:r>
            <a:r>
              <a:rPr lang="pt-PT" sz="2800" dirty="0" smtClean="0"/>
              <a:t>)</a:t>
            </a:r>
            <a:endParaRPr lang="pt-PT" dirty="0"/>
          </a:p>
        </p:txBody>
      </p:sp>
      <p:sp>
        <p:nvSpPr>
          <p:cNvPr id="4" name="Retângulo 3"/>
          <p:cNvSpPr/>
          <p:nvPr/>
        </p:nvSpPr>
        <p:spPr>
          <a:xfrm>
            <a:off x="0" y="79802"/>
            <a:ext cx="4352474" cy="276999"/>
          </a:xfrm>
          <a:prstGeom prst="rect">
            <a:avLst/>
          </a:prstGeom>
        </p:spPr>
        <p:txBody>
          <a:bodyPr wrap="none">
            <a:spAutoFit/>
          </a:bodyPr>
          <a:lstStyle/>
          <a:p>
            <a:r>
              <a:rPr lang="pt-PT" sz="1200" dirty="0">
                <a:solidFill>
                  <a:srgbClr val="FF0000"/>
                </a:solidFill>
              </a:rPr>
              <a:t>- </a:t>
            </a:r>
            <a:r>
              <a:rPr lang="pt-PT" sz="1200" b="1" dirty="0">
                <a:solidFill>
                  <a:srgbClr val="0070C0"/>
                </a:solidFill>
              </a:rPr>
              <a:t>Organização/ Funcionamento</a:t>
            </a:r>
            <a:r>
              <a:rPr lang="pt-PT" sz="1200" dirty="0">
                <a:solidFill>
                  <a:srgbClr val="FF0000"/>
                </a:solidFill>
              </a:rPr>
              <a:t> </a:t>
            </a:r>
            <a:r>
              <a:rPr lang="pt-PT" sz="1200" b="1" dirty="0" smtClean="0">
                <a:solidFill>
                  <a:srgbClr val="FF0000"/>
                </a:solidFill>
              </a:rPr>
              <a:t>Placa Mãe (Motherboard)</a:t>
            </a:r>
          </a:p>
        </p:txBody>
      </p:sp>
      <p:sp>
        <p:nvSpPr>
          <p:cNvPr id="6" name="Rectangle 3"/>
          <p:cNvSpPr txBox="1">
            <a:spLocks noChangeArrowheads="1"/>
          </p:cNvSpPr>
          <p:nvPr/>
        </p:nvSpPr>
        <p:spPr>
          <a:xfrm>
            <a:off x="-32672" y="2478165"/>
            <a:ext cx="7076661" cy="279916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pt-PT" altLang="pt-PT" dirty="0" smtClean="0"/>
              <a:t>O que acontece quando carregamos no </a:t>
            </a:r>
            <a:r>
              <a:rPr lang="pt-PT" altLang="pt-PT" dirty="0" err="1" smtClean="0"/>
              <a:t>power</a:t>
            </a:r>
            <a:r>
              <a:rPr lang="pt-PT" altLang="pt-PT" dirty="0" smtClean="0"/>
              <a:t>?</a:t>
            </a:r>
          </a:p>
          <a:p>
            <a:pPr lvl="1"/>
            <a:r>
              <a:rPr lang="pt-PT" altLang="pt-PT" dirty="0" smtClean="0"/>
              <a:t>É carregado o Software da ROM </a:t>
            </a:r>
          </a:p>
          <a:p>
            <a:pPr lvl="1"/>
            <a:r>
              <a:rPr lang="pt-PT" altLang="pt-PT" dirty="0" smtClean="0"/>
              <a:t>São verificados os componentes do computador</a:t>
            </a:r>
          </a:p>
          <a:p>
            <a:pPr lvl="1"/>
            <a:r>
              <a:rPr lang="pt-PT" altLang="pt-PT" dirty="0" smtClean="0"/>
              <a:t>São identificados erros (caso existam)</a:t>
            </a:r>
          </a:p>
          <a:p>
            <a:pPr lvl="1"/>
            <a:r>
              <a:rPr lang="pt-PT" altLang="pt-PT" dirty="0" smtClean="0"/>
              <a:t>São carregadas as configurações (guardadas na CMOS)</a:t>
            </a:r>
          </a:p>
          <a:p>
            <a:pPr lvl="1"/>
            <a:r>
              <a:rPr lang="pt-PT" altLang="pt-PT" dirty="0" smtClean="0"/>
              <a:t>Começa a carregar o </a:t>
            </a:r>
            <a:r>
              <a:rPr lang="pt-PT" altLang="pt-PT" dirty="0" err="1" smtClean="0"/>
              <a:t>Operating</a:t>
            </a:r>
            <a:r>
              <a:rPr lang="pt-PT" altLang="pt-PT" dirty="0" smtClean="0"/>
              <a:t> </a:t>
            </a:r>
            <a:r>
              <a:rPr lang="pt-PT" altLang="pt-PT" dirty="0" err="1" smtClean="0"/>
              <a:t>System</a:t>
            </a:r>
            <a:r>
              <a:rPr lang="pt-PT" altLang="pt-PT" dirty="0" smtClean="0"/>
              <a:t> do disco</a:t>
            </a:r>
            <a:endParaRPr lang="pt-PT" altLang="pt-PT" dirty="0"/>
          </a:p>
        </p:txBody>
      </p:sp>
    </p:spTree>
    <p:extLst>
      <p:ext uri="{BB962C8B-B14F-4D97-AF65-F5344CB8AC3E}">
        <p14:creationId xmlns:p14="http://schemas.microsoft.com/office/powerpoint/2010/main" val="3309517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tângulo 3"/>
          <p:cNvSpPr/>
          <p:nvPr/>
        </p:nvSpPr>
        <p:spPr>
          <a:xfrm>
            <a:off x="0" y="79802"/>
            <a:ext cx="4352474" cy="276999"/>
          </a:xfrm>
          <a:prstGeom prst="rect">
            <a:avLst/>
          </a:prstGeom>
        </p:spPr>
        <p:txBody>
          <a:bodyPr wrap="none">
            <a:spAutoFit/>
          </a:bodyPr>
          <a:lstStyle/>
          <a:p>
            <a:r>
              <a:rPr lang="pt-PT" sz="1200" dirty="0">
                <a:solidFill>
                  <a:srgbClr val="FF0000"/>
                </a:solidFill>
              </a:rPr>
              <a:t>- </a:t>
            </a:r>
            <a:r>
              <a:rPr lang="pt-PT" sz="1200" b="1" dirty="0">
                <a:solidFill>
                  <a:srgbClr val="0070C0"/>
                </a:solidFill>
              </a:rPr>
              <a:t>Organização/ Funcionamento</a:t>
            </a:r>
            <a:r>
              <a:rPr lang="pt-PT" sz="1200" dirty="0">
                <a:solidFill>
                  <a:srgbClr val="FF0000"/>
                </a:solidFill>
              </a:rPr>
              <a:t> </a:t>
            </a:r>
            <a:r>
              <a:rPr lang="pt-PT" sz="1200" b="1" dirty="0" smtClean="0">
                <a:solidFill>
                  <a:srgbClr val="FF0000"/>
                </a:solidFill>
              </a:rPr>
              <a:t>Placa Mãe (Motherboard)</a:t>
            </a:r>
          </a:p>
        </p:txBody>
      </p:sp>
      <p:sp>
        <p:nvSpPr>
          <p:cNvPr id="19" name="Título 1"/>
          <p:cNvSpPr>
            <a:spLocks noGrp="1"/>
          </p:cNvSpPr>
          <p:nvPr>
            <p:ph type="title"/>
          </p:nvPr>
        </p:nvSpPr>
        <p:spPr>
          <a:xfrm>
            <a:off x="133138" y="459639"/>
            <a:ext cx="6771245" cy="908314"/>
          </a:xfrm>
        </p:spPr>
        <p:txBody>
          <a:bodyPr>
            <a:normAutofit fontScale="90000"/>
          </a:bodyPr>
          <a:lstStyle/>
          <a:p>
            <a:r>
              <a:rPr lang="pt-PT" dirty="0" smtClean="0"/>
              <a:t>CMOS e Bios </a:t>
            </a:r>
            <a:br>
              <a:rPr lang="pt-PT" dirty="0" smtClean="0"/>
            </a:br>
            <a:r>
              <a:rPr lang="pt-PT" dirty="0" err="1" smtClean="0"/>
              <a:t>Boot</a:t>
            </a:r>
            <a:r>
              <a:rPr lang="pt-PT" dirty="0" smtClean="0"/>
              <a:t> </a:t>
            </a:r>
            <a:r>
              <a:rPr lang="pt-PT" dirty="0" err="1" smtClean="0"/>
              <a:t>Sequence</a:t>
            </a:r>
            <a:r>
              <a:rPr lang="pt-PT" dirty="0" smtClean="0"/>
              <a:t> </a:t>
            </a:r>
            <a:r>
              <a:rPr lang="pt-PT" sz="2800" dirty="0" smtClean="0"/>
              <a:t>(detalhado 1/3)</a:t>
            </a:r>
            <a:endParaRPr lang="pt-PT" sz="2800" dirty="0"/>
          </a:p>
        </p:txBody>
      </p:sp>
      <p:sp>
        <p:nvSpPr>
          <p:cNvPr id="7" name="Retângulo 6"/>
          <p:cNvSpPr/>
          <p:nvPr/>
        </p:nvSpPr>
        <p:spPr>
          <a:xfrm>
            <a:off x="133138" y="1458801"/>
            <a:ext cx="7950688" cy="1200329"/>
          </a:xfrm>
          <a:prstGeom prst="rect">
            <a:avLst/>
          </a:prstGeom>
        </p:spPr>
        <p:txBody>
          <a:bodyPr wrap="square">
            <a:spAutoFit/>
          </a:bodyPr>
          <a:lstStyle/>
          <a:p>
            <a:pPr algn="just"/>
            <a:r>
              <a:rPr lang="pt-PT" altLang="pt-PT" b="1" u="sng" dirty="0" smtClean="0">
                <a:solidFill>
                  <a:srgbClr val="FF0000"/>
                </a:solidFill>
                <a:effectLst>
                  <a:outerShdw blurRad="38100" dist="38100" dir="2700000" algn="tl">
                    <a:srgbClr val="000000">
                      <a:alpha val="43137"/>
                    </a:srgbClr>
                  </a:outerShdw>
                </a:effectLst>
              </a:rPr>
              <a:t>BIOS</a:t>
            </a:r>
            <a:r>
              <a:rPr lang="pt-PT" altLang="pt-PT" dirty="0" smtClean="0"/>
              <a:t> contem um programa pré-gravado em memória permanente (</a:t>
            </a:r>
            <a:r>
              <a:rPr lang="pt-PT" altLang="pt-PT" b="1" u="sng" dirty="0" err="1" smtClean="0"/>
              <a:t>firmware</a:t>
            </a:r>
            <a:r>
              <a:rPr lang="pt-PT" altLang="pt-PT" dirty="0" smtClean="0"/>
              <a:t>) que é executado quando o computador é ligado. A BIOS é responsável pelo suporte básico de acesso ao hardware, bem como por iniciar o  carregamento do SO.</a:t>
            </a:r>
            <a:endParaRPr lang="pt-PT" dirty="0"/>
          </a:p>
        </p:txBody>
      </p:sp>
      <p:sp>
        <p:nvSpPr>
          <p:cNvPr id="8" name="Retângulo 7"/>
          <p:cNvSpPr/>
          <p:nvPr/>
        </p:nvSpPr>
        <p:spPr>
          <a:xfrm>
            <a:off x="133138" y="2685996"/>
            <a:ext cx="7950688" cy="1217245"/>
          </a:xfrm>
          <a:prstGeom prst="rect">
            <a:avLst/>
          </a:prstGeom>
        </p:spPr>
        <p:txBody>
          <a:bodyPr wrap="square">
            <a:spAutoFit/>
          </a:bodyPr>
          <a:lstStyle/>
          <a:p>
            <a:pPr algn="just"/>
            <a:r>
              <a:rPr lang="pt-PT" altLang="pt-PT" b="1" dirty="0" smtClean="0">
                <a:solidFill>
                  <a:srgbClr val="FF0000"/>
                </a:solidFill>
                <a:effectLst>
                  <a:outerShdw blurRad="38100" dist="38100" dir="2700000" algn="tl">
                    <a:srgbClr val="000000">
                      <a:alpha val="43137"/>
                    </a:srgbClr>
                  </a:outerShdw>
                </a:effectLst>
              </a:rPr>
              <a:t>CMOS</a:t>
            </a:r>
            <a:r>
              <a:rPr lang="pt-PT" altLang="pt-PT" dirty="0" smtClean="0">
                <a:effectLst>
                  <a:outerShdw blurRad="38100" dist="38100" dir="2700000" algn="tl">
                    <a:srgbClr val="000000">
                      <a:alpha val="43137"/>
                    </a:srgbClr>
                  </a:outerShdw>
                </a:effectLst>
              </a:rPr>
              <a:t> é </a:t>
            </a:r>
            <a:r>
              <a:rPr lang="pt-PT" altLang="pt-PT" dirty="0" smtClean="0"/>
              <a:t>uma pequena memória do tipo RAM, </a:t>
            </a:r>
            <a:r>
              <a:rPr lang="pt-PT" altLang="pt-PT" b="1" u="sng" dirty="0" smtClean="0"/>
              <a:t>volátil</a:t>
            </a:r>
            <a:r>
              <a:rPr lang="pt-PT" altLang="pt-PT" dirty="0" smtClean="0"/>
              <a:t>, que perde os dados quando retiramos a pilha do computador ou quando fazemos </a:t>
            </a:r>
            <a:r>
              <a:rPr lang="pt-PT" altLang="pt-PT" i="1" dirty="0" err="1" smtClean="0"/>
              <a:t>reset</a:t>
            </a:r>
            <a:r>
              <a:rPr lang="pt-PT" altLang="pt-PT" dirty="0" smtClean="0"/>
              <a:t> através do </a:t>
            </a:r>
            <a:r>
              <a:rPr lang="pt-PT" altLang="pt-PT" i="1" dirty="0" err="1" smtClean="0"/>
              <a:t>jumper</a:t>
            </a:r>
            <a:r>
              <a:rPr lang="pt-PT" altLang="pt-PT" dirty="0" smtClean="0"/>
              <a:t>. Esta memória armazena, por exemplo, password da bios, data e hora …..)</a:t>
            </a: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993" y="4084938"/>
            <a:ext cx="4773479" cy="2707107"/>
          </a:xfrm>
          <a:prstGeom prst="rect">
            <a:avLst/>
          </a:prstGeom>
        </p:spPr>
      </p:pic>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38" y="4084938"/>
            <a:ext cx="2693855" cy="2693855"/>
          </a:xfrm>
          <a:prstGeom prst="rect">
            <a:avLst/>
          </a:prstGeom>
        </p:spPr>
      </p:pic>
      <p:pic>
        <p:nvPicPr>
          <p:cNvPr id="30" name="Imagem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5861" y="393001"/>
            <a:ext cx="3896139" cy="4225146"/>
          </a:xfrm>
          <a:prstGeom prst="rect">
            <a:avLst/>
          </a:prstGeom>
        </p:spPr>
      </p:pic>
    </p:spTree>
    <p:extLst>
      <p:ext uri="{BB962C8B-B14F-4D97-AF65-F5344CB8AC3E}">
        <p14:creationId xmlns:p14="http://schemas.microsoft.com/office/powerpoint/2010/main" val="4058130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tângulo 3"/>
          <p:cNvSpPr/>
          <p:nvPr/>
        </p:nvSpPr>
        <p:spPr>
          <a:xfrm>
            <a:off x="0" y="79802"/>
            <a:ext cx="4352474" cy="276999"/>
          </a:xfrm>
          <a:prstGeom prst="rect">
            <a:avLst/>
          </a:prstGeom>
        </p:spPr>
        <p:txBody>
          <a:bodyPr wrap="none">
            <a:spAutoFit/>
          </a:bodyPr>
          <a:lstStyle/>
          <a:p>
            <a:r>
              <a:rPr lang="pt-PT" sz="1200" dirty="0">
                <a:solidFill>
                  <a:srgbClr val="FF0000"/>
                </a:solidFill>
              </a:rPr>
              <a:t>- </a:t>
            </a:r>
            <a:r>
              <a:rPr lang="pt-PT" sz="1200" b="1" dirty="0">
                <a:solidFill>
                  <a:srgbClr val="0070C0"/>
                </a:solidFill>
              </a:rPr>
              <a:t>Organização/ Funcionamento</a:t>
            </a:r>
            <a:r>
              <a:rPr lang="pt-PT" sz="1200" dirty="0">
                <a:solidFill>
                  <a:srgbClr val="FF0000"/>
                </a:solidFill>
              </a:rPr>
              <a:t> </a:t>
            </a:r>
            <a:r>
              <a:rPr lang="pt-PT" sz="1200" b="1" dirty="0" smtClean="0">
                <a:solidFill>
                  <a:srgbClr val="FF0000"/>
                </a:solidFill>
              </a:rPr>
              <a:t>Placa Mãe (Motherboard)</a:t>
            </a:r>
          </a:p>
        </p:txBody>
      </p:sp>
      <p:sp>
        <p:nvSpPr>
          <p:cNvPr id="19" name="Título 1"/>
          <p:cNvSpPr>
            <a:spLocks noGrp="1"/>
          </p:cNvSpPr>
          <p:nvPr>
            <p:ph type="title"/>
          </p:nvPr>
        </p:nvSpPr>
        <p:spPr>
          <a:xfrm>
            <a:off x="231048" y="356801"/>
            <a:ext cx="6413121" cy="670170"/>
          </a:xfrm>
        </p:spPr>
        <p:txBody>
          <a:bodyPr>
            <a:normAutofit fontScale="90000"/>
          </a:bodyPr>
          <a:lstStyle/>
          <a:p>
            <a:r>
              <a:rPr lang="pt-PT" dirty="0" err="1"/>
              <a:t>Boot</a:t>
            </a:r>
            <a:r>
              <a:rPr lang="pt-PT" dirty="0"/>
              <a:t> </a:t>
            </a:r>
            <a:r>
              <a:rPr lang="pt-PT" dirty="0" err="1" smtClean="0"/>
              <a:t>Sequence</a:t>
            </a:r>
            <a:r>
              <a:rPr lang="pt-PT" dirty="0" smtClean="0"/>
              <a:t> </a:t>
            </a:r>
            <a:r>
              <a:rPr lang="pt-PT" sz="2800" dirty="0" smtClean="0"/>
              <a:t>(detalhado 2/3)</a:t>
            </a:r>
            <a:endParaRPr lang="pt-PT" sz="2800" dirty="0"/>
          </a:p>
        </p:txBody>
      </p:sp>
      <p:sp>
        <p:nvSpPr>
          <p:cNvPr id="20" name="Rectangle 5"/>
          <p:cNvSpPr txBox="1">
            <a:spLocks noChangeArrowheads="1"/>
          </p:cNvSpPr>
          <p:nvPr/>
        </p:nvSpPr>
        <p:spPr>
          <a:xfrm>
            <a:off x="3012" y="1114627"/>
            <a:ext cx="6695365" cy="3903129"/>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just">
              <a:buNone/>
            </a:pPr>
            <a:r>
              <a:rPr lang="pt-PT" altLang="pt-PT" sz="1800" b="1" dirty="0" smtClean="0">
                <a:solidFill>
                  <a:srgbClr val="FF0000"/>
                </a:solidFill>
                <a:effectLst>
                  <a:outerShdw blurRad="38100" dist="38100" dir="2700000" algn="tl">
                    <a:srgbClr val="000000">
                      <a:alpha val="43137"/>
                    </a:srgbClr>
                  </a:outerShdw>
                </a:effectLst>
              </a:rPr>
              <a:t>BOOT</a:t>
            </a:r>
            <a:r>
              <a:rPr lang="pt-PT" altLang="pt-PT" sz="1800" dirty="0" smtClean="0">
                <a:solidFill>
                  <a:srgbClr val="FF0000"/>
                </a:solidFill>
                <a:effectLst>
                  <a:outerShdw blurRad="38100" dist="38100" dir="2700000" algn="tl">
                    <a:srgbClr val="000000">
                      <a:alpha val="43137"/>
                    </a:srgbClr>
                  </a:outerShdw>
                </a:effectLst>
              </a:rPr>
              <a:t> </a:t>
            </a:r>
            <a:r>
              <a:rPr lang="pt-PT" altLang="pt-PT" sz="1800" dirty="0" smtClean="0"/>
              <a:t>- Na </a:t>
            </a:r>
            <a:r>
              <a:rPr lang="pt-PT" altLang="pt-PT" sz="1800" dirty="0" err="1" smtClean="0"/>
              <a:t>Board</a:t>
            </a:r>
            <a:r>
              <a:rPr lang="pt-PT" altLang="pt-PT" sz="1800" dirty="0" smtClean="0"/>
              <a:t> existe um </a:t>
            </a:r>
            <a:r>
              <a:rPr lang="pt-PT" altLang="pt-PT" sz="1800" dirty="0"/>
              <a:t>chip BIOS </a:t>
            </a:r>
            <a:r>
              <a:rPr lang="pt-PT" altLang="pt-PT" sz="1800" dirty="0" smtClean="0"/>
              <a:t>com </a:t>
            </a:r>
            <a:r>
              <a:rPr lang="pt-PT" altLang="pt-PT" sz="1800" dirty="0" err="1" smtClean="0"/>
              <a:t>firmware</a:t>
            </a:r>
            <a:r>
              <a:rPr lang="pt-PT" altLang="pt-PT" sz="1800" dirty="0" smtClean="0"/>
              <a:t> necessário para o arranque do computador. A BIOS é apoiada pela memória CMOS.</a:t>
            </a:r>
          </a:p>
          <a:p>
            <a:pPr algn="just"/>
            <a:r>
              <a:rPr lang="pt-PT" altLang="pt-PT" sz="1800" dirty="0" smtClean="0"/>
              <a:t> </a:t>
            </a:r>
            <a:r>
              <a:rPr lang="pt-PT" altLang="pt-PT" sz="1800" b="1" dirty="0" err="1" smtClean="0">
                <a:effectLst>
                  <a:outerShdw blurRad="38100" dist="38100" dir="2700000" algn="tl">
                    <a:srgbClr val="000000">
                      <a:alpha val="43137"/>
                    </a:srgbClr>
                  </a:outerShdw>
                </a:effectLst>
              </a:rPr>
              <a:t>Boot</a:t>
            </a:r>
            <a:r>
              <a:rPr lang="pt-PT" altLang="pt-PT" sz="1800" b="1" dirty="0" smtClean="0">
                <a:effectLst>
                  <a:outerShdw blurRad="38100" dist="38100" dir="2700000" algn="tl">
                    <a:srgbClr val="000000">
                      <a:alpha val="43137"/>
                    </a:srgbClr>
                  </a:outerShdw>
                </a:effectLst>
              </a:rPr>
              <a:t> com sucesso </a:t>
            </a:r>
            <a:r>
              <a:rPr lang="pt-PT" altLang="pt-PT" sz="1800" dirty="0" smtClean="0"/>
              <a:t>- </a:t>
            </a:r>
            <a:r>
              <a:rPr lang="pt-PT" altLang="pt-PT" sz="1800" dirty="0" err="1" smtClean="0"/>
              <a:t>Successful</a:t>
            </a:r>
            <a:r>
              <a:rPr lang="pt-PT" altLang="pt-PT" sz="1800" dirty="0" smtClean="0"/>
              <a:t> </a:t>
            </a:r>
            <a:r>
              <a:rPr lang="pt-PT" altLang="pt-PT" sz="1800" dirty="0" err="1" smtClean="0"/>
              <a:t>boot</a:t>
            </a:r>
            <a:endParaRPr lang="pt-PT" altLang="pt-PT" sz="1800" dirty="0" smtClean="0"/>
          </a:p>
          <a:p>
            <a:pPr lvl="1" algn="just"/>
            <a:r>
              <a:rPr lang="pt-PT" altLang="pt-PT" sz="1800" dirty="0" smtClean="0"/>
              <a:t>Hardware, BIOS, SO todos foram verificados sem erros  (ou seja, sem </a:t>
            </a:r>
            <a:r>
              <a:rPr lang="pt-PT" altLang="pt-PT" sz="1800" dirty="0" err="1" smtClean="0"/>
              <a:t>beeps</a:t>
            </a:r>
            <a:r>
              <a:rPr lang="pt-PT" altLang="pt-PT" sz="1800" dirty="0" smtClean="0"/>
              <a:t>, texto ou outras mensagens)</a:t>
            </a:r>
          </a:p>
          <a:p>
            <a:pPr algn="just"/>
            <a:r>
              <a:rPr lang="pt-PT" altLang="pt-PT" sz="1800" b="1" dirty="0" smtClean="0">
                <a:effectLst>
                  <a:outerShdw blurRad="38100" dist="38100" dir="2700000" algn="tl">
                    <a:srgbClr val="000000">
                      <a:alpha val="43137"/>
                    </a:srgbClr>
                  </a:outerShdw>
                </a:effectLst>
              </a:rPr>
              <a:t>Funções do BOOT </a:t>
            </a:r>
            <a:r>
              <a:rPr lang="pt-PT" altLang="pt-PT" sz="1800" dirty="0" smtClean="0"/>
              <a:t>- </a:t>
            </a:r>
            <a:r>
              <a:rPr lang="pt-PT" altLang="pt-PT" sz="1800" dirty="0" err="1" smtClean="0"/>
              <a:t>Boot</a:t>
            </a:r>
            <a:r>
              <a:rPr lang="pt-PT" altLang="pt-PT" sz="1800" dirty="0" smtClean="0"/>
              <a:t> </a:t>
            </a:r>
            <a:r>
              <a:rPr lang="pt-PT" altLang="pt-PT" sz="1800" dirty="0" err="1" smtClean="0"/>
              <a:t>functions</a:t>
            </a:r>
            <a:endParaRPr lang="pt-PT" altLang="pt-PT" sz="1800" dirty="0" smtClean="0"/>
          </a:p>
          <a:p>
            <a:pPr lvl="1" algn="just"/>
            <a:r>
              <a:rPr lang="pt-PT" altLang="pt-PT" sz="1800" dirty="0" err="1"/>
              <a:t>Startup</a:t>
            </a:r>
            <a:r>
              <a:rPr lang="pt-PT" altLang="pt-PT" sz="1800" dirty="0"/>
              <a:t> BIOS executa </a:t>
            </a:r>
            <a:r>
              <a:rPr lang="pt-PT" altLang="pt-PT" sz="1800" b="1" dirty="0"/>
              <a:t>POST</a:t>
            </a:r>
            <a:r>
              <a:rPr lang="pt-PT" altLang="pt-PT" sz="1800" dirty="0"/>
              <a:t> e atribui os </a:t>
            </a:r>
            <a:r>
              <a:rPr lang="pt-PT" altLang="pt-PT" sz="1800" dirty="0" smtClean="0"/>
              <a:t>recursos  (IRQ) </a:t>
            </a:r>
            <a:r>
              <a:rPr lang="pt-PT" altLang="pt-PT" sz="1800" dirty="0"/>
              <a:t>do </a:t>
            </a:r>
            <a:r>
              <a:rPr lang="pt-PT" altLang="pt-PT" sz="1800" dirty="0" smtClean="0"/>
              <a:t>sistema</a:t>
            </a:r>
          </a:p>
          <a:p>
            <a:pPr lvl="1" algn="just"/>
            <a:r>
              <a:rPr lang="pt-PT" altLang="pt-PT" sz="1800" dirty="0" smtClean="0"/>
              <a:t>O programa da BIOS procura e carrega o SO</a:t>
            </a:r>
          </a:p>
          <a:p>
            <a:pPr lvl="1" algn="just"/>
            <a:r>
              <a:rPr lang="pt-PT" altLang="pt-PT" sz="1800" dirty="0" smtClean="0"/>
              <a:t>O SO configura o sistemas e termina o carregamento</a:t>
            </a:r>
          </a:p>
          <a:p>
            <a:pPr lvl="1" algn="just"/>
            <a:r>
              <a:rPr lang="pt-PT" altLang="pt-PT" sz="1800" dirty="0" smtClean="0"/>
              <a:t>São carregadas e executadas as aplicações</a:t>
            </a:r>
          </a:p>
        </p:txBody>
      </p:sp>
      <p:grpSp>
        <p:nvGrpSpPr>
          <p:cNvPr id="22" name="Grupo 21"/>
          <p:cNvGrpSpPr/>
          <p:nvPr/>
        </p:nvGrpSpPr>
        <p:grpSpPr>
          <a:xfrm>
            <a:off x="6782718" y="165581"/>
            <a:ext cx="5409282" cy="6632154"/>
            <a:chOff x="5703266" y="112923"/>
            <a:chExt cx="5409282" cy="6632154"/>
          </a:xfrm>
        </p:grpSpPr>
        <p:pic>
          <p:nvPicPr>
            <p:cNvPr id="23" name="Imagem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3266" y="112923"/>
              <a:ext cx="5409282" cy="6632154"/>
            </a:xfrm>
            <a:prstGeom prst="rect">
              <a:avLst/>
            </a:prstGeom>
          </p:spPr>
        </p:pic>
        <p:sp>
          <p:nvSpPr>
            <p:cNvPr id="24" name="Texto explicativo em elipse 23"/>
            <p:cNvSpPr/>
            <p:nvPr/>
          </p:nvSpPr>
          <p:spPr>
            <a:xfrm>
              <a:off x="5817704" y="179183"/>
              <a:ext cx="1444487" cy="795130"/>
            </a:xfrm>
            <a:prstGeom prst="wedgeEllipseCallout">
              <a:avLst>
                <a:gd name="adj1" fmla="val 46610"/>
                <a:gd name="adj2" fmla="val 4863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smtClean="0">
                  <a:solidFill>
                    <a:srgbClr val="FF0000"/>
                  </a:solidFill>
                </a:rPr>
                <a:t>1</a:t>
              </a:r>
            </a:p>
            <a:p>
              <a:pPr algn="ctr"/>
              <a:r>
                <a:rPr lang="pt-PT" sz="1300" b="1" dirty="0" smtClean="0">
                  <a:solidFill>
                    <a:schemeClr val="tx1"/>
                  </a:solidFill>
                </a:rPr>
                <a:t>Onde está o SO?</a:t>
              </a:r>
              <a:endParaRPr lang="pt-PT" sz="1300" b="1" dirty="0">
                <a:solidFill>
                  <a:schemeClr val="tx1"/>
                </a:solidFill>
              </a:endParaRPr>
            </a:p>
          </p:txBody>
        </p:sp>
        <p:sp>
          <p:nvSpPr>
            <p:cNvPr id="25" name="Texto explicativo em elipse 24"/>
            <p:cNvSpPr/>
            <p:nvPr/>
          </p:nvSpPr>
          <p:spPr>
            <a:xfrm>
              <a:off x="8627165" y="112923"/>
              <a:ext cx="2346834" cy="861390"/>
            </a:xfrm>
            <a:prstGeom prst="wedgeEllipseCallout">
              <a:avLst>
                <a:gd name="adj1" fmla="val -10505"/>
                <a:gd name="adj2" fmla="val 7171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smtClean="0">
                  <a:solidFill>
                    <a:srgbClr val="FF0000"/>
                  </a:solidFill>
                </a:rPr>
                <a:t>2</a:t>
              </a:r>
            </a:p>
            <a:p>
              <a:pPr algn="ctr"/>
              <a:r>
                <a:rPr lang="pt-PT" sz="1300" b="1" dirty="0" smtClean="0">
                  <a:solidFill>
                    <a:schemeClr val="tx1"/>
                  </a:solidFill>
                </a:rPr>
                <a:t>Procura na drive C:\ e depois na E:\</a:t>
              </a:r>
              <a:endParaRPr lang="pt-PT" sz="1300" b="1" dirty="0">
                <a:solidFill>
                  <a:schemeClr val="tx1"/>
                </a:solidFill>
              </a:endParaRPr>
            </a:p>
          </p:txBody>
        </p:sp>
        <p:sp>
          <p:nvSpPr>
            <p:cNvPr id="26" name="Texto explicativo em elipse 25"/>
            <p:cNvSpPr/>
            <p:nvPr/>
          </p:nvSpPr>
          <p:spPr>
            <a:xfrm>
              <a:off x="5817704" y="3558488"/>
              <a:ext cx="1762540" cy="795130"/>
            </a:xfrm>
            <a:prstGeom prst="wedgeEllipseCallout">
              <a:avLst>
                <a:gd name="adj1" fmla="val 1497"/>
                <a:gd name="adj2" fmla="val -93032"/>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a:solidFill>
                    <a:srgbClr val="FF0000"/>
                  </a:solidFill>
                </a:rPr>
                <a:t>3</a:t>
              </a:r>
              <a:endParaRPr lang="pt-PT" sz="1300" b="1" dirty="0" smtClean="0">
                <a:solidFill>
                  <a:srgbClr val="FF0000"/>
                </a:solidFill>
              </a:endParaRPr>
            </a:p>
            <a:p>
              <a:pPr algn="ctr"/>
              <a:r>
                <a:rPr lang="pt-PT" sz="1300" b="1" dirty="0" smtClean="0">
                  <a:solidFill>
                    <a:schemeClr val="tx1"/>
                  </a:solidFill>
                </a:rPr>
                <a:t>MBR, arranca o SO</a:t>
              </a:r>
              <a:endParaRPr lang="pt-PT" sz="1300" b="1" dirty="0">
                <a:solidFill>
                  <a:schemeClr val="tx1"/>
                </a:solidFill>
              </a:endParaRPr>
            </a:p>
          </p:txBody>
        </p:sp>
        <p:sp>
          <p:nvSpPr>
            <p:cNvPr id="27" name="Texto explicativo em elipse 26"/>
            <p:cNvSpPr/>
            <p:nvPr/>
          </p:nvSpPr>
          <p:spPr>
            <a:xfrm>
              <a:off x="5796031" y="4830417"/>
              <a:ext cx="1969743" cy="788505"/>
            </a:xfrm>
            <a:prstGeom prst="wedgeEllipseCallout">
              <a:avLst>
                <a:gd name="adj1" fmla="val 61457"/>
                <a:gd name="adj2" fmla="val 58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a:solidFill>
                    <a:srgbClr val="FF0000"/>
                  </a:solidFill>
                </a:rPr>
                <a:t>4</a:t>
              </a:r>
              <a:endParaRPr lang="pt-PT" sz="1300" b="1" dirty="0" smtClean="0">
                <a:solidFill>
                  <a:srgbClr val="FF0000"/>
                </a:solidFill>
              </a:endParaRPr>
            </a:p>
            <a:p>
              <a:pPr algn="ctr"/>
              <a:r>
                <a:rPr lang="pt-PT" sz="1300" b="1" dirty="0" smtClean="0">
                  <a:solidFill>
                    <a:schemeClr val="tx1"/>
                  </a:solidFill>
                </a:rPr>
                <a:t>Só se encontrar o OS </a:t>
              </a:r>
              <a:r>
                <a:rPr lang="pt-PT" sz="1300" b="1" dirty="0" err="1" smtClean="0">
                  <a:solidFill>
                    <a:schemeClr val="tx1"/>
                  </a:solidFill>
                </a:rPr>
                <a:t>boot</a:t>
              </a:r>
              <a:r>
                <a:rPr lang="pt-PT" sz="1300" b="1" dirty="0" smtClean="0">
                  <a:solidFill>
                    <a:schemeClr val="tx1"/>
                  </a:solidFill>
                </a:rPr>
                <a:t> record</a:t>
              </a:r>
              <a:endParaRPr lang="pt-PT" sz="1300" b="1" dirty="0">
                <a:solidFill>
                  <a:schemeClr val="tx1"/>
                </a:solidFill>
              </a:endParaRPr>
            </a:p>
          </p:txBody>
        </p:sp>
        <p:sp>
          <p:nvSpPr>
            <p:cNvPr id="28" name="Texto explicativo em elipse 27"/>
            <p:cNvSpPr/>
            <p:nvPr/>
          </p:nvSpPr>
          <p:spPr>
            <a:xfrm>
              <a:off x="5796031" y="5787747"/>
              <a:ext cx="1969743" cy="838340"/>
            </a:xfrm>
            <a:prstGeom prst="wedgeEllipseCallout">
              <a:avLst>
                <a:gd name="adj1" fmla="val 60111"/>
                <a:gd name="adj2" fmla="val -49833"/>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smtClean="0">
                  <a:solidFill>
                    <a:srgbClr val="FF0000"/>
                  </a:solidFill>
                </a:rPr>
                <a:t>5</a:t>
              </a:r>
            </a:p>
            <a:p>
              <a:pPr algn="ctr"/>
              <a:r>
                <a:rPr lang="pt-PT" sz="1300" b="1" dirty="0" smtClean="0">
                  <a:solidFill>
                    <a:schemeClr val="tx1"/>
                  </a:solidFill>
                </a:rPr>
                <a:t>Só se encontrar o </a:t>
              </a:r>
              <a:r>
                <a:rPr lang="pt-PT" sz="1300" b="1" dirty="0" err="1" smtClean="0">
                  <a:solidFill>
                    <a:schemeClr val="tx1"/>
                  </a:solidFill>
                </a:rPr>
                <a:t>BootMgr</a:t>
              </a:r>
              <a:endParaRPr lang="pt-PT" sz="1300" b="1" dirty="0">
                <a:solidFill>
                  <a:schemeClr val="tx1"/>
                </a:solidFill>
              </a:endParaRPr>
            </a:p>
          </p:txBody>
        </p:sp>
        <p:sp>
          <p:nvSpPr>
            <p:cNvPr id="29" name="Texto explicativo em elipse 28"/>
            <p:cNvSpPr/>
            <p:nvPr/>
          </p:nvSpPr>
          <p:spPr>
            <a:xfrm>
              <a:off x="8958470" y="5327373"/>
              <a:ext cx="2069737" cy="1139687"/>
            </a:xfrm>
            <a:prstGeom prst="wedgeEllipseCallout">
              <a:avLst>
                <a:gd name="adj1" fmla="val -60691"/>
                <a:gd name="adj2" fmla="val 4831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smtClean="0">
                  <a:solidFill>
                    <a:srgbClr val="FF0000"/>
                  </a:solidFill>
                </a:rPr>
                <a:t>6</a:t>
              </a:r>
            </a:p>
            <a:p>
              <a:pPr algn="ctr"/>
              <a:r>
                <a:rPr lang="pt-PT" sz="1300" b="1" dirty="0" smtClean="0">
                  <a:solidFill>
                    <a:schemeClr val="tx1"/>
                  </a:solidFill>
                </a:rPr>
                <a:t>Eu sou o início do SO. Daqui em diante é comigo</a:t>
              </a:r>
              <a:endParaRPr lang="pt-PT" sz="1300" b="1" dirty="0">
                <a:solidFill>
                  <a:schemeClr val="tx1"/>
                </a:solidFill>
              </a:endParaRPr>
            </a:p>
          </p:txBody>
        </p:sp>
      </p:grpSp>
      <p:sp>
        <p:nvSpPr>
          <p:cNvPr id="2" name="Retângulo 1"/>
          <p:cNvSpPr/>
          <p:nvPr/>
        </p:nvSpPr>
        <p:spPr>
          <a:xfrm>
            <a:off x="183135" y="5105413"/>
            <a:ext cx="6515242" cy="1815882"/>
          </a:xfrm>
          <a:prstGeom prst="rect">
            <a:avLst/>
          </a:prstGeom>
        </p:spPr>
        <p:txBody>
          <a:bodyPr wrap="square">
            <a:spAutoFit/>
          </a:bodyPr>
          <a:lstStyle/>
          <a:p>
            <a:pPr algn="just"/>
            <a:r>
              <a:rPr lang="pt-PT" sz="1600" b="1" i="0" dirty="0" smtClean="0">
                <a:solidFill>
                  <a:srgbClr val="252525"/>
                </a:solidFill>
                <a:effectLst/>
                <a:latin typeface="Arial" panose="020B0604020202020204" pitchFamily="34" charset="0"/>
              </a:rPr>
              <a:t>POST</a:t>
            </a:r>
            <a:r>
              <a:rPr lang="pt-PT" sz="1600" b="0" i="0" dirty="0" smtClean="0">
                <a:solidFill>
                  <a:srgbClr val="252525"/>
                </a:solidFill>
                <a:effectLst/>
                <a:latin typeface="Arial" panose="020B0604020202020204" pitchFamily="34" charset="0"/>
              </a:rPr>
              <a:t> (</a:t>
            </a:r>
            <a:r>
              <a:rPr lang="pt-PT" sz="1600" b="1" i="1" dirty="0" err="1" smtClean="0">
                <a:solidFill>
                  <a:srgbClr val="252525"/>
                </a:solidFill>
                <a:effectLst/>
                <a:latin typeface="Arial" panose="020B0604020202020204" pitchFamily="34" charset="0"/>
              </a:rPr>
              <a:t>P</a:t>
            </a:r>
            <a:r>
              <a:rPr lang="pt-PT" sz="1600" b="0" i="1" dirty="0" err="1" smtClean="0">
                <a:solidFill>
                  <a:srgbClr val="252525"/>
                </a:solidFill>
                <a:effectLst/>
                <a:latin typeface="Arial" panose="020B0604020202020204" pitchFamily="34" charset="0"/>
              </a:rPr>
              <a:t>ower</a:t>
            </a:r>
            <a:r>
              <a:rPr lang="pt-PT" sz="1600" b="0" i="1" dirty="0" smtClean="0">
                <a:solidFill>
                  <a:srgbClr val="252525"/>
                </a:solidFill>
                <a:effectLst/>
                <a:latin typeface="Arial" panose="020B0604020202020204" pitchFamily="34" charset="0"/>
              </a:rPr>
              <a:t> </a:t>
            </a:r>
            <a:r>
              <a:rPr lang="pt-PT" sz="1600" b="1" i="1" dirty="0" err="1" smtClean="0">
                <a:solidFill>
                  <a:srgbClr val="252525"/>
                </a:solidFill>
                <a:effectLst/>
                <a:latin typeface="Arial" panose="020B0604020202020204" pitchFamily="34" charset="0"/>
              </a:rPr>
              <a:t>o</a:t>
            </a:r>
            <a:r>
              <a:rPr lang="pt-PT" sz="1600" b="0" i="1" dirty="0" err="1" smtClean="0">
                <a:solidFill>
                  <a:srgbClr val="252525"/>
                </a:solidFill>
                <a:effectLst/>
                <a:latin typeface="Arial" panose="020B0604020202020204" pitchFamily="34" charset="0"/>
              </a:rPr>
              <a:t>n</a:t>
            </a:r>
            <a:r>
              <a:rPr lang="pt-PT" sz="1600" b="0" i="1" dirty="0" smtClean="0">
                <a:solidFill>
                  <a:srgbClr val="252525"/>
                </a:solidFill>
                <a:effectLst/>
                <a:latin typeface="Arial" panose="020B0604020202020204" pitchFamily="34" charset="0"/>
              </a:rPr>
              <a:t> </a:t>
            </a:r>
            <a:r>
              <a:rPr lang="pt-PT" sz="1600" b="1" i="1" dirty="0" smtClean="0">
                <a:solidFill>
                  <a:srgbClr val="252525"/>
                </a:solidFill>
                <a:effectLst/>
                <a:latin typeface="Arial" panose="020B0604020202020204" pitchFamily="34" charset="0"/>
              </a:rPr>
              <a:t>s</a:t>
            </a:r>
            <a:r>
              <a:rPr lang="pt-PT" sz="1600" b="0" i="1" dirty="0" smtClean="0">
                <a:solidFill>
                  <a:srgbClr val="252525"/>
                </a:solidFill>
                <a:effectLst/>
                <a:latin typeface="Arial" panose="020B0604020202020204" pitchFamily="34" charset="0"/>
              </a:rPr>
              <a:t>elf </a:t>
            </a:r>
            <a:r>
              <a:rPr lang="pt-PT" sz="1600" b="1" i="1" dirty="0" err="1" smtClean="0">
                <a:solidFill>
                  <a:srgbClr val="252525"/>
                </a:solidFill>
                <a:effectLst/>
                <a:latin typeface="Arial" panose="020B0604020202020204" pitchFamily="34" charset="0"/>
              </a:rPr>
              <a:t>t</a:t>
            </a:r>
            <a:r>
              <a:rPr lang="pt-PT" sz="1600" b="0" i="1" dirty="0" err="1" smtClean="0">
                <a:solidFill>
                  <a:srgbClr val="252525"/>
                </a:solidFill>
                <a:effectLst/>
                <a:latin typeface="Arial" panose="020B0604020202020204" pitchFamily="34" charset="0"/>
              </a:rPr>
              <a:t>est</a:t>
            </a:r>
            <a:r>
              <a:rPr lang="pt-PT" sz="1600" b="0" i="0" dirty="0" smtClean="0">
                <a:solidFill>
                  <a:srgbClr val="252525"/>
                </a:solidFill>
                <a:effectLst/>
                <a:latin typeface="Arial" panose="020B0604020202020204" pitchFamily="34" charset="0"/>
              </a:rPr>
              <a:t>, que em português é algo como "</a:t>
            </a:r>
            <a:r>
              <a:rPr lang="pt-PT" sz="1600" b="0" i="0" dirty="0" err="1" smtClean="0">
                <a:solidFill>
                  <a:srgbClr val="252525"/>
                </a:solidFill>
                <a:effectLst/>
                <a:latin typeface="Arial" panose="020B0604020202020204" pitchFamily="34" charset="0"/>
              </a:rPr>
              <a:t>Auto-teste</a:t>
            </a:r>
            <a:r>
              <a:rPr lang="pt-PT" sz="1600" b="0" i="0" dirty="0" smtClean="0">
                <a:solidFill>
                  <a:srgbClr val="252525"/>
                </a:solidFill>
                <a:effectLst/>
                <a:latin typeface="Arial" panose="020B0604020202020204" pitchFamily="34" charset="0"/>
              </a:rPr>
              <a:t> de inicialização") é uma sequência de testes ao </a:t>
            </a:r>
            <a:r>
              <a:rPr lang="pt-PT" sz="1600" b="0" i="0" u="none" strike="noStrike" dirty="0" smtClean="0">
                <a:solidFill>
                  <a:srgbClr val="0B0080"/>
                </a:solidFill>
                <a:effectLst/>
                <a:latin typeface="Arial" panose="020B0604020202020204" pitchFamily="34" charset="0"/>
                <a:hlinkClick r:id="rId3" tooltip="Hardware"/>
              </a:rPr>
              <a:t>hardware</a:t>
            </a:r>
            <a:r>
              <a:rPr lang="pt-PT" sz="1600" b="0" i="0" dirty="0" smtClean="0">
                <a:solidFill>
                  <a:srgbClr val="252525"/>
                </a:solidFill>
                <a:effectLst/>
                <a:latin typeface="Arial" panose="020B0604020202020204" pitchFamily="34" charset="0"/>
              </a:rPr>
              <a:t> de um </a:t>
            </a:r>
            <a:r>
              <a:rPr lang="pt-PT" sz="1600" b="0" i="0" u="none" strike="noStrike" dirty="0" smtClean="0">
                <a:solidFill>
                  <a:srgbClr val="0B0080"/>
                </a:solidFill>
                <a:effectLst/>
                <a:latin typeface="Arial" panose="020B0604020202020204" pitchFamily="34" charset="0"/>
                <a:hlinkClick r:id="rId4" tooltip="Computador"/>
              </a:rPr>
              <a:t>computador</a:t>
            </a:r>
            <a:r>
              <a:rPr lang="pt-PT" sz="1600" b="0" i="0" dirty="0" smtClean="0">
                <a:solidFill>
                  <a:srgbClr val="252525"/>
                </a:solidFill>
                <a:effectLst/>
                <a:latin typeface="Arial" panose="020B0604020202020204" pitchFamily="34" charset="0"/>
              </a:rPr>
              <a:t>, realizada pela </a:t>
            </a:r>
            <a:r>
              <a:rPr lang="pt-PT" sz="1600" b="0" i="0" u="none" strike="noStrike" dirty="0" smtClean="0">
                <a:solidFill>
                  <a:srgbClr val="0B0080"/>
                </a:solidFill>
                <a:effectLst/>
                <a:latin typeface="Arial" panose="020B0604020202020204" pitchFamily="34" charset="0"/>
                <a:hlinkClick r:id="rId5" tooltip="BIOS"/>
              </a:rPr>
              <a:t>BIOS</a:t>
            </a:r>
            <a:r>
              <a:rPr lang="pt-PT" sz="1600" b="0" i="0" dirty="0" smtClean="0">
                <a:solidFill>
                  <a:srgbClr val="252525"/>
                </a:solidFill>
                <a:effectLst/>
                <a:latin typeface="Arial" panose="020B0604020202020204" pitchFamily="34" charset="0"/>
              </a:rPr>
              <a:t>, responsável por verificar preliminarmente se o sistema se encontra em estado operacional.</a:t>
            </a:r>
            <a:r>
              <a:rPr lang="pt-PT" sz="1600" baseline="30000" dirty="0">
                <a:solidFill>
                  <a:srgbClr val="0B0080"/>
                </a:solidFill>
                <a:latin typeface="Arial" panose="020B0604020202020204" pitchFamily="34" charset="0"/>
              </a:rPr>
              <a:t> </a:t>
            </a:r>
            <a:r>
              <a:rPr lang="pt-PT" sz="1600" b="0" i="0" dirty="0" smtClean="0">
                <a:solidFill>
                  <a:srgbClr val="252525"/>
                </a:solidFill>
                <a:effectLst/>
                <a:latin typeface="Arial" panose="020B0604020202020204" pitchFamily="34" charset="0"/>
              </a:rPr>
              <a:t>Se for detetado algum problema durante o POST a BIOS emite uma certa sequência de bips sonoros, que podem mudar de acordo com o fabricante da </a:t>
            </a:r>
            <a:r>
              <a:rPr lang="pt-PT" sz="1600" b="0" i="0" u="none" strike="noStrike" dirty="0" smtClean="0">
                <a:solidFill>
                  <a:srgbClr val="0B0080"/>
                </a:solidFill>
                <a:effectLst/>
                <a:latin typeface="Arial" panose="020B0604020202020204" pitchFamily="34" charset="0"/>
                <a:hlinkClick r:id="rId6" tooltip="Placa-mãe"/>
              </a:rPr>
              <a:t>placa-mãe</a:t>
            </a:r>
            <a:r>
              <a:rPr lang="pt-PT" sz="1600" b="0" i="0" dirty="0" smtClean="0">
                <a:solidFill>
                  <a:srgbClr val="252525"/>
                </a:solidFill>
                <a:effectLst/>
                <a:latin typeface="Arial" panose="020B0604020202020204" pitchFamily="34" charset="0"/>
              </a:rPr>
              <a:t>. </a:t>
            </a:r>
            <a:endParaRPr lang="pt-PT" sz="1600" dirty="0"/>
          </a:p>
        </p:txBody>
      </p:sp>
    </p:spTree>
    <p:extLst>
      <p:ext uri="{BB962C8B-B14F-4D97-AF65-F5344CB8AC3E}">
        <p14:creationId xmlns:p14="http://schemas.microsoft.com/office/powerpoint/2010/main" val="355174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tângulo 3"/>
          <p:cNvSpPr/>
          <p:nvPr/>
        </p:nvSpPr>
        <p:spPr>
          <a:xfrm>
            <a:off x="0" y="79802"/>
            <a:ext cx="4352474" cy="276999"/>
          </a:xfrm>
          <a:prstGeom prst="rect">
            <a:avLst/>
          </a:prstGeom>
        </p:spPr>
        <p:txBody>
          <a:bodyPr wrap="none">
            <a:spAutoFit/>
          </a:bodyPr>
          <a:lstStyle/>
          <a:p>
            <a:r>
              <a:rPr lang="pt-PT" sz="1200" dirty="0">
                <a:solidFill>
                  <a:srgbClr val="FF0000"/>
                </a:solidFill>
              </a:rPr>
              <a:t>- </a:t>
            </a:r>
            <a:r>
              <a:rPr lang="pt-PT" sz="1200" b="1" dirty="0">
                <a:solidFill>
                  <a:srgbClr val="0070C0"/>
                </a:solidFill>
              </a:rPr>
              <a:t>Organização/ Funcionamento</a:t>
            </a:r>
            <a:r>
              <a:rPr lang="pt-PT" sz="1200" dirty="0">
                <a:solidFill>
                  <a:srgbClr val="FF0000"/>
                </a:solidFill>
              </a:rPr>
              <a:t> </a:t>
            </a:r>
            <a:r>
              <a:rPr lang="pt-PT" sz="1200" b="1" dirty="0" smtClean="0">
                <a:solidFill>
                  <a:srgbClr val="FF0000"/>
                </a:solidFill>
              </a:rPr>
              <a:t>Placa Mãe (Motherboard)</a:t>
            </a:r>
          </a:p>
        </p:txBody>
      </p:sp>
      <p:sp>
        <p:nvSpPr>
          <p:cNvPr id="19" name="Título 1"/>
          <p:cNvSpPr>
            <a:spLocks noGrp="1"/>
          </p:cNvSpPr>
          <p:nvPr>
            <p:ph type="title"/>
          </p:nvPr>
        </p:nvSpPr>
        <p:spPr>
          <a:xfrm>
            <a:off x="15705" y="199815"/>
            <a:ext cx="6334539" cy="990600"/>
          </a:xfrm>
        </p:spPr>
        <p:txBody>
          <a:bodyPr/>
          <a:lstStyle/>
          <a:p>
            <a:r>
              <a:rPr lang="pt-PT" dirty="0" err="1"/>
              <a:t>Boot</a:t>
            </a:r>
            <a:r>
              <a:rPr lang="pt-PT" dirty="0"/>
              <a:t> </a:t>
            </a:r>
            <a:r>
              <a:rPr lang="pt-PT" dirty="0" err="1" smtClean="0"/>
              <a:t>Sequence</a:t>
            </a:r>
            <a:r>
              <a:rPr lang="pt-PT" dirty="0" smtClean="0"/>
              <a:t> </a:t>
            </a:r>
            <a:r>
              <a:rPr lang="pt-PT" sz="2800" dirty="0">
                <a:solidFill>
                  <a:srgbClr val="D2533C"/>
                </a:solidFill>
              </a:rPr>
              <a:t>(detalhado 3</a:t>
            </a:r>
            <a:r>
              <a:rPr lang="pt-PT" sz="2800" dirty="0" smtClean="0">
                <a:solidFill>
                  <a:srgbClr val="D2533C"/>
                </a:solidFill>
              </a:rPr>
              <a:t>/3</a:t>
            </a:r>
            <a:r>
              <a:rPr lang="pt-PT" sz="2800" dirty="0">
                <a:solidFill>
                  <a:srgbClr val="D2533C"/>
                </a:solidFill>
              </a:rPr>
              <a:t>)</a:t>
            </a:r>
            <a:endParaRPr lang="pt-PT" dirty="0"/>
          </a:p>
        </p:txBody>
      </p:sp>
      <p:sp>
        <p:nvSpPr>
          <p:cNvPr id="21" name="Rectangle 5"/>
          <p:cNvSpPr txBox="1">
            <a:spLocks noChangeArrowheads="1"/>
          </p:cNvSpPr>
          <p:nvPr/>
        </p:nvSpPr>
        <p:spPr>
          <a:xfrm>
            <a:off x="184945" y="1102069"/>
            <a:ext cx="6165300" cy="1770971"/>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pt-PT" altLang="pt-PT" b="1" dirty="0" smtClean="0">
                <a:solidFill>
                  <a:srgbClr val="0070C0"/>
                </a:solidFill>
                <a:effectLst>
                  <a:outerShdw blurRad="38100" dist="38100" dir="2700000" algn="tl">
                    <a:srgbClr val="000000">
                      <a:alpha val="43137"/>
                    </a:srgbClr>
                  </a:outerShdw>
                </a:effectLst>
              </a:rPr>
              <a:t>Step 1</a:t>
            </a:r>
            <a:r>
              <a:rPr lang="pt-PT" altLang="pt-PT" dirty="0" smtClean="0"/>
              <a:t>: </a:t>
            </a:r>
            <a:r>
              <a:rPr lang="pt-PT" altLang="pt-PT" b="1" dirty="0" smtClean="0">
                <a:solidFill>
                  <a:srgbClr val="0070C0"/>
                </a:solidFill>
              </a:rPr>
              <a:t>POST e Atribuição dos recursos do sistema</a:t>
            </a:r>
          </a:p>
          <a:p>
            <a:r>
              <a:rPr lang="pt-PT" altLang="pt-PT" sz="2200" dirty="0" smtClean="0"/>
              <a:t>Ligar o botão de </a:t>
            </a:r>
            <a:r>
              <a:rPr lang="pt-PT" altLang="pt-PT" sz="2200" dirty="0" err="1" smtClean="0"/>
              <a:t>power</a:t>
            </a:r>
            <a:r>
              <a:rPr lang="pt-PT" altLang="pt-PT" sz="2200" dirty="0" smtClean="0"/>
              <a:t> do PC</a:t>
            </a:r>
          </a:p>
          <a:p>
            <a:pPr lvl="1"/>
            <a:r>
              <a:rPr lang="pt-PT" altLang="pt-PT" sz="1800" dirty="0" smtClean="0"/>
              <a:t>O processador inicia-se e pergunta à BIOS por instruções de BOOT</a:t>
            </a:r>
          </a:p>
          <a:p>
            <a:pPr lvl="2"/>
            <a:r>
              <a:rPr lang="pt-PT" altLang="pt-PT" sz="1600" dirty="0" smtClean="0"/>
              <a:t>A Bios inicia e faz o POST (</a:t>
            </a:r>
            <a:r>
              <a:rPr lang="pt-PT" altLang="pt-PT" sz="1600" dirty="0" err="1" smtClean="0"/>
              <a:t>Auto-teste</a:t>
            </a:r>
            <a:r>
              <a:rPr lang="pt-PT" altLang="pt-PT" sz="1600" dirty="0" smtClean="0"/>
              <a:t>)</a:t>
            </a:r>
          </a:p>
        </p:txBody>
      </p:sp>
      <p:grpSp>
        <p:nvGrpSpPr>
          <p:cNvPr id="7" name="Grupo 6"/>
          <p:cNvGrpSpPr/>
          <p:nvPr/>
        </p:nvGrpSpPr>
        <p:grpSpPr>
          <a:xfrm>
            <a:off x="184944" y="2873040"/>
            <a:ext cx="5995603" cy="891165"/>
            <a:chOff x="384314" y="356801"/>
            <a:chExt cx="8229600" cy="1908175"/>
          </a:xfrm>
        </p:grpSpPr>
        <p:sp>
          <p:nvSpPr>
            <p:cNvPr id="8" name="Rectangle 4"/>
            <p:cNvSpPr txBox="1">
              <a:spLocks noChangeArrowheads="1"/>
            </p:cNvSpPr>
            <p:nvPr/>
          </p:nvSpPr>
          <p:spPr>
            <a:xfrm>
              <a:off x="384315" y="356801"/>
              <a:ext cx="8001001" cy="841375"/>
            </a:xfrm>
            <a:prstGeom prst="rect">
              <a:avLst/>
            </a:prstGeom>
          </p:spPr>
          <p:txBody>
            <a:bodyPr vert="horz" lIns="91440" tIns="45720" rIns="91440" bIns="45720" rtlCol="0" anchor="ctr">
              <a:normAutofit fontScale="5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pt-PT" altLang="pt-PT" b="1" dirty="0" smtClean="0">
                  <a:solidFill>
                    <a:srgbClr val="0070C0"/>
                  </a:solidFill>
                  <a:effectLst>
                    <a:outerShdw blurRad="38100" dist="38100" dir="2700000" algn="tl">
                      <a:srgbClr val="000000">
                        <a:alpha val="43137"/>
                      </a:srgbClr>
                    </a:outerShdw>
                  </a:effectLst>
                </a:rPr>
                <a:t>Step 2</a:t>
              </a:r>
              <a:r>
                <a:rPr lang="pt-PT" altLang="pt-PT" b="1" dirty="0" smtClean="0">
                  <a:solidFill>
                    <a:srgbClr val="0070C0"/>
                  </a:solidFill>
                </a:rPr>
                <a:t>: Bios procura e carrega o SO</a:t>
              </a:r>
            </a:p>
          </p:txBody>
        </p:sp>
        <p:sp>
          <p:nvSpPr>
            <p:cNvPr id="10" name="Rectangle 5"/>
            <p:cNvSpPr txBox="1">
              <a:spLocks noChangeArrowheads="1"/>
            </p:cNvSpPr>
            <p:nvPr/>
          </p:nvSpPr>
          <p:spPr>
            <a:xfrm>
              <a:off x="384314" y="1198176"/>
              <a:ext cx="8229600" cy="106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pt-PT" altLang="pt-PT" sz="2000" dirty="0" smtClean="0"/>
                <a:t>Bios “pergunta” à CMOS pela localização do SO</a:t>
              </a:r>
            </a:p>
          </p:txBody>
        </p:sp>
      </p:grpSp>
      <p:sp>
        <p:nvSpPr>
          <p:cNvPr id="14" name="Rectangle 7"/>
          <p:cNvSpPr txBox="1">
            <a:spLocks noChangeArrowheads="1"/>
          </p:cNvSpPr>
          <p:nvPr/>
        </p:nvSpPr>
        <p:spPr>
          <a:xfrm>
            <a:off x="184944" y="3672178"/>
            <a:ext cx="5750681" cy="2257756"/>
          </a:xfrm>
          <a:prstGeom prst="rect">
            <a:avLst/>
          </a:prstGeom>
        </p:spPr>
        <p:txBody>
          <a:bodyPr vert="horz" lIns="91440" tIns="45720" rIns="91440" bIns="45720" rtlCol="0">
            <a:normAutofit fontScale="850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pt-PT" altLang="pt-PT" dirty="0" smtClean="0"/>
              <a:t>Master </a:t>
            </a:r>
            <a:r>
              <a:rPr lang="pt-PT" altLang="pt-PT" dirty="0" err="1" smtClean="0"/>
              <a:t>Boot</a:t>
            </a:r>
            <a:r>
              <a:rPr lang="pt-PT" altLang="pt-PT" dirty="0" smtClean="0"/>
              <a:t> Record (MBR)</a:t>
            </a:r>
          </a:p>
          <a:p>
            <a:pPr lvl="1"/>
            <a:r>
              <a:rPr lang="pt-PT" altLang="pt-PT" dirty="0" smtClean="0"/>
              <a:t>Contem o MBP </a:t>
            </a:r>
            <a:r>
              <a:rPr lang="pt-PT" altLang="pt-PT" i="1" dirty="0" smtClean="0"/>
              <a:t>master </a:t>
            </a:r>
            <a:r>
              <a:rPr lang="pt-PT" altLang="pt-PT" i="1" dirty="0" err="1" smtClean="0"/>
              <a:t>boot</a:t>
            </a:r>
            <a:r>
              <a:rPr lang="pt-PT" altLang="pt-PT" i="1" dirty="0" smtClean="0"/>
              <a:t> </a:t>
            </a:r>
            <a:r>
              <a:rPr lang="pt-PT" altLang="pt-PT" i="1" dirty="0" err="1" smtClean="0"/>
              <a:t>program</a:t>
            </a:r>
            <a:r>
              <a:rPr lang="pt-PT" altLang="pt-PT" i="1" dirty="0" smtClean="0"/>
              <a:t> </a:t>
            </a:r>
            <a:r>
              <a:rPr lang="pt-PT" altLang="pt-PT" dirty="0" smtClean="0"/>
              <a:t>e a tabela de partições</a:t>
            </a:r>
          </a:p>
          <a:p>
            <a:r>
              <a:rPr lang="pt-PT" altLang="pt-PT" dirty="0" smtClean="0"/>
              <a:t>OS </a:t>
            </a:r>
            <a:r>
              <a:rPr lang="pt-PT" altLang="pt-PT" dirty="0" err="1" smtClean="0"/>
              <a:t>boot</a:t>
            </a:r>
            <a:r>
              <a:rPr lang="pt-PT" altLang="pt-PT" dirty="0" smtClean="0"/>
              <a:t> record</a:t>
            </a:r>
          </a:p>
          <a:p>
            <a:pPr lvl="1"/>
            <a:r>
              <a:rPr lang="pt-PT" altLang="pt-PT" dirty="0" smtClean="0"/>
              <a:t>Num sector com 512-byte logo a </a:t>
            </a:r>
            <a:r>
              <a:rPr lang="pt-PT" altLang="pt-PT" dirty="0" err="1" smtClean="0"/>
              <a:t>sequir</a:t>
            </a:r>
            <a:r>
              <a:rPr lang="pt-PT" altLang="pt-PT" dirty="0" smtClean="0"/>
              <a:t> ao MBR</a:t>
            </a:r>
          </a:p>
          <a:p>
            <a:pPr lvl="1"/>
            <a:r>
              <a:rPr lang="pt-PT" altLang="pt-PT" dirty="0" smtClean="0"/>
              <a:t>Contem um programa que direciona para um ficheiro de arranque do SO maior, normalmente chamado de  (</a:t>
            </a:r>
            <a:r>
              <a:rPr lang="pt-PT" altLang="pt-PT" dirty="0" err="1" smtClean="0"/>
              <a:t>BootMgr</a:t>
            </a:r>
            <a:r>
              <a:rPr lang="pt-PT" altLang="pt-PT" dirty="0" smtClean="0"/>
              <a:t> ou </a:t>
            </a:r>
            <a:r>
              <a:rPr lang="pt-PT" altLang="pt-PT" dirty="0" err="1" smtClean="0"/>
              <a:t>Ntldr</a:t>
            </a:r>
            <a:r>
              <a:rPr lang="pt-PT" altLang="pt-PT" dirty="0" smtClean="0"/>
              <a:t>)</a:t>
            </a:r>
          </a:p>
        </p:txBody>
      </p:sp>
      <p:grpSp>
        <p:nvGrpSpPr>
          <p:cNvPr id="37" name="Grupo 36"/>
          <p:cNvGrpSpPr/>
          <p:nvPr/>
        </p:nvGrpSpPr>
        <p:grpSpPr>
          <a:xfrm>
            <a:off x="6365949" y="1190415"/>
            <a:ext cx="5733285" cy="5697460"/>
            <a:chOff x="6771861" y="1463051"/>
            <a:chExt cx="5327373" cy="5424824"/>
          </a:xfrm>
        </p:grpSpPr>
        <p:grpSp>
          <p:nvGrpSpPr>
            <p:cNvPr id="27" name="Grupo 26"/>
            <p:cNvGrpSpPr/>
            <p:nvPr/>
          </p:nvGrpSpPr>
          <p:grpSpPr>
            <a:xfrm>
              <a:off x="6771861" y="1463051"/>
              <a:ext cx="5327373" cy="5424824"/>
              <a:chOff x="6771861" y="1463051"/>
              <a:chExt cx="5327373" cy="5424824"/>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861" y="1463051"/>
                <a:ext cx="5327373" cy="5424824"/>
              </a:xfrm>
              <a:prstGeom prst="rect">
                <a:avLst/>
              </a:prstGeom>
            </p:spPr>
          </p:pic>
          <p:cxnSp>
            <p:nvCxnSpPr>
              <p:cNvPr id="17" name="Conector reto 16"/>
              <p:cNvCxnSpPr/>
              <p:nvPr/>
            </p:nvCxnSpPr>
            <p:spPr>
              <a:xfrm>
                <a:off x="8070574" y="2716696"/>
                <a:ext cx="3856383" cy="132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a:off x="11926957" y="2729948"/>
                <a:ext cx="0" cy="35094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ector reto 23"/>
              <p:cNvCxnSpPr/>
              <p:nvPr/>
            </p:nvCxnSpPr>
            <p:spPr>
              <a:xfrm flipV="1">
                <a:off x="7673788" y="6224634"/>
                <a:ext cx="4253168" cy="148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10452846" y="3825827"/>
                <a:ext cx="1474109" cy="699271"/>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28" name="Retângulo 27"/>
            <p:cNvSpPr/>
            <p:nvPr/>
          </p:nvSpPr>
          <p:spPr>
            <a:xfrm>
              <a:off x="9195059" y="5777901"/>
              <a:ext cx="2515574" cy="322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smtClean="0">
                  <a:solidFill>
                    <a:srgbClr val="002060"/>
                  </a:solidFill>
                </a:rPr>
                <a:t>Identifica a drive de </a:t>
              </a:r>
              <a:r>
                <a:rPr lang="pt-PT" sz="1600" dirty="0" err="1" smtClean="0">
                  <a:solidFill>
                    <a:srgbClr val="002060"/>
                  </a:solidFill>
                </a:rPr>
                <a:t>Boot</a:t>
              </a:r>
              <a:endParaRPr lang="pt-PT" sz="1600" dirty="0">
                <a:solidFill>
                  <a:srgbClr val="002060"/>
                </a:solidFill>
              </a:endParaRPr>
            </a:p>
          </p:txBody>
        </p:sp>
        <p:sp>
          <p:nvSpPr>
            <p:cNvPr id="30" name="Retângulo 29"/>
            <p:cNvSpPr/>
            <p:nvPr/>
          </p:nvSpPr>
          <p:spPr>
            <a:xfrm>
              <a:off x="9435547" y="3167133"/>
              <a:ext cx="1761549" cy="322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smtClean="0">
                  <a:solidFill>
                    <a:srgbClr val="002060"/>
                  </a:solidFill>
                </a:rPr>
                <a:t>MBR </a:t>
              </a:r>
              <a:r>
                <a:rPr lang="pt-PT" sz="1600" dirty="0" err="1" smtClean="0">
                  <a:solidFill>
                    <a:srgbClr val="002060"/>
                  </a:solidFill>
                </a:rPr>
                <a:t>program</a:t>
              </a:r>
              <a:endParaRPr lang="pt-PT" sz="1600" dirty="0">
                <a:solidFill>
                  <a:srgbClr val="002060"/>
                </a:solidFill>
              </a:endParaRPr>
            </a:p>
          </p:txBody>
        </p:sp>
        <p:sp>
          <p:nvSpPr>
            <p:cNvPr id="31" name="Retângulo 30"/>
            <p:cNvSpPr/>
            <p:nvPr/>
          </p:nvSpPr>
          <p:spPr>
            <a:xfrm>
              <a:off x="7116725" y="1548146"/>
              <a:ext cx="2438092" cy="52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smtClean="0">
                  <a:solidFill>
                    <a:srgbClr val="002060"/>
                  </a:solidFill>
                </a:rPr>
                <a:t>Início do disco rígido</a:t>
              </a:r>
              <a:endParaRPr lang="pt-PT" sz="1600" dirty="0">
                <a:solidFill>
                  <a:srgbClr val="002060"/>
                </a:solidFill>
              </a:endParaRPr>
            </a:p>
          </p:txBody>
        </p:sp>
        <p:sp>
          <p:nvSpPr>
            <p:cNvPr id="34" name="Retângulo 33"/>
            <p:cNvSpPr/>
            <p:nvPr/>
          </p:nvSpPr>
          <p:spPr>
            <a:xfrm>
              <a:off x="10059211" y="2108553"/>
              <a:ext cx="1867745" cy="631911"/>
            </a:xfrm>
            <a:prstGeom prst="rect">
              <a:avLst/>
            </a:prstGeom>
            <a:solidFill>
              <a:schemeClr val="bg1"/>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u="sng" dirty="0" smtClean="0">
                  <a:solidFill>
                    <a:srgbClr val="002060"/>
                  </a:solidFill>
                </a:rPr>
                <a:t>M</a:t>
              </a:r>
              <a:r>
                <a:rPr lang="pt-PT" sz="1600" dirty="0" smtClean="0">
                  <a:solidFill>
                    <a:srgbClr val="002060"/>
                  </a:solidFill>
                </a:rPr>
                <a:t>aster </a:t>
              </a:r>
              <a:r>
                <a:rPr lang="pt-PT" sz="1600" u="sng" dirty="0" err="1" smtClean="0">
                  <a:solidFill>
                    <a:srgbClr val="002060"/>
                  </a:solidFill>
                </a:rPr>
                <a:t>B</a:t>
              </a:r>
              <a:r>
                <a:rPr lang="pt-PT" sz="1600" dirty="0" err="1" smtClean="0">
                  <a:solidFill>
                    <a:srgbClr val="002060"/>
                  </a:solidFill>
                </a:rPr>
                <a:t>oot</a:t>
              </a:r>
              <a:r>
                <a:rPr lang="pt-PT" sz="1600" dirty="0" smtClean="0">
                  <a:solidFill>
                    <a:srgbClr val="002060"/>
                  </a:solidFill>
                </a:rPr>
                <a:t> </a:t>
              </a:r>
              <a:r>
                <a:rPr lang="pt-PT" sz="1600" u="sng" dirty="0" smtClean="0">
                  <a:solidFill>
                    <a:srgbClr val="002060"/>
                  </a:solidFill>
                </a:rPr>
                <a:t>R</a:t>
              </a:r>
              <a:r>
                <a:rPr lang="pt-PT" sz="1600" dirty="0" smtClean="0">
                  <a:solidFill>
                    <a:srgbClr val="002060"/>
                  </a:solidFill>
                </a:rPr>
                <a:t>ecord</a:t>
              </a:r>
              <a:endParaRPr lang="pt-PT" sz="1600" dirty="0">
                <a:solidFill>
                  <a:srgbClr val="002060"/>
                </a:solidFill>
              </a:endParaRPr>
            </a:p>
          </p:txBody>
        </p:sp>
        <p:sp>
          <p:nvSpPr>
            <p:cNvPr id="35" name="Retângulo 34"/>
            <p:cNvSpPr/>
            <p:nvPr/>
          </p:nvSpPr>
          <p:spPr>
            <a:xfrm>
              <a:off x="9836230" y="3728964"/>
              <a:ext cx="2075245" cy="841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00" dirty="0">
                <a:solidFill>
                  <a:srgbClr val="002060"/>
                </a:solidFill>
              </a:endParaRPr>
            </a:p>
          </p:txBody>
        </p:sp>
        <p:sp>
          <p:nvSpPr>
            <p:cNvPr id="32" name="Retângulo 31"/>
            <p:cNvSpPr/>
            <p:nvPr/>
          </p:nvSpPr>
          <p:spPr>
            <a:xfrm>
              <a:off x="9195059" y="4329721"/>
              <a:ext cx="2653728" cy="1259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dirty="0" smtClean="0">
                  <a:solidFill>
                    <a:srgbClr val="002060"/>
                  </a:solidFill>
                  <a:effectLst>
                    <a:outerShdw blurRad="38100" dist="38100" dir="2700000" algn="tl">
                      <a:srgbClr val="000000">
                        <a:alpha val="43137"/>
                      </a:srgbClr>
                    </a:outerShdw>
                  </a:effectLst>
                </a:rPr>
                <a:t>Tabela de partições </a:t>
              </a:r>
            </a:p>
            <a:p>
              <a:pPr algn="ctr"/>
              <a:r>
                <a:rPr lang="pt-PT" sz="1600" dirty="0" smtClean="0">
                  <a:solidFill>
                    <a:srgbClr val="002060"/>
                  </a:solidFill>
                </a:rPr>
                <a:t>Tem informações relativamente às partições do disco e onde está cada uma</a:t>
              </a:r>
              <a:endParaRPr lang="pt-PT" sz="1600" dirty="0">
                <a:solidFill>
                  <a:srgbClr val="002060"/>
                </a:solidFill>
              </a:endParaRPr>
            </a:p>
          </p:txBody>
        </p:sp>
        <p:sp>
          <p:nvSpPr>
            <p:cNvPr id="36" name="Retângulo 35"/>
            <p:cNvSpPr/>
            <p:nvPr/>
          </p:nvSpPr>
          <p:spPr>
            <a:xfrm>
              <a:off x="9392187" y="6296762"/>
              <a:ext cx="2456599" cy="561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rgbClr val="002060"/>
                  </a:solidFill>
                </a:rPr>
                <a:t>A drive C:\ começa aqui</a:t>
              </a:r>
              <a:endParaRPr lang="pt-PT" dirty="0">
                <a:solidFill>
                  <a:srgbClr val="002060"/>
                </a:solidFill>
              </a:endParaRPr>
            </a:p>
          </p:txBody>
        </p:sp>
      </p:grpSp>
    </p:spTree>
    <p:extLst>
      <p:ext uri="{BB962C8B-B14F-4D97-AF65-F5344CB8AC3E}">
        <p14:creationId xmlns:p14="http://schemas.microsoft.com/office/powerpoint/2010/main" val="1027975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356801"/>
            <a:ext cx="10972800" cy="990600"/>
          </a:xfrm>
        </p:spPr>
        <p:txBody>
          <a:bodyPr/>
          <a:lstStyle/>
          <a:p>
            <a:r>
              <a:rPr lang="pt-PT" dirty="0" smtClean="0"/>
              <a:t>Tipos de BOOT</a:t>
            </a:r>
            <a:endParaRPr lang="pt-PT" dirty="0"/>
          </a:p>
        </p:txBody>
      </p:sp>
      <p:sp>
        <p:nvSpPr>
          <p:cNvPr id="4" name="Retângulo 3"/>
          <p:cNvSpPr/>
          <p:nvPr/>
        </p:nvSpPr>
        <p:spPr>
          <a:xfrm>
            <a:off x="0" y="79802"/>
            <a:ext cx="4352474" cy="276999"/>
          </a:xfrm>
          <a:prstGeom prst="rect">
            <a:avLst/>
          </a:prstGeom>
        </p:spPr>
        <p:txBody>
          <a:bodyPr wrap="none">
            <a:spAutoFit/>
          </a:bodyPr>
          <a:lstStyle/>
          <a:p>
            <a:r>
              <a:rPr lang="pt-PT" sz="1200" dirty="0">
                <a:solidFill>
                  <a:srgbClr val="FF0000"/>
                </a:solidFill>
              </a:rPr>
              <a:t>- </a:t>
            </a:r>
            <a:r>
              <a:rPr lang="pt-PT" sz="1200" b="1" dirty="0">
                <a:solidFill>
                  <a:srgbClr val="0070C0"/>
                </a:solidFill>
              </a:rPr>
              <a:t>Organização/ Funcionamento</a:t>
            </a:r>
            <a:r>
              <a:rPr lang="pt-PT" sz="1200" dirty="0">
                <a:solidFill>
                  <a:srgbClr val="FF0000"/>
                </a:solidFill>
              </a:rPr>
              <a:t> </a:t>
            </a:r>
            <a:r>
              <a:rPr lang="pt-PT" sz="1200" b="1" dirty="0" smtClean="0">
                <a:solidFill>
                  <a:srgbClr val="FF0000"/>
                </a:solidFill>
              </a:rPr>
              <a:t>Placa Mãe (Motherboard)</a:t>
            </a:r>
          </a:p>
        </p:txBody>
      </p:sp>
      <p:sp>
        <p:nvSpPr>
          <p:cNvPr id="17" name="Rectangle 7"/>
          <p:cNvSpPr txBox="1">
            <a:spLocks noChangeArrowheads="1"/>
          </p:cNvSpPr>
          <p:nvPr/>
        </p:nvSpPr>
        <p:spPr>
          <a:xfrm>
            <a:off x="457199" y="1600200"/>
            <a:ext cx="8435009" cy="421750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pt-PT" altLang="pt-PT" b="1" dirty="0" err="1" smtClean="0">
                <a:effectLst>
                  <a:outerShdw blurRad="38100" dist="38100" dir="2700000" algn="tl">
                    <a:srgbClr val="000000">
                      <a:alpha val="43137"/>
                    </a:srgbClr>
                  </a:outerShdw>
                </a:effectLst>
              </a:rPr>
              <a:t>Booting</a:t>
            </a:r>
            <a:endParaRPr lang="pt-PT" altLang="pt-PT" b="1" dirty="0" smtClean="0">
              <a:effectLst>
                <a:outerShdw blurRad="38100" dist="38100" dir="2700000" algn="tl">
                  <a:srgbClr val="000000">
                    <a:alpha val="43137"/>
                  </a:srgbClr>
                </a:outerShdw>
              </a:effectLst>
            </a:endParaRPr>
          </a:p>
          <a:p>
            <a:pPr lvl="1"/>
            <a:r>
              <a:rPr lang="pt-PT" altLang="pt-PT" dirty="0" smtClean="0"/>
              <a:t>O computador liga-se sozinho</a:t>
            </a:r>
          </a:p>
          <a:p>
            <a:pPr lvl="2"/>
            <a:r>
              <a:rPr lang="pt-PT" altLang="pt-PT" dirty="0" smtClean="0"/>
              <a:t>Sem que o utilizador pressione o botão</a:t>
            </a:r>
          </a:p>
          <a:p>
            <a:endParaRPr lang="pt-PT" altLang="pt-PT" dirty="0" smtClean="0"/>
          </a:p>
          <a:p>
            <a:r>
              <a:rPr lang="pt-PT" altLang="pt-PT" b="1" dirty="0" smtClean="0">
                <a:effectLst>
                  <a:outerShdw blurRad="38100" dist="38100" dir="2700000" algn="tl">
                    <a:srgbClr val="000000">
                      <a:alpha val="43137"/>
                    </a:srgbClr>
                  </a:outerShdw>
                </a:effectLst>
              </a:rPr>
              <a:t>Hard </a:t>
            </a:r>
            <a:r>
              <a:rPr lang="pt-PT" altLang="pt-PT" b="1" dirty="0" err="1" smtClean="0">
                <a:effectLst>
                  <a:outerShdw blurRad="38100" dist="38100" dir="2700000" algn="tl">
                    <a:srgbClr val="000000">
                      <a:alpha val="43137"/>
                    </a:srgbClr>
                  </a:outerShdw>
                </a:effectLst>
              </a:rPr>
              <a:t>boot</a:t>
            </a:r>
            <a:r>
              <a:rPr lang="pt-PT" altLang="pt-PT" b="1" dirty="0" smtClean="0">
                <a:effectLst>
                  <a:outerShdw blurRad="38100" dist="38100" dir="2700000" algn="tl">
                    <a:srgbClr val="000000">
                      <a:alpha val="43137"/>
                    </a:srgbClr>
                  </a:outerShdw>
                </a:effectLst>
              </a:rPr>
              <a:t> </a:t>
            </a:r>
            <a:r>
              <a:rPr lang="pt-PT" altLang="pt-PT" dirty="0" smtClean="0"/>
              <a:t>(</a:t>
            </a:r>
            <a:r>
              <a:rPr lang="pt-PT" altLang="pt-PT" dirty="0" err="1" smtClean="0"/>
              <a:t>cold</a:t>
            </a:r>
            <a:r>
              <a:rPr lang="pt-PT" altLang="pt-PT" dirty="0" smtClean="0"/>
              <a:t> </a:t>
            </a:r>
            <a:r>
              <a:rPr lang="pt-PT" altLang="pt-PT" dirty="0" err="1" smtClean="0"/>
              <a:t>boot</a:t>
            </a:r>
            <a:r>
              <a:rPr lang="pt-PT" altLang="pt-PT" dirty="0" smtClean="0"/>
              <a:t>)</a:t>
            </a:r>
          </a:p>
          <a:p>
            <a:pPr lvl="1"/>
            <a:r>
              <a:rPr lang="pt-PT" altLang="pt-PT" dirty="0" smtClean="0"/>
              <a:t>Ligar o </a:t>
            </a:r>
            <a:r>
              <a:rPr lang="pt-PT" altLang="pt-PT" dirty="0" err="1" smtClean="0"/>
              <a:t>power</a:t>
            </a:r>
            <a:r>
              <a:rPr lang="pt-PT" altLang="pt-PT" dirty="0" smtClean="0"/>
              <a:t> com o botão de </a:t>
            </a:r>
            <a:r>
              <a:rPr lang="pt-PT" altLang="pt-PT" dirty="0" err="1" smtClean="0"/>
              <a:t>on</a:t>
            </a:r>
            <a:r>
              <a:rPr lang="pt-PT" altLang="pt-PT" dirty="0" smtClean="0"/>
              <a:t>/</a:t>
            </a:r>
            <a:r>
              <a:rPr lang="pt-PT" altLang="pt-PT" dirty="0" err="1" smtClean="0"/>
              <a:t>off</a:t>
            </a:r>
            <a:endParaRPr lang="pt-PT" altLang="pt-PT" dirty="0" smtClean="0"/>
          </a:p>
          <a:p>
            <a:endParaRPr lang="pt-PT" altLang="pt-PT" dirty="0" smtClean="0"/>
          </a:p>
          <a:p>
            <a:r>
              <a:rPr lang="pt-PT" altLang="pt-PT" b="1" dirty="0" smtClean="0">
                <a:effectLst>
                  <a:outerShdw blurRad="38100" dist="38100" dir="2700000" algn="tl">
                    <a:srgbClr val="000000">
                      <a:alpha val="43137"/>
                    </a:srgbClr>
                  </a:outerShdw>
                </a:effectLst>
              </a:rPr>
              <a:t>Soft </a:t>
            </a:r>
            <a:r>
              <a:rPr lang="pt-PT" altLang="pt-PT" b="1" dirty="0" err="1" smtClean="0">
                <a:effectLst>
                  <a:outerShdw blurRad="38100" dist="38100" dir="2700000" algn="tl">
                    <a:srgbClr val="000000">
                      <a:alpha val="43137"/>
                    </a:srgbClr>
                  </a:outerShdw>
                </a:effectLst>
              </a:rPr>
              <a:t>boot</a:t>
            </a:r>
            <a:r>
              <a:rPr lang="pt-PT" altLang="pt-PT" b="1" dirty="0" smtClean="0">
                <a:effectLst>
                  <a:outerShdw blurRad="38100" dist="38100" dir="2700000" algn="tl">
                    <a:srgbClr val="000000">
                      <a:alpha val="43137"/>
                    </a:srgbClr>
                  </a:outerShdw>
                </a:effectLst>
              </a:rPr>
              <a:t> </a:t>
            </a:r>
            <a:r>
              <a:rPr lang="pt-PT" altLang="pt-PT" dirty="0" smtClean="0"/>
              <a:t>(</a:t>
            </a:r>
            <a:r>
              <a:rPr lang="pt-PT" altLang="pt-PT" dirty="0" err="1" smtClean="0"/>
              <a:t>warm</a:t>
            </a:r>
            <a:r>
              <a:rPr lang="pt-PT" altLang="pt-PT" dirty="0" smtClean="0"/>
              <a:t> </a:t>
            </a:r>
            <a:r>
              <a:rPr lang="pt-PT" altLang="pt-PT" dirty="0" err="1" smtClean="0"/>
              <a:t>boot</a:t>
            </a:r>
            <a:r>
              <a:rPr lang="pt-PT" altLang="pt-PT" dirty="0" smtClean="0"/>
              <a:t>)</a:t>
            </a:r>
          </a:p>
          <a:p>
            <a:pPr lvl="1"/>
            <a:r>
              <a:rPr lang="pt-PT" altLang="pt-PT" dirty="0" smtClean="0"/>
              <a:t>Usar o SO para reiniciar</a:t>
            </a:r>
          </a:p>
        </p:txBody>
      </p:sp>
    </p:spTree>
    <p:extLst>
      <p:ext uri="{BB962C8B-B14F-4D97-AF65-F5344CB8AC3E}">
        <p14:creationId xmlns:p14="http://schemas.microsoft.com/office/powerpoint/2010/main" val="541996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287808"/>
            <a:ext cx="10972800" cy="990600"/>
          </a:xfrm>
        </p:spPr>
        <p:txBody>
          <a:bodyPr/>
          <a:lstStyle/>
          <a:p>
            <a:r>
              <a:rPr lang="pt-PT" dirty="0" err="1" smtClean="0"/>
              <a:t>Cmos</a:t>
            </a:r>
            <a:r>
              <a:rPr lang="pt-PT" dirty="0" smtClean="0"/>
              <a:t> </a:t>
            </a:r>
            <a:r>
              <a:rPr lang="pt-PT" dirty="0" err="1" smtClean="0"/>
              <a:t>vs</a:t>
            </a:r>
            <a:r>
              <a:rPr lang="pt-PT" dirty="0" smtClean="0"/>
              <a:t> ROM</a:t>
            </a:r>
            <a:endParaRPr lang="pt-PT" dirty="0"/>
          </a:p>
        </p:txBody>
      </p:sp>
      <p:pic>
        <p:nvPicPr>
          <p:cNvPr id="4" name="Imagem 3"/>
          <p:cNvPicPr>
            <a:picLocks noChangeAspect="1"/>
          </p:cNvPicPr>
          <p:nvPr/>
        </p:nvPicPr>
        <p:blipFill rotWithShape="1">
          <a:blip r:embed="rId2"/>
          <a:srcRect l="30918" t="25241" r="12560" b="17753"/>
          <a:stretch/>
        </p:blipFill>
        <p:spPr>
          <a:xfrm>
            <a:off x="135742" y="1227269"/>
            <a:ext cx="3248021" cy="2456835"/>
          </a:xfrm>
          <a:prstGeom prst="rect">
            <a:avLst/>
          </a:prstGeom>
        </p:spPr>
      </p:pic>
      <p:pic>
        <p:nvPicPr>
          <p:cNvPr id="5" name="Imagem 4"/>
          <p:cNvPicPr>
            <a:picLocks noChangeAspect="1"/>
          </p:cNvPicPr>
          <p:nvPr/>
        </p:nvPicPr>
        <p:blipFill rotWithShape="1">
          <a:blip r:embed="rId3"/>
          <a:srcRect l="31038" t="26369" r="14855" b="21457"/>
          <a:stretch/>
        </p:blipFill>
        <p:spPr>
          <a:xfrm>
            <a:off x="135743" y="4209095"/>
            <a:ext cx="3256815" cy="2355376"/>
          </a:xfrm>
          <a:prstGeom prst="rect">
            <a:avLst/>
          </a:prstGeom>
        </p:spPr>
      </p:pic>
      <p:sp>
        <p:nvSpPr>
          <p:cNvPr id="7" name="Retângulo 6"/>
          <p:cNvSpPr/>
          <p:nvPr/>
        </p:nvSpPr>
        <p:spPr>
          <a:xfrm>
            <a:off x="3392558" y="357807"/>
            <a:ext cx="8653668" cy="6494085"/>
          </a:xfrm>
          <a:prstGeom prst="rect">
            <a:avLst/>
          </a:prstGeom>
        </p:spPr>
        <p:txBody>
          <a:bodyPr wrap="square">
            <a:spAutoFit/>
          </a:bodyPr>
          <a:lstStyle/>
          <a:p>
            <a:pPr algn="just"/>
            <a:r>
              <a:rPr lang="en-US" sz="1600" dirty="0" smtClean="0"/>
              <a:t>There are some commonly mixed up terms we need to set clear first. </a:t>
            </a:r>
          </a:p>
          <a:p>
            <a:pPr algn="just"/>
            <a:endParaRPr lang="en-US" sz="1600" dirty="0" smtClean="0"/>
          </a:p>
          <a:p>
            <a:pPr algn="just"/>
            <a:r>
              <a:rPr lang="en-US" sz="1600" dirty="0" smtClean="0"/>
              <a:t>The below are hardware/electronic devices:</a:t>
            </a:r>
          </a:p>
          <a:p>
            <a:pPr algn="just"/>
            <a:r>
              <a:rPr lang="en-US" sz="1600" dirty="0" smtClean="0"/>
              <a:t>RAM - Random Access Memory (a memory device used for system RAM, not the BIOS).</a:t>
            </a:r>
          </a:p>
          <a:p>
            <a:pPr algn="just"/>
            <a:endParaRPr lang="en-US" sz="1600" dirty="0" smtClean="0"/>
          </a:p>
          <a:p>
            <a:pPr algn="just"/>
            <a:r>
              <a:rPr lang="en-US" sz="1600" dirty="0" smtClean="0"/>
              <a:t>ROM - Read Only Memory (devices programmed at the factory, cannot be changed by users).</a:t>
            </a:r>
          </a:p>
          <a:p>
            <a:pPr algn="just"/>
            <a:endParaRPr lang="en-US" sz="1600" dirty="0" smtClean="0"/>
          </a:p>
          <a:p>
            <a:pPr algn="just"/>
            <a:r>
              <a:rPr lang="en-US" sz="1600" dirty="0" smtClean="0"/>
              <a:t>CMOS - Complementary Metal Oxide Semiconductor - a special kind of memory device that loses all its stored data almost instantly when voltage is removed by battery removal, or BIOS reset - note a BIOS reset does not reset the BIOS memory module, it "clears the CMOS" by forcing it to forget any custom settings.</a:t>
            </a:r>
          </a:p>
          <a:p>
            <a:pPr algn="just"/>
            <a:endParaRPr lang="en-US" sz="1600" dirty="0" smtClean="0"/>
          </a:p>
          <a:p>
            <a:pPr algn="just"/>
            <a:r>
              <a:rPr lang="en-US" sz="1600" dirty="0" smtClean="0"/>
              <a:t>EEPROM - Electrically Erasable Programmable Read Only Memory - also known as a firmware device - these devices are used to store (flash) the BIOS program into semi-permanent memory.</a:t>
            </a:r>
          </a:p>
          <a:p>
            <a:pPr algn="just"/>
            <a:r>
              <a:rPr lang="en-US" sz="1600" dirty="0" smtClean="0"/>
              <a:t>The BIOS (Basic Input Output System) is a software program that has been programmed (flashed) into an EEPROM module (integrated circuit, IC) mounted on the motherboard. This program is not lost when all power is removed. This program is written by the BIOS/chipset/motherboard makers. It takes a special program to rewrite the BIOS firmware.</a:t>
            </a:r>
          </a:p>
          <a:p>
            <a:pPr algn="just"/>
            <a:endParaRPr lang="en-US" sz="1600" dirty="0" smtClean="0"/>
          </a:p>
          <a:p>
            <a:pPr algn="just"/>
            <a:r>
              <a:rPr lang="en-US" sz="1600" dirty="0" smtClean="0"/>
              <a:t>The CMOS is used by the motherboard chipset to save custom settings - changes to the BIOS firmware defaults, such as date and time, boot order, on-board device management, etc. </a:t>
            </a:r>
          </a:p>
          <a:p>
            <a:pPr algn="just"/>
            <a:endParaRPr lang="en-US" sz="1600" dirty="0" smtClean="0"/>
          </a:p>
          <a:p>
            <a:pPr algn="just"/>
            <a:r>
              <a:rPr lang="en-US" sz="1600" dirty="0" smtClean="0"/>
              <a:t>The CMOS memory module and the BIOS firmware EEPROM memory module work together to configure the motherboard to work with the attached hardware.</a:t>
            </a:r>
            <a:endParaRPr lang="pt-PT" sz="1600" dirty="0"/>
          </a:p>
        </p:txBody>
      </p:sp>
      <p:sp>
        <p:nvSpPr>
          <p:cNvPr id="8" name="Retângulo 7"/>
          <p:cNvSpPr/>
          <p:nvPr/>
        </p:nvSpPr>
        <p:spPr>
          <a:xfrm>
            <a:off x="0" y="387"/>
            <a:ext cx="1443152" cy="400110"/>
          </a:xfrm>
          <a:prstGeom prst="rect">
            <a:avLst/>
          </a:prstGeom>
        </p:spPr>
        <p:txBody>
          <a:bodyPr wrap="none">
            <a:spAutoFit/>
          </a:bodyPr>
          <a:lstStyle/>
          <a:p>
            <a:r>
              <a:rPr lang="pt-PT" sz="2000" dirty="0" smtClean="0">
                <a:solidFill>
                  <a:srgbClr val="FF0000"/>
                </a:solidFill>
              </a:rPr>
              <a:t>Tira teimas</a:t>
            </a:r>
            <a:endParaRPr lang="pt-PT" sz="2000" b="1" dirty="0" smtClean="0">
              <a:solidFill>
                <a:srgbClr val="FF0000"/>
              </a:solidFill>
            </a:endParaRPr>
          </a:p>
        </p:txBody>
      </p:sp>
    </p:spTree>
    <p:extLst>
      <p:ext uri="{BB962C8B-B14F-4D97-AF65-F5344CB8AC3E}">
        <p14:creationId xmlns:p14="http://schemas.microsoft.com/office/powerpoint/2010/main" val="4291734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30568"/>
            <a:ext cx="10972800" cy="990600"/>
          </a:xfrm>
        </p:spPr>
        <p:txBody>
          <a:bodyPr/>
          <a:lstStyle/>
          <a:p>
            <a:r>
              <a:rPr lang="pt-PT" dirty="0" smtClean="0"/>
              <a:t>Estrutura da </a:t>
            </a:r>
            <a:r>
              <a:rPr lang="pt-PT" dirty="0" err="1" smtClean="0"/>
              <a:t>MotherBoard</a:t>
            </a:r>
            <a:endParaRPr lang="pt-PT"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391" y="1152939"/>
            <a:ext cx="8982137" cy="5705061"/>
          </a:xfrm>
          <a:prstGeom prst="rect">
            <a:avLst/>
          </a:prstGeom>
        </p:spPr>
      </p:pic>
      <p:sp>
        <p:nvSpPr>
          <p:cNvPr id="5" name="Retângulo 4"/>
          <p:cNvSpPr/>
          <p:nvPr/>
        </p:nvSpPr>
        <p:spPr>
          <a:xfrm>
            <a:off x="0" y="-39757"/>
            <a:ext cx="3147015" cy="338554"/>
          </a:xfrm>
          <a:prstGeom prst="rect">
            <a:avLst/>
          </a:prstGeom>
        </p:spPr>
        <p:txBody>
          <a:bodyPr wrap="none">
            <a:spAutoFit/>
          </a:bodyPr>
          <a:lstStyle/>
          <a:p>
            <a:r>
              <a:rPr lang="pt-PT" sz="1200" dirty="0">
                <a:solidFill>
                  <a:srgbClr val="FF0000"/>
                </a:solidFill>
              </a:rPr>
              <a:t>- </a:t>
            </a:r>
            <a:r>
              <a:rPr lang="pt-PT" sz="1200" b="1" dirty="0">
                <a:solidFill>
                  <a:srgbClr val="0070C0"/>
                </a:solidFill>
              </a:rPr>
              <a:t>Estrutura</a:t>
            </a:r>
            <a:r>
              <a:rPr lang="pt-PT" sz="1200" dirty="0">
                <a:solidFill>
                  <a:srgbClr val="FF0000"/>
                </a:solidFill>
              </a:rPr>
              <a:t> </a:t>
            </a:r>
            <a:r>
              <a:rPr lang="pt-PT" sz="1200" b="1" dirty="0" smtClean="0">
                <a:solidFill>
                  <a:srgbClr val="FF0000"/>
                </a:solidFill>
              </a:rPr>
              <a:t>Placa Mãe</a:t>
            </a:r>
            <a:r>
              <a:rPr lang="pt-PT" sz="1200" dirty="0">
                <a:solidFill>
                  <a:srgbClr val="FF0000"/>
                </a:solidFill>
              </a:rPr>
              <a:t> </a:t>
            </a:r>
            <a:r>
              <a:rPr lang="pt-PT" sz="1200" dirty="0" smtClean="0">
                <a:solidFill>
                  <a:srgbClr val="FF0000"/>
                </a:solidFill>
              </a:rPr>
              <a:t>(</a:t>
            </a:r>
            <a:r>
              <a:rPr lang="pt-PT" sz="1600" b="1" dirty="0" smtClean="0">
                <a:solidFill>
                  <a:srgbClr val="FF0000"/>
                </a:solidFill>
              </a:rPr>
              <a:t>Motherboard</a:t>
            </a:r>
            <a:r>
              <a:rPr lang="pt-PT" sz="1200" dirty="0" smtClean="0">
                <a:solidFill>
                  <a:srgbClr val="FF0000"/>
                </a:solidFill>
              </a:rPr>
              <a:t>)</a:t>
            </a:r>
            <a:endParaRPr lang="pt-PT" sz="1200" dirty="0">
              <a:solidFill>
                <a:srgbClr val="FF0000"/>
              </a:solidFill>
            </a:endParaRPr>
          </a:p>
        </p:txBody>
      </p:sp>
    </p:spTree>
    <p:extLst>
      <p:ext uri="{BB962C8B-B14F-4D97-AF65-F5344CB8AC3E}">
        <p14:creationId xmlns:p14="http://schemas.microsoft.com/office/powerpoint/2010/main" val="2902323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440636"/>
            <a:ext cx="10972800" cy="990600"/>
          </a:xfrm>
        </p:spPr>
        <p:txBody>
          <a:bodyPr/>
          <a:lstStyle/>
          <a:p>
            <a:r>
              <a:rPr lang="pt-PT" dirty="0"/>
              <a:t>A Placa-mãe</a:t>
            </a:r>
          </a:p>
        </p:txBody>
      </p:sp>
      <p:sp>
        <p:nvSpPr>
          <p:cNvPr id="3" name="Espaço Reservado para Conteúdo 2"/>
          <p:cNvSpPr>
            <a:spLocks noGrp="1"/>
          </p:cNvSpPr>
          <p:nvPr>
            <p:ph idx="1"/>
          </p:nvPr>
        </p:nvSpPr>
        <p:spPr>
          <a:xfrm>
            <a:off x="437322" y="1440554"/>
            <a:ext cx="11396870" cy="904461"/>
          </a:xfrm>
        </p:spPr>
        <p:txBody>
          <a:bodyPr>
            <a:normAutofit/>
          </a:bodyPr>
          <a:lstStyle/>
          <a:p>
            <a:pPr algn="just"/>
            <a:r>
              <a:rPr lang="pt-PT" dirty="0"/>
              <a:t>A Placa-mãe, também denominada </a:t>
            </a:r>
            <a:r>
              <a:rPr lang="pt-PT" dirty="0" err="1"/>
              <a:t>mainboard</a:t>
            </a:r>
            <a:r>
              <a:rPr lang="pt-PT" dirty="0"/>
              <a:t> ou motherboard, é uma placa de circuito </a:t>
            </a:r>
            <a:r>
              <a:rPr lang="pt-PT" dirty="0" smtClean="0"/>
              <a:t>eletrónico impresso</a:t>
            </a:r>
            <a:r>
              <a:rPr lang="pt-PT" dirty="0"/>
              <a:t>. </a:t>
            </a:r>
            <a:endParaRPr lang="pt-PT" dirty="0" smtClean="0"/>
          </a:p>
          <a:p>
            <a:pPr algn="just"/>
            <a:endParaRPr lang="pt-PT" dirty="0"/>
          </a:p>
        </p:txBody>
      </p:sp>
      <p:sp>
        <p:nvSpPr>
          <p:cNvPr id="4" name="Retângulo 3"/>
          <p:cNvSpPr/>
          <p:nvPr/>
        </p:nvSpPr>
        <p:spPr>
          <a:xfrm>
            <a:off x="0" y="-39757"/>
            <a:ext cx="3147015" cy="338554"/>
          </a:xfrm>
          <a:prstGeom prst="rect">
            <a:avLst/>
          </a:prstGeom>
        </p:spPr>
        <p:txBody>
          <a:bodyPr wrap="none">
            <a:spAutoFit/>
          </a:bodyPr>
          <a:lstStyle/>
          <a:p>
            <a:r>
              <a:rPr lang="pt-PT" sz="1200" dirty="0">
                <a:solidFill>
                  <a:srgbClr val="FF0000"/>
                </a:solidFill>
              </a:rPr>
              <a:t>- </a:t>
            </a:r>
            <a:r>
              <a:rPr lang="pt-PT" sz="1200" b="1" dirty="0">
                <a:solidFill>
                  <a:srgbClr val="0070C0"/>
                </a:solidFill>
              </a:rPr>
              <a:t>Estrutura</a:t>
            </a:r>
            <a:r>
              <a:rPr lang="pt-PT" sz="1200" dirty="0">
                <a:solidFill>
                  <a:srgbClr val="FF0000"/>
                </a:solidFill>
              </a:rPr>
              <a:t> </a:t>
            </a:r>
            <a:r>
              <a:rPr lang="pt-PT" sz="1200" b="1" dirty="0" smtClean="0">
                <a:solidFill>
                  <a:srgbClr val="FF0000"/>
                </a:solidFill>
              </a:rPr>
              <a:t>Placa Mãe</a:t>
            </a:r>
            <a:r>
              <a:rPr lang="pt-PT" sz="1200" dirty="0">
                <a:solidFill>
                  <a:srgbClr val="FF0000"/>
                </a:solidFill>
              </a:rPr>
              <a:t> </a:t>
            </a:r>
            <a:r>
              <a:rPr lang="pt-PT" sz="1200" dirty="0" smtClean="0">
                <a:solidFill>
                  <a:srgbClr val="FF0000"/>
                </a:solidFill>
              </a:rPr>
              <a:t>(</a:t>
            </a:r>
            <a:r>
              <a:rPr lang="pt-PT" sz="1600" b="1" dirty="0" smtClean="0">
                <a:solidFill>
                  <a:srgbClr val="FF0000"/>
                </a:solidFill>
              </a:rPr>
              <a:t>Motherboard</a:t>
            </a:r>
            <a:r>
              <a:rPr lang="pt-PT" sz="1200" dirty="0" smtClean="0">
                <a:solidFill>
                  <a:srgbClr val="FF0000"/>
                </a:solidFill>
              </a:rPr>
              <a:t>)</a:t>
            </a:r>
            <a:endParaRPr lang="pt-PT" sz="1200" dirty="0">
              <a:solidFill>
                <a:srgbClr val="FF0000"/>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02" y="3116332"/>
            <a:ext cx="5650998" cy="3589268"/>
          </a:xfrm>
          <a:prstGeom prst="rect">
            <a:avLst/>
          </a:prstGeom>
        </p:spPr>
      </p:pic>
      <p:sp>
        <p:nvSpPr>
          <p:cNvPr id="6" name="Retângulo 5"/>
          <p:cNvSpPr/>
          <p:nvPr/>
        </p:nvSpPr>
        <p:spPr>
          <a:xfrm>
            <a:off x="199404" y="2333685"/>
            <a:ext cx="6096000" cy="4524315"/>
          </a:xfrm>
          <a:prstGeom prst="rect">
            <a:avLst/>
          </a:prstGeom>
        </p:spPr>
        <p:txBody>
          <a:bodyPr>
            <a:spAutoFit/>
          </a:bodyPr>
          <a:lstStyle/>
          <a:p>
            <a:pPr algn="just"/>
            <a:r>
              <a:rPr lang="pt-PT" sz="2400" dirty="0" smtClean="0"/>
              <a:t>Tem como função permitir que o processador comunique com todos os periféricos instalados. Na placa-mãe/motherboard encontramos não só o </a:t>
            </a:r>
            <a:r>
              <a:rPr lang="pt-PT" sz="2400" b="1" dirty="0" smtClean="0"/>
              <a:t>processador</a:t>
            </a:r>
            <a:r>
              <a:rPr lang="pt-PT" sz="2400" dirty="0" smtClean="0"/>
              <a:t> mas também a memória </a:t>
            </a:r>
            <a:r>
              <a:rPr lang="pt-PT" sz="2400" b="1" dirty="0" smtClean="0"/>
              <a:t>RAM</a:t>
            </a:r>
            <a:r>
              <a:rPr lang="pt-PT" sz="2400" dirty="0" smtClean="0"/>
              <a:t>, os circuitos de apoio, as placas controladoras, os </a:t>
            </a:r>
            <a:r>
              <a:rPr lang="pt-PT" sz="2400" b="1" dirty="0" smtClean="0"/>
              <a:t>conectores</a:t>
            </a:r>
            <a:r>
              <a:rPr lang="pt-PT" sz="2400" dirty="0" smtClean="0"/>
              <a:t> do </a:t>
            </a:r>
            <a:r>
              <a:rPr lang="pt-PT" sz="2400" b="1" dirty="0" smtClean="0"/>
              <a:t>barramento</a:t>
            </a:r>
            <a:r>
              <a:rPr lang="pt-PT" sz="2400" dirty="0" smtClean="0"/>
              <a:t> PCI e os </a:t>
            </a:r>
            <a:r>
              <a:rPr lang="pt-PT" sz="2400" b="1" dirty="0" err="1" smtClean="0"/>
              <a:t>chipset</a:t>
            </a:r>
            <a:r>
              <a:rPr lang="pt-PT" sz="2400" dirty="0" smtClean="0"/>
              <a:t>, que são os </a:t>
            </a:r>
            <a:r>
              <a:rPr lang="pt-PT" sz="2400" u="sng" dirty="0" smtClean="0"/>
              <a:t>principais circuitos integrados da motherboard </a:t>
            </a:r>
            <a:r>
              <a:rPr lang="pt-PT" sz="2400" dirty="0" smtClean="0"/>
              <a:t>e são responsáveis pelas comunicações entre o processador e os demais componentes.</a:t>
            </a:r>
            <a:endParaRPr lang="pt-PT" sz="2400" dirty="0"/>
          </a:p>
        </p:txBody>
      </p:sp>
    </p:spTree>
    <p:extLst>
      <p:ext uri="{BB962C8B-B14F-4D97-AF65-F5344CB8AC3E}">
        <p14:creationId xmlns:p14="http://schemas.microsoft.com/office/powerpoint/2010/main" val="2406912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2852" y="308113"/>
            <a:ext cx="10972800" cy="990600"/>
          </a:xfrm>
        </p:spPr>
        <p:txBody>
          <a:bodyPr/>
          <a:lstStyle/>
          <a:p>
            <a:r>
              <a:rPr lang="pt-PT" altLang="pt-PT" dirty="0" err="1" smtClean="0"/>
              <a:t>Socket</a:t>
            </a:r>
            <a:r>
              <a:rPr lang="pt-PT" altLang="pt-PT" dirty="0" smtClean="0"/>
              <a:t> </a:t>
            </a:r>
            <a:r>
              <a:rPr lang="pt-PT" altLang="pt-PT" sz="2400" dirty="0" smtClean="0"/>
              <a:t>(encaixe) </a:t>
            </a:r>
            <a:r>
              <a:rPr lang="pt-PT" altLang="pt-PT" dirty="0" smtClean="0"/>
              <a:t>do processador </a:t>
            </a:r>
            <a:r>
              <a:rPr lang="pt-PT" altLang="pt-PT" sz="2800" i="1" dirty="0" err="1" smtClean="0"/>
              <a:t>Processor</a:t>
            </a:r>
            <a:r>
              <a:rPr lang="pt-PT" altLang="pt-PT" sz="2800" i="1" dirty="0" smtClean="0"/>
              <a:t> </a:t>
            </a:r>
            <a:r>
              <a:rPr lang="pt-PT" altLang="pt-PT" sz="2800" i="1" dirty="0" err="1" smtClean="0"/>
              <a:t>Sockets</a:t>
            </a:r>
            <a:endParaRPr lang="pt-PT" i="1" dirty="0"/>
          </a:p>
        </p:txBody>
      </p:sp>
      <p:sp>
        <p:nvSpPr>
          <p:cNvPr id="5" name="Retângulo 4"/>
          <p:cNvSpPr/>
          <p:nvPr/>
        </p:nvSpPr>
        <p:spPr>
          <a:xfrm>
            <a:off x="0" y="-39757"/>
            <a:ext cx="3147015" cy="338554"/>
          </a:xfrm>
          <a:prstGeom prst="rect">
            <a:avLst/>
          </a:prstGeom>
        </p:spPr>
        <p:txBody>
          <a:bodyPr wrap="none">
            <a:spAutoFit/>
          </a:bodyPr>
          <a:lstStyle/>
          <a:p>
            <a:r>
              <a:rPr lang="pt-PT" sz="1200" dirty="0">
                <a:solidFill>
                  <a:srgbClr val="FF0000"/>
                </a:solidFill>
              </a:rPr>
              <a:t>- </a:t>
            </a:r>
            <a:r>
              <a:rPr lang="pt-PT" sz="1200" b="1" dirty="0">
                <a:solidFill>
                  <a:srgbClr val="0070C0"/>
                </a:solidFill>
              </a:rPr>
              <a:t>Estrutura</a:t>
            </a:r>
            <a:r>
              <a:rPr lang="pt-PT" sz="1200" dirty="0">
                <a:solidFill>
                  <a:srgbClr val="FF0000"/>
                </a:solidFill>
              </a:rPr>
              <a:t> </a:t>
            </a:r>
            <a:r>
              <a:rPr lang="pt-PT" sz="1200" b="1" dirty="0" smtClean="0">
                <a:solidFill>
                  <a:srgbClr val="FF0000"/>
                </a:solidFill>
              </a:rPr>
              <a:t>Placa Mãe</a:t>
            </a:r>
            <a:r>
              <a:rPr lang="pt-PT" sz="1200" dirty="0">
                <a:solidFill>
                  <a:srgbClr val="FF0000"/>
                </a:solidFill>
              </a:rPr>
              <a:t> </a:t>
            </a:r>
            <a:r>
              <a:rPr lang="pt-PT" sz="1200" dirty="0" smtClean="0">
                <a:solidFill>
                  <a:srgbClr val="FF0000"/>
                </a:solidFill>
              </a:rPr>
              <a:t>(</a:t>
            </a:r>
            <a:r>
              <a:rPr lang="pt-PT" sz="1600" b="1" dirty="0" smtClean="0">
                <a:solidFill>
                  <a:srgbClr val="FF0000"/>
                </a:solidFill>
              </a:rPr>
              <a:t>Motherboard</a:t>
            </a:r>
            <a:r>
              <a:rPr lang="pt-PT" sz="1200" dirty="0" smtClean="0">
                <a:solidFill>
                  <a:srgbClr val="FF0000"/>
                </a:solidFill>
              </a:rPr>
              <a:t>)</a:t>
            </a:r>
            <a:endParaRPr lang="pt-PT" sz="1200" dirty="0">
              <a:solidFill>
                <a:srgbClr val="FF0000"/>
              </a:solidFill>
            </a:endParaRPr>
          </a:p>
        </p:txBody>
      </p:sp>
      <p:sp>
        <p:nvSpPr>
          <p:cNvPr id="6" name="Rectangle 5"/>
          <p:cNvSpPr txBox="1">
            <a:spLocks noChangeArrowheads="1"/>
          </p:cNvSpPr>
          <p:nvPr/>
        </p:nvSpPr>
        <p:spPr>
          <a:xfrm>
            <a:off x="139148" y="1123745"/>
            <a:ext cx="11284226" cy="182279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r>
              <a:rPr lang="pt-PT" altLang="pt-PT" u="sng" dirty="0" smtClean="0"/>
              <a:t>Determina</a:t>
            </a:r>
            <a:r>
              <a:rPr lang="pt-PT" altLang="pt-PT" dirty="0" smtClean="0"/>
              <a:t> - se a placa mãe </a:t>
            </a:r>
            <a:r>
              <a:rPr lang="pt-PT" altLang="pt-PT" dirty="0"/>
              <a:t>pode suportar </a:t>
            </a:r>
            <a:r>
              <a:rPr lang="pt-PT" altLang="pt-PT" dirty="0" smtClean="0"/>
              <a:t>um determinado processador</a:t>
            </a:r>
          </a:p>
          <a:p>
            <a:pPr lvl="2"/>
            <a:r>
              <a:rPr lang="pt-PT" altLang="pt-PT" dirty="0" smtClean="0"/>
              <a:t>Normalmente um </a:t>
            </a:r>
            <a:r>
              <a:rPr lang="pt-PT" altLang="pt-PT" dirty="0" err="1" smtClean="0"/>
              <a:t>socket</a:t>
            </a:r>
            <a:r>
              <a:rPr lang="pt-PT" altLang="pt-PT" dirty="0" smtClean="0"/>
              <a:t> pode suportar um processador Intel ou </a:t>
            </a:r>
            <a:r>
              <a:rPr lang="pt-PT" altLang="pt-PT" dirty="0"/>
              <a:t>AMD</a:t>
            </a:r>
          </a:p>
          <a:p>
            <a:pPr lvl="1"/>
            <a:r>
              <a:rPr lang="pt-PT" altLang="pt-PT" dirty="0" smtClean="0"/>
              <a:t>Processadores </a:t>
            </a:r>
            <a:r>
              <a:rPr lang="pt-PT" altLang="pt-PT" dirty="0"/>
              <a:t>para </a:t>
            </a:r>
            <a:r>
              <a:rPr lang="pt-PT" altLang="pt-PT" dirty="0" smtClean="0"/>
              <a:t>servidores</a:t>
            </a:r>
          </a:p>
          <a:p>
            <a:pPr lvl="2"/>
            <a:r>
              <a:rPr lang="pt-PT" altLang="pt-PT" dirty="0" smtClean="0"/>
              <a:t>Processadores </a:t>
            </a:r>
            <a:r>
              <a:rPr lang="pt-PT" altLang="pt-PT" dirty="0"/>
              <a:t>Intel </a:t>
            </a:r>
            <a:r>
              <a:rPr lang="pt-PT" altLang="pt-PT" dirty="0" err="1"/>
              <a:t>Itanium</a:t>
            </a:r>
            <a:r>
              <a:rPr lang="pt-PT" altLang="pt-PT" dirty="0"/>
              <a:t> e </a:t>
            </a:r>
            <a:r>
              <a:rPr lang="pt-PT" altLang="pt-PT" dirty="0" err="1" smtClean="0"/>
              <a:t>Xeon</a:t>
            </a:r>
            <a:endParaRPr lang="pt-PT" altLang="pt-PT" dirty="0" smtClean="0"/>
          </a:p>
          <a:p>
            <a:pPr lvl="2"/>
            <a:r>
              <a:rPr lang="pt-PT" altLang="pt-PT" dirty="0" smtClean="0"/>
              <a:t>Usa um tipo de </a:t>
            </a:r>
            <a:r>
              <a:rPr lang="pt-PT" altLang="pt-PT" dirty="0" err="1" smtClean="0"/>
              <a:t>socket</a:t>
            </a:r>
            <a:r>
              <a:rPr lang="pt-PT" altLang="pt-PT" dirty="0" smtClean="0"/>
              <a:t> específico</a:t>
            </a:r>
          </a:p>
        </p:txBody>
      </p:sp>
      <p:sp>
        <p:nvSpPr>
          <p:cNvPr id="3" name="CaixaDeTexto 2"/>
          <p:cNvSpPr txBox="1"/>
          <p:nvPr/>
        </p:nvSpPr>
        <p:spPr>
          <a:xfrm>
            <a:off x="2544418" y="6265831"/>
            <a:ext cx="4378122" cy="369332"/>
          </a:xfrm>
          <a:prstGeom prst="rect">
            <a:avLst/>
          </a:prstGeom>
          <a:noFill/>
        </p:spPr>
        <p:txBody>
          <a:bodyPr wrap="none" rtlCol="0">
            <a:spAutoFit/>
          </a:bodyPr>
          <a:lstStyle/>
          <a:p>
            <a:r>
              <a:rPr lang="pt-PT" dirty="0" smtClean="0">
                <a:hlinkClick r:id="rId2"/>
              </a:rPr>
              <a:t>Lista completa de </a:t>
            </a:r>
            <a:r>
              <a:rPr lang="pt-PT" dirty="0" err="1" smtClean="0">
                <a:hlinkClick r:id="rId2"/>
              </a:rPr>
              <a:t>socket</a:t>
            </a:r>
            <a:r>
              <a:rPr lang="pt-PT" dirty="0" smtClean="0">
                <a:hlinkClick r:id="rId2"/>
              </a:rPr>
              <a:t> de processador</a:t>
            </a:r>
            <a:endParaRPr lang="pt-PT" dirty="0"/>
          </a:p>
        </p:txBody>
      </p:sp>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7342" y="5617365"/>
            <a:ext cx="1175145" cy="1175145"/>
          </a:xfrm>
          <a:prstGeom prst="rect">
            <a:avLst/>
          </a:prstGeom>
        </p:spPr>
      </p:pic>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2148" y="5608194"/>
            <a:ext cx="1585194" cy="1193486"/>
          </a:xfrm>
          <a:prstGeom prst="rect">
            <a:avLst/>
          </a:prstGeom>
        </p:spPr>
      </p:pic>
      <p:pic>
        <p:nvPicPr>
          <p:cNvPr id="10" name="Image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7165" y="1605677"/>
            <a:ext cx="2968487" cy="3362409"/>
          </a:xfrm>
          <a:prstGeom prst="rect">
            <a:avLst/>
          </a:prstGeom>
        </p:spPr>
      </p:pic>
      <p:sp>
        <p:nvSpPr>
          <p:cNvPr id="17" name="Retângulo 16"/>
          <p:cNvSpPr/>
          <p:nvPr/>
        </p:nvSpPr>
        <p:spPr>
          <a:xfrm>
            <a:off x="533400" y="3309955"/>
            <a:ext cx="6096000" cy="2616101"/>
          </a:xfrm>
          <a:prstGeom prst="rect">
            <a:avLst/>
          </a:prstGeom>
        </p:spPr>
        <p:txBody>
          <a:bodyPr>
            <a:spAutoFit/>
          </a:bodyPr>
          <a:lstStyle/>
          <a:p>
            <a:r>
              <a:rPr lang="pt-PT" altLang="pt-PT" sz="2000" dirty="0" smtClean="0"/>
              <a:t>Tipos de alinhamento dos Pinos (pins)</a:t>
            </a:r>
          </a:p>
          <a:p>
            <a:pPr marL="742950" lvl="1" indent="-285750">
              <a:buFont typeface="Arial" panose="020B0604020202020204" pitchFamily="34" charset="0"/>
              <a:buChar char="•"/>
            </a:pPr>
            <a:r>
              <a:rPr lang="pt-PT" altLang="pt-PT" dirty="0" smtClean="0"/>
              <a:t>Pin </a:t>
            </a:r>
            <a:r>
              <a:rPr lang="pt-PT" altLang="pt-PT" dirty="0" err="1" smtClean="0"/>
              <a:t>grid</a:t>
            </a:r>
            <a:r>
              <a:rPr lang="pt-PT" altLang="pt-PT" dirty="0" smtClean="0"/>
              <a:t> </a:t>
            </a:r>
            <a:r>
              <a:rPr lang="pt-PT" altLang="pt-PT" dirty="0" err="1" smtClean="0"/>
              <a:t>array</a:t>
            </a:r>
            <a:r>
              <a:rPr lang="pt-PT" altLang="pt-PT" dirty="0" smtClean="0"/>
              <a:t> (matriz/grelha) [PGA] soquete</a:t>
            </a:r>
          </a:p>
          <a:p>
            <a:pPr marL="1200150" lvl="2" indent="-285750">
              <a:buFont typeface="Arial" panose="020B0604020202020204" pitchFamily="34" charset="0"/>
              <a:buChar char="•"/>
            </a:pPr>
            <a:r>
              <a:rPr lang="pt-PT" altLang="pt-PT" dirty="0" smtClean="0"/>
              <a:t>Pinos alinhados em filas uniformes em torno do soquete</a:t>
            </a:r>
          </a:p>
          <a:p>
            <a:pPr marL="742950" lvl="1" indent="-285750">
              <a:buFont typeface="Arial" panose="020B0604020202020204" pitchFamily="34" charset="0"/>
              <a:buChar char="•"/>
            </a:pPr>
            <a:r>
              <a:rPr lang="pt-PT" altLang="pt-PT" dirty="0" err="1" smtClean="0"/>
              <a:t>Staggered</a:t>
            </a:r>
            <a:r>
              <a:rPr lang="pt-PT" altLang="pt-PT" dirty="0" smtClean="0"/>
              <a:t> pin </a:t>
            </a:r>
            <a:r>
              <a:rPr lang="pt-PT" altLang="pt-PT" dirty="0" err="1" smtClean="0"/>
              <a:t>grid</a:t>
            </a:r>
            <a:r>
              <a:rPr lang="pt-PT" altLang="pt-PT" dirty="0" smtClean="0"/>
              <a:t> </a:t>
            </a:r>
            <a:r>
              <a:rPr lang="pt-PT" altLang="pt-PT" dirty="0" err="1" smtClean="0"/>
              <a:t>array</a:t>
            </a:r>
            <a:r>
              <a:rPr lang="pt-PT" altLang="pt-PT" dirty="0" smtClean="0"/>
              <a:t> (escalonada) pin [SPGA ]</a:t>
            </a:r>
          </a:p>
          <a:p>
            <a:pPr marL="1200150" lvl="2" indent="-285750">
              <a:buFont typeface="Arial" panose="020B0604020202020204" pitchFamily="34" charset="0"/>
              <a:buChar char="•"/>
            </a:pPr>
            <a:r>
              <a:rPr lang="pt-PT" altLang="pt-PT" dirty="0" smtClean="0"/>
              <a:t>Pinos escalonados no soquete</a:t>
            </a:r>
          </a:p>
          <a:p>
            <a:pPr marL="1200150" lvl="2" indent="-285750">
              <a:buFont typeface="Arial" panose="020B0604020202020204" pitchFamily="34" charset="0"/>
              <a:buChar char="•"/>
            </a:pPr>
            <a:r>
              <a:rPr lang="pt-PT" altLang="pt-PT" dirty="0" smtClean="0"/>
              <a:t>Compacta mais pinos num pequeno espaço</a:t>
            </a:r>
          </a:p>
          <a:p>
            <a:pPr marL="742950" lvl="1" indent="-285750">
              <a:buFont typeface="Arial" panose="020B0604020202020204" pitchFamily="34" charset="0"/>
              <a:buChar char="•"/>
            </a:pPr>
            <a:r>
              <a:rPr lang="pt-PT" altLang="pt-PT" dirty="0" smtClean="0"/>
              <a:t>Land </a:t>
            </a:r>
            <a:r>
              <a:rPr lang="pt-PT" altLang="pt-PT" dirty="0" err="1" smtClean="0"/>
              <a:t>grid</a:t>
            </a:r>
            <a:r>
              <a:rPr lang="pt-PT" altLang="pt-PT" dirty="0" smtClean="0"/>
              <a:t> </a:t>
            </a:r>
            <a:r>
              <a:rPr lang="pt-PT" altLang="pt-PT" dirty="0" err="1" smtClean="0"/>
              <a:t>array</a:t>
            </a:r>
            <a:r>
              <a:rPr lang="pt-PT" altLang="pt-PT" dirty="0" smtClean="0"/>
              <a:t> (Terra) [LGA ]</a:t>
            </a:r>
          </a:p>
          <a:p>
            <a:pPr marL="1200150" lvl="2" indent="-285750">
              <a:buFont typeface="Arial" panose="020B0604020202020204" pitchFamily="34" charset="0"/>
              <a:buChar char="•"/>
            </a:pPr>
            <a:r>
              <a:rPr lang="pt-PT" altLang="pt-PT" dirty="0" smtClean="0"/>
              <a:t>Soquete LGA775</a:t>
            </a:r>
            <a:endParaRPr lang="pt-PT" altLang="pt-PT" dirty="0"/>
          </a:p>
        </p:txBody>
      </p:sp>
      <p:sp>
        <p:nvSpPr>
          <p:cNvPr id="18" name="CaixaDeTexto 17"/>
          <p:cNvSpPr txBox="1"/>
          <p:nvPr/>
        </p:nvSpPr>
        <p:spPr>
          <a:xfrm>
            <a:off x="10022018" y="5267850"/>
            <a:ext cx="1197764" cy="369332"/>
          </a:xfrm>
          <a:prstGeom prst="rect">
            <a:avLst/>
          </a:prstGeom>
          <a:noFill/>
        </p:spPr>
        <p:txBody>
          <a:bodyPr wrap="none" rtlCol="0">
            <a:spAutoFit/>
          </a:bodyPr>
          <a:lstStyle/>
          <a:p>
            <a:r>
              <a:rPr lang="pt-PT" dirty="0" smtClean="0"/>
              <a:t>Analogias</a:t>
            </a:r>
            <a:endParaRPr lang="pt-PT" dirty="0"/>
          </a:p>
        </p:txBody>
      </p:sp>
    </p:spTree>
    <p:extLst>
      <p:ext uri="{BB962C8B-B14F-4D97-AF65-F5344CB8AC3E}">
        <p14:creationId xmlns:p14="http://schemas.microsoft.com/office/powerpoint/2010/main" val="3286099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76264"/>
            <a:ext cx="10972800" cy="990600"/>
          </a:xfrm>
        </p:spPr>
        <p:txBody>
          <a:bodyPr/>
          <a:lstStyle/>
          <a:p>
            <a:r>
              <a:rPr lang="pt-PT" altLang="pt-PT" dirty="0" err="1" smtClean="0"/>
              <a:t>The</a:t>
            </a:r>
            <a:r>
              <a:rPr lang="pt-PT" altLang="pt-PT" dirty="0" smtClean="0"/>
              <a:t> </a:t>
            </a:r>
            <a:r>
              <a:rPr lang="pt-PT" altLang="pt-PT" dirty="0" err="1" smtClean="0"/>
              <a:t>Chipset</a:t>
            </a:r>
            <a:r>
              <a:rPr lang="pt-PT" altLang="pt-PT" dirty="0" smtClean="0"/>
              <a:t> – </a:t>
            </a:r>
            <a:r>
              <a:rPr lang="pt-PT" altLang="pt-PT" sz="2400" dirty="0" smtClean="0"/>
              <a:t>(Set </a:t>
            </a:r>
            <a:r>
              <a:rPr lang="pt-PT" altLang="pt-PT" sz="2400" dirty="0" err="1" smtClean="0"/>
              <a:t>of</a:t>
            </a:r>
            <a:r>
              <a:rPr lang="pt-PT" altLang="pt-PT" sz="2400" dirty="0" smtClean="0"/>
              <a:t> chips = conjunto de chips)</a:t>
            </a:r>
            <a:endParaRPr lang="pt-PT" dirty="0"/>
          </a:p>
        </p:txBody>
      </p:sp>
      <p:pic>
        <p:nvPicPr>
          <p:cNvPr id="10" name="Picture 7" descr="Fig 5-7"/>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6312120" y="1494182"/>
            <a:ext cx="5265530" cy="4876800"/>
          </a:xfrm>
          <a:noFill/>
        </p:spPr>
      </p:pic>
      <p:sp>
        <p:nvSpPr>
          <p:cNvPr id="5" name="Retângulo 4"/>
          <p:cNvSpPr/>
          <p:nvPr/>
        </p:nvSpPr>
        <p:spPr>
          <a:xfrm>
            <a:off x="0" y="-39757"/>
            <a:ext cx="3147015" cy="338554"/>
          </a:xfrm>
          <a:prstGeom prst="rect">
            <a:avLst/>
          </a:prstGeom>
        </p:spPr>
        <p:txBody>
          <a:bodyPr wrap="none">
            <a:spAutoFit/>
          </a:bodyPr>
          <a:lstStyle/>
          <a:p>
            <a:r>
              <a:rPr lang="pt-PT" sz="1200" dirty="0">
                <a:solidFill>
                  <a:srgbClr val="FF0000"/>
                </a:solidFill>
              </a:rPr>
              <a:t>- </a:t>
            </a:r>
            <a:r>
              <a:rPr lang="pt-PT" sz="1200" b="1" dirty="0">
                <a:solidFill>
                  <a:srgbClr val="0070C0"/>
                </a:solidFill>
              </a:rPr>
              <a:t>Estrutura</a:t>
            </a:r>
            <a:r>
              <a:rPr lang="pt-PT" sz="1200" dirty="0">
                <a:solidFill>
                  <a:srgbClr val="FF0000"/>
                </a:solidFill>
              </a:rPr>
              <a:t> </a:t>
            </a:r>
            <a:r>
              <a:rPr lang="pt-PT" sz="1200" b="1" dirty="0" smtClean="0">
                <a:solidFill>
                  <a:srgbClr val="FF0000"/>
                </a:solidFill>
              </a:rPr>
              <a:t>Placa Mãe</a:t>
            </a:r>
            <a:r>
              <a:rPr lang="pt-PT" sz="1200" dirty="0">
                <a:solidFill>
                  <a:srgbClr val="FF0000"/>
                </a:solidFill>
              </a:rPr>
              <a:t> </a:t>
            </a:r>
            <a:r>
              <a:rPr lang="pt-PT" sz="1200" dirty="0" smtClean="0">
                <a:solidFill>
                  <a:srgbClr val="FF0000"/>
                </a:solidFill>
              </a:rPr>
              <a:t>(</a:t>
            </a:r>
            <a:r>
              <a:rPr lang="pt-PT" sz="1600" b="1" dirty="0" smtClean="0">
                <a:solidFill>
                  <a:srgbClr val="FF0000"/>
                </a:solidFill>
              </a:rPr>
              <a:t>Motherboard</a:t>
            </a:r>
            <a:r>
              <a:rPr lang="pt-PT" sz="1200" dirty="0" smtClean="0">
                <a:solidFill>
                  <a:srgbClr val="FF0000"/>
                </a:solidFill>
              </a:rPr>
              <a:t>)</a:t>
            </a:r>
            <a:endParaRPr lang="pt-PT" sz="1200" dirty="0">
              <a:solidFill>
                <a:srgbClr val="FF0000"/>
              </a:solidFill>
            </a:endParaRPr>
          </a:p>
        </p:txBody>
      </p:sp>
      <p:sp>
        <p:nvSpPr>
          <p:cNvPr id="8" name="Rectangle 7"/>
          <p:cNvSpPr txBox="1">
            <a:spLocks noChangeArrowheads="1"/>
          </p:cNvSpPr>
          <p:nvPr/>
        </p:nvSpPr>
        <p:spPr>
          <a:xfrm>
            <a:off x="-18090" y="1061806"/>
            <a:ext cx="8406716" cy="1305428"/>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lvl="1">
              <a:lnSpc>
                <a:spcPct val="90000"/>
              </a:lnSpc>
            </a:pPr>
            <a:r>
              <a:rPr lang="pt-PT" altLang="pt-PT" sz="2400" dirty="0" smtClean="0"/>
              <a:t>Conjunto de chips na placa-mãe </a:t>
            </a:r>
            <a:r>
              <a:rPr lang="pt-PT" altLang="pt-PT" sz="2400" b="1" i="1" u="sng" dirty="0" smtClean="0"/>
              <a:t>Set </a:t>
            </a:r>
            <a:r>
              <a:rPr lang="pt-PT" altLang="pt-PT" sz="2400" b="1" i="1" u="sng" dirty="0" err="1" smtClean="0"/>
              <a:t>of</a:t>
            </a:r>
            <a:r>
              <a:rPr lang="pt-PT" altLang="pt-PT" sz="2400" b="1" i="1" u="sng" dirty="0" smtClean="0"/>
              <a:t> chips </a:t>
            </a:r>
            <a:r>
              <a:rPr lang="pt-PT" altLang="pt-PT" sz="2400" i="1" dirty="0" err="1" smtClean="0"/>
              <a:t>on</a:t>
            </a:r>
            <a:r>
              <a:rPr lang="pt-PT" altLang="pt-PT" sz="2400" i="1" dirty="0" smtClean="0"/>
              <a:t> motherboard</a:t>
            </a:r>
          </a:p>
          <a:p>
            <a:pPr>
              <a:lnSpc>
                <a:spcPct val="90000"/>
              </a:lnSpc>
            </a:pPr>
            <a:r>
              <a:rPr lang="pt-PT" altLang="pt-PT" u="sng" dirty="0" smtClean="0"/>
              <a:t>Em conjunto controlam</a:t>
            </a:r>
            <a:r>
              <a:rPr lang="pt-PT" altLang="pt-PT" dirty="0" smtClean="0"/>
              <a:t>:</a:t>
            </a:r>
          </a:p>
          <a:p>
            <a:pPr lvl="1">
              <a:lnSpc>
                <a:spcPct val="90000"/>
              </a:lnSpc>
            </a:pPr>
            <a:r>
              <a:rPr lang="pt-PT" altLang="pt-PT" dirty="0" smtClean="0"/>
              <a:t>Memória, Bus da placas-mãe, alguns periféricos</a:t>
            </a:r>
          </a:p>
        </p:txBody>
      </p:sp>
      <p:sp>
        <p:nvSpPr>
          <p:cNvPr id="14" name="Retângulo 13"/>
          <p:cNvSpPr/>
          <p:nvPr/>
        </p:nvSpPr>
        <p:spPr>
          <a:xfrm>
            <a:off x="139245" y="2367234"/>
            <a:ext cx="6015540" cy="4278094"/>
          </a:xfrm>
          <a:prstGeom prst="rect">
            <a:avLst/>
          </a:prstGeom>
        </p:spPr>
        <p:txBody>
          <a:bodyPr wrap="square">
            <a:spAutoFit/>
          </a:bodyPr>
          <a:lstStyle/>
          <a:p>
            <a:pPr algn="just"/>
            <a:r>
              <a:rPr lang="pt-PT" sz="1600" b="0" i="0" dirty="0" smtClean="0">
                <a:solidFill>
                  <a:srgbClr val="252525"/>
                </a:solidFill>
                <a:effectLst/>
                <a:latin typeface="Arial" panose="020B0604020202020204" pitchFamily="34" charset="0"/>
              </a:rPr>
              <a:t>O </a:t>
            </a:r>
            <a:r>
              <a:rPr lang="pt-PT" sz="1600" b="0" i="0" dirty="0" err="1" smtClean="0">
                <a:solidFill>
                  <a:srgbClr val="252525"/>
                </a:solidFill>
                <a:effectLst/>
                <a:latin typeface="Arial" panose="020B0604020202020204" pitchFamily="34" charset="0"/>
              </a:rPr>
              <a:t>chipset</a:t>
            </a:r>
            <a:r>
              <a:rPr lang="pt-PT" sz="1600" b="0" i="0" dirty="0" smtClean="0">
                <a:solidFill>
                  <a:srgbClr val="252525"/>
                </a:solidFill>
                <a:effectLst/>
                <a:latin typeface="Arial" panose="020B0604020202020204" pitchFamily="34" charset="0"/>
              </a:rPr>
              <a:t> divide-se entre "</a:t>
            </a:r>
            <a:r>
              <a:rPr lang="pt-PT" sz="1600" b="1" i="0" u="sng" dirty="0" smtClean="0">
                <a:solidFill>
                  <a:srgbClr val="FF0000"/>
                </a:solidFill>
                <a:effectLst/>
                <a:latin typeface="Arial" panose="020B0604020202020204" pitchFamily="34" charset="0"/>
              </a:rPr>
              <a:t>ponte norte</a:t>
            </a:r>
            <a:r>
              <a:rPr lang="pt-PT" sz="1600" b="0" i="0" dirty="0" smtClean="0">
                <a:solidFill>
                  <a:srgbClr val="252525"/>
                </a:solidFill>
                <a:effectLst/>
                <a:latin typeface="Arial" panose="020B0604020202020204" pitchFamily="34" charset="0"/>
              </a:rPr>
              <a:t>" (</a:t>
            </a:r>
            <a:r>
              <a:rPr lang="pt-PT" sz="1600" b="0" i="1" u="none" strike="noStrike" dirty="0" err="1" smtClean="0">
                <a:solidFill>
                  <a:srgbClr val="0B0080"/>
                </a:solidFill>
                <a:effectLst/>
                <a:latin typeface="Arial" panose="020B0604020202020204" pitchFamily="34" charset="0"/>
                <a:hlinkClick r:id="rId3" tooltip="Northbridge"/>
              </a:rPr>
              <a:t>northbridge</a:t>
            </a:r>
            <a:r>
              <a:rPr lang="pt-PT" sz="1600" b="0" i="0" dirty="0" smtClean="0">
                <a:solidFill>
                  <a:srgbClr val="252525"/>
                </a:solidFill>
                <a:effectLst/>
                <a:latin typeface="Arial" panose="020B0604020202020204" pitchFamily="34" charset="0"/>
              </a:rPr>
              <a:t>, controla a memória, alta velocidade) e "</a:t>
            </a:r>
            <a:r>
              <a:rPr lang="pt-PT" sz="1600" b="1" i="0" u="sng" dirty="0" smtClean="0">
                <a:solidFill>
                  <a:srgbClr val="00B050"/>
                </a:solidFill>
                <a:effectLst/>
                <a:latin typeface="Arial" panose="020B0604020202020204" pitchFamily="34" charset="0"/>
              </a:rPr>
              <a:t>ponte sul</a:t>
            </a:r>
            <a:r>
              <a:rPr lang="pt-PT" sz="1600" b="0" i="0" dirty="0" smtClean="0">
                <a:solidFill>
                  <a:srgbClr val="252525"/>
                </a:solidFill>
                <a:effectLst/>
                <a:latin typeface="Arial" panose="020B0604020202020204" pitchFamily="34" charset="0"/>
              </a:rPr>
              <a:t>" (</a:t>
            </a:r>
            <a:r>
              <a:rPr lang="pt-PT" sz="1600" b="0" i="1" u="none" strike="noStrike" dirty="0" err="1" smtClean="0">
                <a:solidFill>
                  <a:srgbClr val="0B0080"/>
                </a:solidFill>
                <a:effectLst/>
                <a:latin typeface="Arial" panose="020B0604020202020204" pitchFamily="34" charset="0"/>
                <a:hlinkClick r:id="rId4" tooltip="Southbridge"/>
              </a:rPr>
              <a:t>southbridge</a:t>
            </a:r>
            <a:r>
              <a:rPr lang="pt-PT" sz="1600" b="0" i="0" dirty="0" smtClean="0">
                <a:solidFill>
                  <a:srgbClr val="252525"/>
                </a:solidFill>
                <a:effectLst/>
                <a:latin typeface="Arial" panose="020B0604020202020204" pitchFamily="34" charset="0"/>
              </a:rPr>
              <a:t>, controla periféricos, baixa velocidade). </a:t>
            </a:r>
          </a:p>
          <a:p>
            <a:pPr algn="just"/>
            <a:endParaRPr lang="pt-PT" sz="1600" dirty="0">
              <a:solidFill>
                <a:srgbClr val="252525"/>
              </a:solidFill>
              <a:latin typeface="Arial" panose="020B0604020202020204" pitchFamily="34" charset="0"/>
            </a:endParaRPr>
          </a:p>
          <a:p>
            <a:pPr algn="just"/>
            <a:r>
              <a:rPr lang="pt-PT" sz="1600" b="0" i="0" dirty="0" smtClean="0">
                <a:solidFill>
                  <a:srgbClr val="252525"/>
                </a:solidFill>
                <a:effectLst/>
                <a:latin typeface="Arial" panose="020B0604020202020204" pitchFamily="34" charset="0"/>
              </a:rPr>
              <a:t>A </a:t>
            </a:r>
            <a:r>
              <a:rPr lang="pt-PT" sz="1600" b="1" i="0" u="sng" dirty="0" smtClean="0">
                <a:solidFill>
                  <a:srgbClr val="FF0000"/>
                </a:solidFill>
                <a:effectLst/>
                <a:latin typeface="Arial" panose="020B0604020202020204" pitchFamily="34" charset="0"/>
              </a:rPr>
              <a:t>ponte norte</a:t>
            </a:r>
            <a:r>
              <a:rPr lang="pt-PT" sz="1600" b="0" i="0" dirty="0" smtClean="0">
                <a:solidFill>
                  <a:srgbClr val="252525"/>
                </a:solidFill>
                <a:effectLst/>
                <a:latin typeface="Arial" panose="020B0604020202020204" pitchFamily="34" charset="0"/>
              </a:rPr>
              <a:t> faz a comunicação do </a:t>
            </a:r>
            <a:r>
              <a:rPr lang="pt-PT" sz="1600" b="0" i="0" u="none" strike="noStrike" dirty="0" smtClean="0">
                <a:solidFill>
                  <a:srgbClr val="0B0080"/>
                </a:solidFill>
                <a:effectLst/>
                <a:latin typeface="Arial" panose="020B0604020202020204" pitchFamily="34" charset="0"/>
                <a:hlinkClick r:id="rId5" tooltip="Processador"/>
              </a:rPr>
              <a:t>processador</a:t>
            </a:r>
            <a:r>
              <a:rPr lang="pt-PT" sz="1600" b="0" i="0" dirty="0" smtClean="0">
                <a:solidFill>
                  <a:srgbClr val="252525"/>
                </a:solidFill>
                <a:effectLst/>
                <a:latin typeface="Arial" panose="020B0604020202020204" pitchFamily="34" charset="0"/>
              </a:rPr>
              <a:t> com as </a:t>
            </a:r>
            <a:r>
              <a:rPr lang="pt-PT" sz="1600" b="0" i="0" u="none" strike="noStrike" dirty="0" smtClean="0">
                <a:solidFill>
                  <a:srgbClr val="0B0080"/>
                </a:solidFill>
                <a:effectLst/>
                <a:latin typeface="Arial" panose="020B0604020202020204" pitchFamily="34" charset="0"/>
                <a:hlinkClick r:id="rId6" tooltip="Memória RAM"/>
              </a:rPr>
              <a:t>memórias</a:t>
            </a:r>
            <a:r>
              <a:rPr lang="pt-PT" sz="1600" b="0" i="0" dirty="0" smtClean="0">
                <a:solidFill>
                  <a:srgbClr val="252525"/>
                </a:solidFill>
                <a:effectLst/>
                <a:latin typeface="Arial" panose="020B0604020202020204" pitchFamily="34" charset="0"/>
              </a:rPr>
              <a:t>, e em outros casos com os barramentos de alta velocidade </a:t>
            </a:r>
            <a:r>
              <a:rPr lang="pt-PT" sz="1600" b="0" i="0" u="none" strike="noStrike" dirty="0" smtClean="0">
                <a:solidFill>
                  <a:srgbClr val="0B0080"/>
                </a:solidFill>
                <a:effectLst/>
                <a:latin typeface="Arial" panose="020B0604020202020204" pitchFamily="34" charset="0"/>
                <a:hlinkClick r:id="rId7" tooltip="Accelerated Graphics Port"/>
              </a:rPr>
              <a:t>AGP</a:t>
            </a:r>
            <a:r>
              <a:rPr lang="pt-PT" sz="1600" b="0" i="0" dirty="0" smtClean="0">
                <a:solidFill>
                  <a:srgbClr val="252525"/>
                </a:solidFill>
                <a:effectLst/>
                <a:latin typeface="Arial" panose="020B0604020202020204" pitchFamily="34" charset="0"/>
              </a:rPr>
              <a:t> e </a:t>
            </a:r>
            <a:r>
              <a:rPr lang="pt-PT" sz="1600" b="0" i="0" u="none" strike="noStrike" dirty="0" smtClean="0">
                <a:solidFill>
                  <a:srgbClr val="0B0080"/>
                </a:solidFill>
                <a:effectLst/>
                <a:latin typeface="Arial" panose="020B0604020202020204" pitchFamily="34" charset="0"/>
                <a:hlinkClick r:id="rId8" tooltip="PCI Express"/>
              </a:rPr>
              <a:t>PCI Express</a:t>
            </a:r>
            <a:r>
              <a:rPr lang="pt-PT" sz="1600" b="0" i="0" dirty="0" smtClean="0">
                <a:solidFill>
                  <a:srgbClr val="252525"/>
                </a:solidFill>
                <a:effectLst/>
                <a:latin typeface="Arial" panose="020B0604020202020204" pitchFamily="34" charset="0"/>
              </a:rPr>
              <a:t>. </a:t>
            </a:r>
          </a:p>
          <a:p>
            <a:pPr algn="just"/>
            <a:endParaRPr lang="pt-PT" sz="1600" dirty="0">
              <a:solidFill>
                <a:srgbClr val="252525"/>
              </a:solidFill>
              <a:latin typeface="Arial" panose="020B0604020202020204" pitchFamily="34" charset="0"/>
            </a:endParaRPr>
          </a:p>
          <a:p>
            <a:pPr algn="just"/>
            <a:r>
              <a:rPr lang="pt-PT" sz="1600" b="0" i="0" dirty="0" smtClean="0">
                <a:solidFill>
                  <a:srgbClr val="252525"/>
                </a:solidFill>
                <a:effectLst/>
                <a:latin typeface="Arial" panose="020B0604020202020204" pitchFamily="34" charset="0"/>
              </a:rPr>
              <a:t>A </a:t>
            </a:r>
            <a:r>
              <a:rPr lang="pt-PT" sz="1600" b="1" i="0" u="sng" dirty="0" smtClean="0">
                <a:solidFill>
                  <a:srgbClr val="00B050"/>
                </a:solidFill>
                <a:effectLst/>
                <a:latin typeface="Arial" panose="020B0604020202020204" pitchFamily="34" charset="0"/>
              </a:rPr>
              <a:t>ponte sul</a:t>
            </a:r>
            <a:r>
              <a:rPr lang="pt-PT" sz="1600" b="0" i="0" dirty="0" smtClean="0">
                <a:solidFill>
                  <a:srgbClr val="252525"/>
                </a:solidFill>
                <a:effectLst/>
                <a:latin typeface="Arial" panose="020B0604020202020204" pitchFamily="34" charset="0"/>
              </a:rPr>
              <a:t>, abriga os controladores de </a:t>
            </a:r>
            <a:r>
              <a:rPr lang="pt-PT" sz="1600" b="0" i="0" u="none" strike="noStrike" dirty="0" err="1" smtClean="0">
                <a:solidFill>
                  <a:srgbClr val="0B0080"/>
                </a:solidFill>
                <a:effectLst/>
                <a:latin typeface="Arial" panose="020B0604020202020204" pitchFamily="34" charset="0"/>
                <a:hlinkClick r:id="rId9" tooltip="Disco rígido"/>
              </a:rPr>
              <a:t>HDs</a:t>
            </a:r>
            <a:r>
              <a:rPr lang="pt-PT" sz="1600" b="0" i="0" dirty="0" smtClean="0">
                <a:solidFill>
                  <a:srgbClr val="252525"/>
                </a:solidFill>
                <a:effectLst/>
                <a:latin typeface="Arial" panose="020B0604020202020204" pitchFamily="34" charset="0"/>
              </a:rPr>
              <a:t> (</a:t>
            </a:r>
            <a:r>
              <a:rPr lang="pt-PT" sz="1600" b="0" i="0" u="none" strike="noStrike" dirty="0" smtClean="0">
                <a:solidFill>
                  <a:srgbClr val="0B0080"/>
                </a:solidFill>
                <a:effectLst/>
                <a:latin typeface="Arial" panose="020B0604020202020204" pitchFamily="34" charset="0"/>
                <a:hlinkClick r:id="rId10" tooltip="ATA"/>
              </a:rPr>
              <a:t>ATA</a:t>
            </a:r>
            <a:r>
              <a:rPr lang="pt-PT" sz="1600" b="0" i="0" dirty="0" smtClean="0">
                <a:solidFill>
                  <a:srgbClr val="252525"/>
                </a:solidFill>
                <a:effectLst/>
                <a:latin typeface="Arial" panose="020B0604020202020204" pitchFamily="34" charset="0"/>
              </a:rPr>
              <a:t>/IDE e </a:t>
            </a:r>
            <a:r>
              <a:rPr lang="pt-PT" sz="1600" b="0" i="0" u="none" strike="noStrike" dirty="0" smtClean="0">
                <a:solidFill>
                  <a:srgbClr val="0B0080"/>
                </a:solidFill>
                <a:effectLst/>
                <a:latin typeface="Arial" panose="020B0604020202020204" pitchFamily="34" charset="0"/>
                <a:hlinkClick r:id="rId11" tooltip="Serial ATA"/>
              </a:rPr>
              <a:t>SATA</a:t>
            </a:r>
            <a:r>
              <a:rPr lang="pt-PT" sz="1600" b="0" i="0" dirty="0" smtClean="0">
                <a:solidFill>
                  <a:srgbClr val="252525"/>
                </a:solidFill>
                <a:effectLst/>
                <a:latin typeface="Arial" panose="020B0604020202020204" pitchFamily="34" charset="0"/>
              </a:rPr>
              <a:t>), portas </a:t>
            </a:r>
            <a:r>
              <a:rPr lang="pt-PT" sz="1600" b="0" i="0" u="none" strike="noStrike" dirty="0" err="1" smtClean="0">
                <a:solidFill>
                  <a:srgbClr val="0B0080"/>
                </a:solidFill>
                <a:effectLst/>
                <a:latin typeface="Arial" panose="020B0604020202020204" pitchFamily="34" charset="0"/>
                <a:hlinkClick r:id="rId12" tooltip="Universal Serial Bus"/>
              </a:rPr>
              <a:t>USB</a:t>
            </a:r>
            <a:r>
              <a:rPr lang="pt-PT" sz="1600" b="0" i="0" dirty="0" err="1" smtClean="0">
                <a:solidFill>
                  <a:srgbClr val="252525"/>
                </a:solidFill>
                <a:effectLst/>
                <a:latin typeface="Arial" panose="020B0604020202020204" pitchFamily="34" charset="0"/>
              </a:rPr>
              <a:t>,</a:t>
            </a:r>
            <a:r>
              <a:rPr lang="pt-PT" sz="1600" b="0" i="0" u="none" strike="noStrike" dirty="0" err="1" smtClean="0">
                <a:solidFill>
                  <a:srgbClr val="0B0080"/>
                </a:solidFill>
                <a:effectLst/>
                <a:latin typeface="Arial" panose="020B0604020202020204" pitchFamily="34" charset="0"/>
                <a:hlinkClick r:id="rId13" tooltip="Porta paralela"/>
              </a:rPr>
              <a:t>paralela</a:t>
            </a:r>
            <a:r>
              <a:rPr lang="pt-PT" sz="1600" b="0" i="0" dirty="0" smtClean="0">
                <a:solidFill>
                  <a:srgbClr val="252525"/>
                </a:solidFill>
                <a:effectLst/>
                <a:latin typeface="Arial" panose="020B0604020202020204" pitchFamily="34" charset="0"/>
              </a:rPr>
              <a:t>, </a:t>
            </a:r>
            <a:r>
              <a:rPr lang="pt-PT" sz="1600" b="0" i="0" u="none" strike="noStrike" dirty="0" smtClean="0">
                <a:solidFill>
                  <a:srgbClr val="0B0080"/>
                </a:solidFill>
                <a:effectLst/>
                <a:latin typeface="Arial" panose="020B0604020202020204" pitchFamily="34" charset="0"/>
                <a:hlinkClick r:id="rId14" tooltip="PS/2"/>
              </a:rPr>
              <a:t>PS/2</a:t>
            </a:r>
            <a:r>
              <a:rPr lang="pt-PT" sz="1600" b="0" i="0" dirty="0" smtClean="0">
                <a:solidFill>
                  <a:srgbClr val="252525"/>
                </a:solidFill>
                <a:effectLst/>
                <a:latin typeface="Arial" panose="020B0604020202020204" pitchFamily="34" charset="0"/>
              </a:rPr>
              <a:t>, </a:t>
            </a:r>
            <a:r>
              <a:rPr lang="pt-PT" sz="1600" b="0" i="0" u="none" strike="noStrike" dirty="0" smtClean="0">
                <a:solidFill>
                  <a:srgbClr val="0B0080"/>
                </a:solidFill>
                <a:effectLst/>
                <a:latin typeface="Arial" panose="020B0604020202020204" pitchFamily="34" charset="0"/>
                <a:hlinkClick r:id="rId15" tooltip="Porta serial"/>
              </a:rPr>
              <a:t>serial</a:t>
            </a:r>
            <a:r>
              <a:rPr lang="pt-PT" sz="1600" b="0" i="0" dirty="0" smtClean="0">
                <a:solidFill>
                  <a:srgbClr val="252525"/>
                </a:solidFill>
                <a:effectLst/>
                <a:latin typeface="Arial" panose="020B0604020202020204" pitchFamily="34" charset="0"/>
              </a:rPr>
              <a:t>, os barramentos </a:t>
            </a:r>
            <a:r>
              <a:rPr lang="pt-PT" sz="1600" b="0" i="0" u="none" strike="noStrike" dirty="0" smtClean="0">
                <a:solidFill>
                  <a:srgbClr val="0B0080"/>
                </a:solidFill>
                <a:effectLst/>
                <a:latin typeface="Arial" panose="020B0604020202020204" pitchFamily="34" charset="0"/>
                <a:hlinkClick r:id="rId16" tooltip="Peripheral Component Interconnect"/>
              </a:rPr>
              <a:t>PCI</a:t>
            </a:r>
            <a:r>
              <a:rPr lang="pt-PT" sz="1600" b="0" i="0" dirty="0" smtClean="0">
                <a:solidFill>
                  <a:srgbClr val="252525"/>
                </a:solidFill>
                <a:effectLst/>
                <a:latin typeface="Arial" panose="020B0604020202020204" pitchFamily="34" charset="0"/>
              </a:rPr>
              <a:t> e </a:t>
            </a:r>
            <a:r>
              <a:rPr lang="pt-PT" sz="1600" b="0" i="0" u="none" strike="noStrike" dirty="0" smtClean="0">
                <a:solidFill>
                  <a:srgbClr val="0B0080"/>
                </a:solidFill>
                <a:effectLst/>
                <a:latin typeface="Arial" panose="020B0604020202020204" pitchFamily="34" charset="0"/>
                <a:hlinkClick r:id="rId17" tooltip="ISA"/>
              </a:rPr>
              <a:t>ISA</a:t>
            </a:r>
            <a:r>
              <a:rPr lang="pt-PT" sz="1600" dirty="0">
                <a:solidFill>
                  <a:srgbClr val="252525"/>
                </a:solidFill>
                <a:latin typeface="Arial" panose="020B0604020202020204" pitchFamily="34" charset="0"/>
              </a:rPr>
              <a:t>.</a:t>
            </a:r>
            <a:r>
              <a:rPr lang="pt-PT" sz="1600" b="0" i="0" dirty="0" smtClean="0">
                <a:solidFill>
                  <a:srgbClr val="252525"/>
                </a:solidFill>
                <a:effectLst/>
                <a:latin typeface="Arial" panose="020B0604020202020204" pitchFamily="34" charset="0"/>
              </a:rPr>
              <a:t> </a:t>
            </a:r>
          </a:p>
          <a:p>
            <a:pPr algn="just"/>
            <a:endParaRPr lang="pt-PT" sz="1600" b="0" i="0" dirty="0" smtClean="0">
              <a:solidFill>
                <a:srgbClr val="252525"/>
              </a:solidFill>
              <a:effectLst/>
              <a:latin typeface="Arial" panose="020B0604020202020204" pitchFamily="34" charset="0"/>
            </a:endParaRPr>
          </a:p>
          <a:p>
            <a:pPr algn="just"/>
            <a:r>
              <a:rPr lang="pt-PT" sz="1600" b="0" i="0" dirty="0" smtClean="0">
                <a:solidFill>
                  <a:srgbClr val="252525"/>
                </a:solidFill>
                <a:effectLst/>
                <a:latin typeface="Arial" panose="020B0604020202020204" pitchFamily="34" charset="0"/>
              </a:rPr>
              <a:t>O </a:t>
            </a:r>
            <a:r>
              <a:rPr lang="pt-PT" sz="1600" b="1" i="0" u="sng" dirty="0" err="1" smtClean="0">
                <a:solidFill>
                  <a:srgbClr val="252525"/>
                </a:solidFill>
                <a:effectLst/>
                <a:latin typeface="Arial" panose="020B0604020202020204" pitchFamily="34" charset="0"/>
              </a:rPr>
              <a:t>chipset</a:t>
            </a:r>
            <a:r>
              <a:rPr lang="pt-PT" sz="1600" b="1" i="0" u="sng" dirty="0" smtClean="0">
                <a:solidFill>
                  <a:srgbClr val="252525"/>
                </a:solidFill>
                <a:effectLst/>
                <a:latin typeface="Arial" panose="020B0604020202020204" pitchFamily="34" charset="0"/>
              </a:rPr>
              <a:t> é quem define</a:t>
            </a:r>
            <a:r>
              <a:rPr lang="pt-PT" sz="1600" b="0" i="0" dirty="0" smtClean="0">
                <a:solidFill>
                  <a:srgbClr val="252525"/>
                </a:solidFill>
                <a:effectLst/>
                <a:latin typeface="Arial" panose="020B0604020202020204" pitchFamily="34" charset="0"/>
              </a:rPr>
              <a:t>, entre outras coisas, a </a:t>
            </a:r>
            <a:r>
              <a:rPr lang="pt-PT" sz="1600" b="1" i="0" u="sng" dirty="0" smtClean="0">
                <a:solidFill>
                  <a:srgbClr val="252525"/>
                </a:solidFill>
                <a:effectLst/>
                <a:latin typeface="Arial" panose="020B0604020202020204" pitchFamily="34" charset="0"/>
              </a:rPr>
              <a:t>quantidade máxima de </a:t>
            </a:r>
            <a:r>
              <a:rPr lang="pt-PT" sz="1600" b="1" i="0" u="sng" strike="noStrike" dirty="0" smtClean="0">
                <a:solidFill>
                  <a:srgbClr val="0B0080"/>
                </a:solidFill>
                <a:effectLst/>
                <a:latin typeface="Arial" panose="020B0604020202020204" pitchFamily="34" charset="0"/>
                <a:hlinkClick r:id="rId6" tooltip="Memória RAM"/>
              </a:rPr>
              <a:t>memória RAM</a:t>
            </a:r>
            <a:r>
              <a:rPr lang="pt-PT" sz="1600" b="0" i="0" dirty="0" smtClean="0">
                <a:solidFill>
                  <a:srgbClr val="252525"/>
                </a:solidFill>
                <a:effectLst/>
                <a:latin typeface="Arial" panose="020B0604020202020204" pitchFamily="34" charset="0"/>
              </a:rPr>
              <a:t> que uma placa-mãe pode ter</a:t>
            </a:r>
            <a:r>
              <a:rPr lang="pt-PT" sz="1600" b="1" i="0" u="sng" dirty="0" smtClean="0">
                <a:solidFill>
                  <a:srgbClr val="252525"/>
                </a:solidFill>
                <a:effectLst/>
                <a:latin typeface="Arial" panose="020B0604020202020204" pitchFamily="34" charset="0"/>
              </a:rPr>
              <a:t>, o tipo de memória</a:t>
            </a:r>
            <a:r>
              <a:rPr lang="pt-PT" sz="1600" b="0" i="0" dirty="0" smtClean="0">
                <a:solidFill>
                  <a:srgbClr val="252525"/>
                </a:solidFill>
                <a:effectLst/>
                <a:latin typeface="Arial" panose="020B0604020202020204" pitchFamily="34" charset="0"/>
              </a:rPr>
              <a:t> que pode ser usada (</a:t>
            </a:r>
            <a:r>
              <a:rPr lang="pt-PT" sz="1600" b="0" i="0" u="none" strike="noStrike" dirty="0" smtClean="0">
                <a:solidFill>
                  <a:srgbClr val="0B0080"/>
                </a:solidFill>
                <a:effectLst/>
                <a:latin typeface="Arial" panose="020B0604020202020204" pitchFamily="34" charset="0"/>
                <a:hlinkClick r:id="rId18" tooltip="SDRAM"/>
              </a:rPr>
              <a:t>SDRAM</a:t>
            </a:r>
            <a:r>
              <a:rPr lang="pt-PT" sz="1600" b="0" i="0" dirty="0" smtClean="0">
                <a:solidFill>
                  <a:srgbClr val="252525"/>
                </a:solidFill>
                <a:effectLst/>
                <a:latin typeface="Arial" panose="020B0604020202020204" pitchFamily="34" charset="0"/>
              </a:rPr>
              <a:t>, DDR-SDRAM, </a:t>
            </a:r>
            <a:r>
              <a:rPr lang="pt-PT" sz="1600" b="0" i="0" dirty="0" err="1" smtClean="0">
                <a:solidFill>
                  <a:srgbClr val="252525"/>
                </a:solidFill>
                <a:effectLst/>
                <a:latin typeface="Arial" panose="020B0604020202020204" pitchFamily="34" charset="0"/>
              </a:rPr>
              <a:t>Rambus</a:t>
            </a:r>
            <a:r>
              <a:rPr lang="pt-PT" sz="1600" b="0" i="0" dirty="0" smtClean="0">
                <a:solidFill>
                  <a:srgbClr val="252525"/>
                </a:solidFill>
                <a:effectLst/>
                <a:latin typeface="Arial" panose="020B0604020202020204" pitchFamily="34" charset="0"/>
              </a:rPr>
              <a:t>, etc.), a </a:t>
            </a:r>
            <a:r>
              <a:rPr lang="pt-PT" sz="1600" b="1" i="0" u="sng" dirty="0" smtClean="0">
                <a:solidFill>
                  <a:srgbClr val="252525"/>
                </a:solidFill>
                <a:effectLst/>
                <a:latin typeface="Arial" panose="020B0604020202020204" pitchFamily="34" charset="0"/>
              </a:rPr>
              <a:t>frequência máxima das memórias e do processador</a:t>
            </a:r>
            <a:r>
              <a:rPr lang="pt-PT" sz="1600" b="0" i="0" dirty="0" smtClean="0">
                <a:solidFill>
                  <a:srgbClr val="252525"/>
                </a:solidFill>
                <a:effectLst/>
                <a:latin typeface="Arial" panose="020B0604020202020204" pitchFamily="34" charset="0"/>
              </a:rPr>
              <a:t> e o padrão de </a:t>
            </a:r>
            <a:r>
              <a:rPr lang="pt-PT" sz="1600" b="1" i="0" u="sng" dirty="0" smtClean="0">
                <a:solidFill>
                  <a:srgbClr val="252525"/>
                </a:solidFill>
                <a:effectLst/>
                <a:latin typeface="Arial" panose="020B0604020202020204" pitchFamily="34" charset="0"/>
              </a:rPr>
              <a:t>discos rígidos aceites </a:t>
            </a:r>
            <a:r>
              <a:rPr lang="pt-PT" sz="1600" b="0" i="0" dirty="0" smtClean="0">
                <a:solidFill>
                  <a:srgbClr val="252525"/>
                </a:solidFill>
                <a:effectLst/>
                <a:latin typeface="Arial" panose="020B0604020202020204" pitchFamily="34" charset="0"/>
              </a:rPr>
              <a:t>(UDMA/33, UDMA/66, etc.).</a:t>
            </a:r>
            <a:endParaRPr lang="pt-PT" sz="1600" b="0" i="0" dirty="0">
              <a:solidFill>
                <a:srgbClr val="252525"/>
              </a:solidFill>
              <a:effectLst/>
              <a:latin typeface="Arial" panose="020B0604020202020204" pitchFamily="34" charset="0"/>
            </a:endParaRPr>
          </a:p>
        </p:txBody>
      </p:sp>
    </p:spTree>
    <p:extLst>
      <p:ext uri="{BB962C8B-B14F-4D97-AF65-F5344CB8AC3E}">
        <p14:creationId xmlns:p14="http://schemas.microsoft.com/office/powerpoint/2010/main" val="1546996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7322" y="298797"/>
            <a:ext cx="10972800" cy="990600"/>
          </a:xfrm>
        </p:spPr>
        <p:txBody>
          <a:bodyPr/>
          <a:lstStyle/>
          <a:p>
            <a:r>
              <a:rPr lang="pt-PT" altLang="pt-PT" dirty="0" smtClean="0"/>
              <a:t>A título informativo - Discos</a:t>
            </a:r>
            <a:endParaRPr lang="pt-PT" dirty="0"/>
          </a:p>
        </p:txBody>
      </p:sp>
      <p:sp>
        <p:nvSpPr>
          <p:cNvPr id="5" name="Retângulo 4"/>
          <p:cNvSpPr/>
          <p:nvPr/>
        </p:nvSpPr>
        <p:spPr>
          <a:xfrm>
            <a:off x="0" y="-39757"/>
            <a:ext cx="3147015" cy="338554"/>
          </a:xfrm>
          <a:prstGeom prst="rect">
            <a:avLst/>
          </a:prstGeom>
        </p:spPr>
        <p:txBody>
          <a:bodyPr wrap="none">
            <a:spAutoFit/>
          </a:bodyPr>
          <a:lstStyle/>
          <a:p>
            <a:r>
              <a:rPr lang="pt-PT" sz="1200" dirty="0">
                <a:solidFill>
                  <a:srgbClr val="FF0000"/>
                </a:solidFill>
              </a:rPr>
              <a:t>- </a:t>
            </a:r>
            <a:r>
              <a:rPr lang="pt-PT" sz="1200" b="1" dirty="0">
                <a:solidFill>
                  <a:srgbClr val="0070C0"/>
                </a:solidFill>
              </a:rPr>
              <a:t>Estrutura</a:t>
            </a:r>
            <a:r>
              <a:rPr lang="pt-PT" sz="1200" dirty="0">
                <a:solidFill>
                  <a:srgbClr val="FF0000"/>
                </a:solidFill>
              </a:rPr>
              <a:t> </a:t>
            </a:r>
            <a:r>
              <a:rPr lang="pt-PT" sz="1200" b="1" dirty="0" smtClean="0">
                <a:solidFill>
                  <a:srgbClr val="FF0000"/>
                </a:solidFill>
              </a:rPr>
              <a:t>Placa Mãe</a:t>
            </a:r>
            <a:r>
              <a:rPr lang="pt-PT" sz="1200" dirty="0">
                <a:solidFill>
                  <a:srgbClr val="FF0000"/>
                </a:solidFill>
              </a:rPr>
              <a:t> </a:t>
            </a:r>
            <a:r>
              <a:rPr lang="pt-PT" sz="1200" dirty="0" smtClean="0">
                <a:solidFill>
                  <a:srgbClr val="FF0000"/>
                </a:solidFill>
              </a:rPr>
              <a:t>(</a:t>
            </a:r>
            <a:r>
              <a:rPr lang="pt-PT" sz="1600" b="1" dirty="0" smtClean="0">
                <a:solidFill>
                  <a:srgbClr val="FF0000"/>
                </a:solidFill>
              </a:rPr>
              <a:t>Motherboard</a:t>
            </a:r>
            <a:r>
              <a:rPr lang="pt-PT" sz="1200" dirty="0" smtClean="0">
                <a:solidFill>
                  <a:srgbClr val="FF0000"/>
                </a:solidFill>
              </a:rPr>
              <a:t>)</a:t>
            </a:r>
            <a:endParaRPr lang="pt-PT" sz="1200" dirty="0">
              <a:solidFill>
                <a:srgbClr val="FF0000"/>
              </a:solidFill>
            </a:endParaRPr>
          </a:p>
        </p:txBody>
      </p:sp>
      <p:graphicFrame>
        <p:nvGraphicFramePr>
          <p:cNvPr id="9" name="Tabela 8"/>
          <p:cNvGraphicFramePr>
            <a:graphicFrameLocks noGrp="1"/>
          </p:cNvGraphicFramePr>
          <p:nvPr>
            <p:extLst>
              <p:ext uri="{D42A27DB-BD31-4B8C-83A1-F6EECF244321}">
                <p14:modId xmlns:p14="http://schemas.microsoft.com/office/powerpoint/2010/main" val="851846598"/>
              </p:ext>
            </p:extLst>
          </p:nvPr>
        </p:nvGraphicFramePr>
        <p:xfrm>
          <a:off x="437321" y="1590924"/>
          <a:ext cx="11502888" cy="3931920"/>
        </p:xfrm>
        <a:graphic>
          <a:graphicData uri="http://schemas.openxmlformats.org/drawingml/2006/table">
            <a:tbl>
              <a:tblPr/>
              <a:tblGrid>
                <a:gridCol w="2194560"/>
                <a:gridCol w="2194560"/>
                <a:gridCol w="2194560"/>
                <a:gridCol w="2194560"/>
                <a:gridCol w="2724648"/>
              </a:tblGrid>
              <a:tr h="0">
                <a:tc gridSpan="5">
                  <a:txBody>
                    <a:bodyPr/>
                    <a:lstStyle/>
                    <a:p>
                      <a:r>
                        <a:rPr lang="pt-PT" dirty="0" err="1"/>
                        <a:t>Transfer</a:t>
                      </a:r>
                      <a:r>
                        <a:rPr lang="pt-PT" dirty="0"/>
                        <a:t> </a:t>
                      </a:r>
                      <a:r>
                        <a:rPr lang="pt-PT" dirty="0" err="1"/>
                        <a:t>Modes</a:t>
                      </a:r>
                      <a:endParaRPr lang="pt-PT" dirty="0"/>
                    </a:p>
                  </a:txBody>
                  <a:tcPr anchor="ctr">
                    <a:solidFill>
                      <a:srgbClr val="F9F9F9"/>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0">
                <a:tc>
                  <a:txBody>
                    <a:bodyPr/>
                    <a:lstStyle/>
                    <a:p>
                      <a:pPr algn="ctr"/>
                      <a:r>
                        <a:rPr lang="pt-PT">
                          <a:effectLst/>
                        </a:rPr>
                        <a:t>Mode</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B w="9525" cap="flat" cmpd="sng" algn="ctr">
                      <a:solidFill>
                        <a:srgbClr val="AAAAAA"/>
                      </a:solidFill>
                      <a:prstDash val="solid"/>
                      <a:round/>
                      <a:headEnd type="none" w="med" len="med"/>
                      <a:tailEnd type="none" w="med" len="med"/>
                    </a:lnB>
                    <a:solidFill>
                      <a:srgbClr val="F2F2F2"/>
                    </a:solidFill>
                  </a:tcPr>
                </a:tc>
                <a:tc>
                  <a:txBody>
                    <a:bodyPr/>
                    <a:lstStyle/>
                    <a:p>
                      <a:pPr algn="ctr"/>
                      <a:r>
                        <a:rPr lang="pt-PT">
                          <a:effectLst/>
                        </a:rPr>
                        <a:t>Number</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pt-PT">
                          <a:effectLst/>
                        </a:rPr>
                        <a:t>Also called</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pt-PT">
                          <a:effectLst/>
                        </a:rPr>
                        <a:t>Maximum transfer</a:t>
                      </a:r>
                      <a:br>
                        <a:rPr lang="pt-PT">
                          <a:effectLst/>
                        </a:rPr>
                      </a:br>
                      <a:r>
                        <a:rPr lang="pt-PT">
                          <a:effectLst/>
                        </a:rPr>
                        <a:t>rate (MB/s)</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pt-PT">
                          <a:effectLst/>
                        </a:rPr>
                        <a:t>Defining standard</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0">
                <a:tc rowSpan="8">
                  <a:txBody>
                    <a:bodyPr/>
                    <a:lstStyle/>
                    <a:p>
                      <a:r>
                        <a:rPr lang="pt-PT">
                          <a:effectLst/>
                        </a:rPr>
                        <a:t>Ultra DMA</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pt-PT">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16.7</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u="none" strike="noStrike">
                          <a:solidFill>
                            <a:srgbClr val="0B0080"/>
                          </a:solidFill>
                          <a:effectLst/>
                          <a:hlinkClick r:id="rId2" tooltip="ATA-4"/>
                        </a:rPr>
                        <a:t>ATA-4</a:t>
                      </a:r>
                      <a:endParaRPr lang="pt-PT">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vMerge="1">
                  <a:txBody>
                    <a:bodyPr/>
                    <a:lstStyle/>
                    <a:p>
                      <a:endParaRPr lang="pt-PT"/>
                    </a:p>
                  </a:txBody>
                  <a:tcPr/>
                </a:tc>
                <a:tc>
                  <a:txBody>
                    <a:bodyPr/>
                    <a:lstStyle/>
                    <a:p>
                      <a:r>
                        <a:rPr lang="pt-PT">
                          <a:effectLst/>
                        </a:rPr>
                        <a:t>1</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pt-PT">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25.0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u="none" strike="noStrike">
                          <a:solidFill>
                            <a:srgbClr val="0B0080"/>
                          </a:solidFill>
                          <a:effectLst/>
                          <a:hlinkClick r:id="rId2" tooltip="ATA-4"/>
                        </a:rPr>
                        <a:t>ATA-4</a:t>
                      </a:r>
                      <a:endParaRPr lang="pt-PT">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vMerge="1">
                  <a:txBody>
                    <a:bodyPr/>
                    <a:lstStyle/>
                    <a:p>
                      <a:endParaRPr lang="pt-PT"/>
                    </a:p>
                  </a:txBody>
                  <a:tcPr/>
                </a:tc>
                <a:tc>
                  <a:txBody>
                    <a:bodyPr/>
                    <a:lstStyle/>
                    <a:p>
                      <a:r>
                        <a:rPr lang="pt-PT">
                          <a:effectLst/>
                        </a:rPr>
                        <a:t>2</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Ultra ATA/33</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33.3</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u="none" strike="noStrike">
                          <a:solidFill>
                            <a:srgbClr val="0B0080"/>
                          </a:solidFill>
                          <a:effectLst/>
                          <a:hlinkClick r:id="rId2" tooltip="ATA-4"/>
                        </a:rPr>
                        <a:t>ATA-4</a:t>
                      </a:r>
                      <a:endParaRPr lang="pt-PT">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vMerge="1">
                  <a:txBody>
                    <a:bodyPr/>
                    <a:lstStyle/>
                    <a:p>
                      <a:endParaRPr lang="pt-PT"/>
                    </a:p>
                  </a:txBody>
                  <a:tcPr/>
                </a:tc>
                <a:tc>
                  <a:txBody>
                    <a:bodyPr/>
                    <a:lstStyle/>
                    <a:p>
                      <a:r>
                        <a:rPr lang="pt-PT">
                          <a:effectLst/>
                        </a:rPr>
                        <a:t>3</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pt-PT">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44.4</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u="none" strike="noStrike">
                          <a:solidFill>
                            <a:srgbClr val="0B0080"/>
                          </a:solidFill>
                          <a:effectLst/>
                          <a:hlinkClick r:id="rId3" tooltip="ATA-5"/>
                        </a:rPr>
                        <a:t>ATA-5</a:t>
                      </a:r>
                      <a:endParaRPr lang="pt-PT">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vMerge="1">
                  <a:txBody>
                    <a:bodyPr/>
                    <a:lstStyle/>
                    <a:p>
                      <a:endParaRPr lang="pt-PT"/>
                    </a:p>
                  </a:txBody>
                  <a:tcPr/>
                </a:tc>
                <a:tc>
                  <a:txBody>
                    <a:bodyPr/>
                    <a:lstStyle/>
                    <a:p>
                      <a:r>
                        <a:rPr lang="pt-PT">
                          <a:effectLst/>
                        </a:rPr>
                        <a:t>4</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Ultra ATA/66</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66.7</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u="none" strike="noStrike">
                          <a:solidFill>
                            <a:srgbClr val="0B0080"/>
                          </a:solidFill>
                          <a:effectLst/>
                          <a:hlinkClick r:id="rId3" tooltip="ATA-5"/>
                        </a:rPr>
                        <a:t>ATA-5</a:t>
                      </a:r>
                      <a:endParaRPr lang="pt-PT">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vMerge="1">
                  <a:txBody>
                    <a:bodyPr/>
                    <a:lstStyle/>
                    <a:p>
                      <a:endParaRPr lang="pt-PT"/>
                    </a:p>
                  </a:txBody>
                  <a:tcPr/>
                </a:tc>
                <a:tc>
                  <a:txBody>
                    <a:bodyPr/>
                    <a:lstStyle/>
                    <a:p>
                      <a:r>
                        <a:rPr lang="pt-PT">
                          <a:effectLst/>
                        </a:rPr>
                        <a:t>5</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Ultra ATA/100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100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u="none" strike="noStrike">
                          <a:solidFill>
                            <a:srgbClr val="0B0080"/>
                          </a:solidFill>
                          <a:effectLst/>
                          <a:hlinkClick r:id="rId4" tooltip="ATA-6"/>
                        </a:rPr>
                        <a:t>ATA-6</a:t>
                      </a:r>
                      <a:endParaRPr lang="pt-PT">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vMerge="1">
                  <a:txBody>
                    <a:bodyPr/>
                    <a:lstStyle/>
                    <a:p>
                      <a:endParaRPr lang="pt-PT"/>
                    </a:p>
                  </a:txBody>
                  <a:tcPr/>
                </a:tc>
                <a:tc>
                  <a:txBody>
                    <a:bodyPr/>
                    <a:lstStyle/>
                    <a:p>
                      <a:r>
                        <a:rPr lang="pt-PT" dirty="0">
                          <a:effectLst/>
                        </a:rPr>
                        <a:t>6</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Ultra ATA/133</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133</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u="none" strike="noStrike">
                          <a:solidFill>
                            <a:srgbClr val="0B0080"/>
                          </a:solidFill>
                          <a:effectLst/>
                          <a:hlinkClick r:id="rId5" tooltip="ATA-7"/>
                        </a:rPr>
                        <a:t>ATA-7</a:t>
                      </a:r>
                      <a:endParaRPr lang="pt-PT">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vMerge="1">
                  <a:txBody>
                    <a:bodyPr/>
                    <a:lstStyle/>
                    <a:p>
                      <a:endParaRPr lang="pt-PT"/>
                    </a:p>
                  </a:txBody>
                  <a:tcPr/>
                </a:tc>
                <a:tc>
                  <a:txBody>
                    <a:bodyPr/>
                    <a:lstStyle/>
                    <a:p>
                      <a:r>
                        <a:rPr lang="pt-PT">
                          <a:effectLst/>
                        </a:rPr>
                        <a:t>7</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Ultra ATA/167</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dirty="0">
                          <a:effectLst/>
                        </a:rPr>
                        <a:t>167</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u="none" strike="noStrike" dirty="0" err="1">
                          <a:solidFill>
                            <a:srgbClr val="0B0080"/>
                          </a:solidFill>
                          <a:effectLst/>
                          <a:hlinkClick r:id="rId6" tooltip="CompactFlash"/>
                        </a:rPr>
                        <a:t>CompactFlash</a:t>
                      </a:r>
                      <a:r>
                        <a:rPr lang="pt-PT" dirty="0">
                          <a:effectLst/>
                        </a:rPr>
                        <a:t> 6.0</a:t>
                      </a:r>
                      <a:r>
                        <a:rPr lang="pt-PT" b="0" i="0" u="none" strike="noStrike" baseline="30000" dirty="0">
                          <a:solidFill>
                            <a:srgbClr val="0B0080"/>
                          </a:solidFill>
                          <a:effectLst/>
                          <a:hlinkClick r:id="rId7"/>
                        </a:rPr>
                        <a:t>[1]</a:t>
                      </a:r>
                      <a:endParaRPr lang="pt-PT"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127677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017" y="265976"/>
            <a:ext cx="10972800" cy="990600"/>
          </a:xfrm>
        </p:spPr>
        <p:txBody>
          <a:bodyPr/>
          <a:lstStyle/>
          <a:p>
            <a:r>
              <a:rPr lang="pt-PT" altLang="pt-PT" dirty="0"/>
              <a:t>A título informativo </a:t>
            </a:r>
            <a:r>
              <a:rPr lang="pt-PT" altLang="pt-PT" dirty="0" smtClean="0"/>
              <a:t> - </a:t>
            </a:r>
            <a:r>
              <a:rPr lang="en-US" altLang="pt-PT" dirty="0" smtClean="0"/>
              <a:t>The Chipset</a:t>
            </a:r>
            <a:endParaRPr lang="pt-PT" dirty="0"/>
          </a:p>
        </p:txBody>
      </p:sp>
      <p:pic>
        <p:nvPicPr>
          <p:cNvPr id="14" name="Picture 6" descr="Fig 5-9"/>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6873986" y="1562309"/>
            <a:ext cx="4858079" cy="4876800"/>
          </a:xfrm>
          <a:noFill/>
        </p:spPr>
      </p:pic>
      <p:sp>
        <p:nvSpPr>
          <p:cNvPr id="5" name="Retângulo 4"/>
          <p:cNvSpPr/>
          <p:nvPr/>
        </p:nvSpPr>
        <p:spPr>
          <a:xfrm>
            <a:off x="0" y="-39757"/>
            <a:ext cx="3147015" cy="338554"/>
          </a:xfrm>
          <a:prstGeom prst="rect">
            <a:avLst/>
          </a:prstGeom>
        </p:spPr>
        <p:txBody>
          <a:bodyPr wrap="none">
            <a:spAutoFit/>
          </a:bodyPr>
          <a:lstStyle/>
          <a:p>
            <a:r>
              <a:rPr lang="pt-PT" sz="1200" dirty="0">
                <a:solidFill>
                  <a:srgbClr val="FF0000"/>
                </a:solidFill>
              </a:rPr>
              <a:t>- </a:t>
            </a:r>
            <a:r>
              <a:rPr lang="pt-PT" sz="1200" b="1" dirty="0">
                <a:solidFill>
                  <a:srgbClr val="0070C0"/>
                </a:solidFill>
              </a:rPr>
              <a:t>Estrutura</a:t>
            </a:r>
            <a:r>
              <a:rPr lang="pt-PT" sz="1200" dirty="0">
                <a:solidFill>
                  <a:srgbClr val="FF0000"/>
                </a:solidFill>
              </a:rPr>
              <a:t> </a:t>
            </a:r>
            <a:r>
              <a:rPr lang="pt-PT" sz="1200" b="1" dirty="0" smtClean="0">
                <a:solidFill>
                  <a:srgbClr val="FF0000"/>
                </a:solidFill>
              </a:rPr>
              <a:t>Placa Mãe</a:t>
            </a:r>
            <a:r>
              <a:rPr lang="pt-PT" sz="1200" dirty="0">
                <a:solidFill>
                  <a:srgbClr val="FF0000"/>
                </a:solidFill>
              </a:rPr>
              <a:t> </a:t>
            </a:r>
            <a:r>
              <a:rPr lang="pt-PT" sz="1200" dirty="0" smtClean="0">
                <a:solidFill>
                  <a:srgbClr val="FF0000"/>
                </a:solidFill>
              </a:rPr>
              <a:t>(</a:t>
            </a:r>
            <a:r>
              <a:rPr lang="pt-PT" sz="1600" b="1" dirty="0" smtClean="0">
                <a:solidFill>
                  <a:srgbClr val="FF0000"/>
                </a:solidFill>
              </a:rPr>
              <a:t>Motherboard</a:t>
            </a:r>
            <a:r>
              <a:rPr lang="pt-PT" sz="1200" dirty="0" smtClean="0">
                <a:solidFill>
                  <a:srgbClr val="FF0000"/>
                </a:solidFill>
              </a:rPr>
              <a:t>)</a:t>
            </a:r>
            <a:endParaRPr lang="pt-PT" sz="1200" dirty="0">
              <a:solidFill>
                <a:srgbClr val="FF0000"/>
              </a:solidFill>
            </a:endParaRPr>
          </a:p>
        </p:txBody>
      </p:sp>
      <p:sp>
        <p:nvSpPr>
          <p:cNvPr id="13" name="Rectangle 3"/>
          <p:cNvSpPr txBox="1">
            <a:spLocks noChangeArrowheads="1"/>
          </p:cNvSpPr>
          <p:nvPr/>
        </p:nvSpPr>
        <p:spPr>
          <a:xfrm>
            <a:off x="-19878" y="1464365"/>
            <a:ext cx="5917095" cy="460216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pt-PT" altLang="pt-PT" dirty="0" smtClean="0"/>
              <a:t>Intel </a:t>
            </a:r>
            <a:r>
              <a:rPr lang="pt-PT" altLang="pt-PT" dirty="0" err="1" smtClean="0"/>
              <a:t>dominates</a:t>
            </a:r>
            <a:r>
              <a:rPr lang="pt-PT" altLang="pt-PT" dirty="0" smtClean="0"/>
              <a:t> </a:t>
            </a:r>
            <a:r>
              <a:rPr lang="pt-PT" altLang="pt-PT" dirty="0" err="1" smtClean="0"/>
              <a:t>chipset</a:t>
            </a:r>
            <a:r>
              <a:rPr lang="pt-PT" altLang="pt-PT" dirty="0" smtClean="0"/>
              <a:t> </a:t>
            </a:r>
            <a:r>
              <a:rPr lang="pt-PT" altLang="pt-PT" dirty="0" err="1" smtClean="0"/>
              <a:t>market</a:t>
            </a:r>
            <a:r>
              <a:rPr lang="pt-PT" altLang="pt-PT" dirty="0" smtClean="0"/>
              <a:t> </a:t>
            </a:r>
          </a:p>
          <a:p>
            <a:pPr lvl="1"/>
            <a:r>
              <a:rPr lang="pt-PT" altLang="pt-PT" dirty="0" err="1" smtClean="0"/>
              <a:t>Knows</a:t>
            </a:r>
            <a:r>
              <a:rPr lang="pt-PT" altLang="pt-PT" dirty="0" smtClean="0"/>
              <a:t> more </a:t>
            </a:r>
            <a:r>
              <a:rPr lang="pt-PT" altLang="pt-PT" dirty="0" err="1" smtClean="0"/>
              <a:t>about</a:t>
            </a:r>
            <a:r>
              <a:rPr lang="pt-PT" altLang="pt-PT" dirty="0" smtClean="0"/>
              <a:t> </a:t>
            </a:r>
            <a:r>
              <a:rPr lang="pt-PT" altLang="pt-PT" dirty="0" err="1" smtClean="0"/>
              <a:t>its</a:t>
            </a:r>
            <a:r>
              <a:rPr lang="pt-PT" altLang="pt-PT" dirty="0" smtClean="0"/>
              <a:t> </a:t>
            </a:r>
            <a:r>
              <a:rPr lang="pt-PT" altLang="pt-PT" dirty="0" err="1" smtClean="0"/>
              <a:t>own</a:t>
            </a:r>
            <a:r>
              <a:rPr lang="pt-PT" altLang="pt-PT" dirty="0" smtClean="0"/>
              <a:t> Intel </a:t>
            </a:r>
            <a:r>
              <a:rPr lang="pt-PT" altLang="pt-PT" dirty="0" err="1" smtClean="0"/>
              <a:t>processors</a:t>
            </a:r>
            <a:endParaRPr lang="pt-PT" altLang="pt-PT" dirty="0" smtClean="0"/>
          </a:p>
          <a:p>
            <a:pPr lvl="2"/>
            <a:r>
              <a:rPr lang="pt-PT" altLang="pt-PT" dirty="0" err="1" smtClean="0"/>
              <a:t>Produces</a:t>
            </a:r>
            <a:r>
              <a:rPr lang="pt-PT" altLang="pt-PT" dirty="0" smtClean="0"/>
              <a:t> </a:t>
            </a:r>
            <a:r>
              <a:rPr lang="pt-PT" altLang="pt-PT" dirty="0" err="1" smtClean="0"/>
              <a:t>chipsets</a:t>
            </a:r>
            <a:r>
              <a:rPr lang="pt-PT" altLang="pt-PT" dirty="0" smtClean="0"/>
              <a:t> </a:t>
            </a:r>
            <a:r>
              <a:rPr lang="pt-PT" altLang="pt-PT" dirty="0" err="1" smtClean="0"/>
              <a:t>most</a:t>
            </a:r>
            <a:r>
              <a:rPr lang="pt-PT" altLang="pt-PT" dirty="0" smtClean="0"/>
              <a:t> </a:t>
            </a:r>
            <a:r>
              <a:rPr lang="pt-PT" altLang="pt-PT" dirty="0" err="1" smtClean="0"/>
              <a:t>compatible</a:t>
            </a:r>
            <a:r>
              <a:rPr lang="pt-PT" altLang="pt-PT" dirty="0" smtClean="0"/>
              <a:t> </a:t>
            </a:r>
            <a:r>
              <a:rPr lang="pt-PT" altLang="pt-PT" dirty="0" err="1" smtClean="0"/>
              <a:t>with</a:t>
            </a:r>
            <a:r>
              <a:rPr lang="pt-PT" altLang="pt-PT" dirty="0" smtClean="0"/>
              <a:t> Intel </a:t>
            </a:r>
            <a:r>
              <a:rPr lang="pt-PT" altLang="pt-PT" dirty="0" err="1" smtClean="0"/>
              <a:t>processors</a:t>
            </a:r>
            <a:endParaRPr lang="pt-PT" altLang="pt-PT" dirty="0" smtClean="0"/>
          </a:p>
          <a:p>
            <a:pPr lvl="2"/>
            <a:endParaRPr lang="pt-PT" altLang="pt-PT" dirty="0" smtClean="0"/>
          </a:p>
          <a:p>
            <a:r>
              <a:rPr lang="pt-PT" altLang="pt-PT" dirty="0" err="1" smtClean="0"/>
              <a:t>Chipsets</a:t>
            </a:r>
            <a:r>
              <a:rPr lang="pt-PT" altLang="pt-PT" dirty="0" smtClean="0"/>
              <a:t> </a:t>
            </a:r>
          </a:p>
          <a:p>
            <a:pPr lvl="1"/>
            <a:r>
              <a:rPr lang="pt-PT" altLang="pt-PT" dirty="0" smtClean="0"/>
              <a:t>Gera calor</a:t>
            </a:r>
          </a:p>
          <a:p>
            <a:pPr lvl="1"/>
            <a:r>
              <a:rPr lang="pt-PT" altLang="pt-PT" dirty="0" smtClean="0"/>
              <a:t>Alguns têm um dissipador de calor instalado no topo</a:t>
            </a:r>
          </a:p>
          <a:p>
            <a:pPr lvl="1"/>
            <a:r>
              <a:rPr lang="pt-PT" altLang="pt-PT" dirty="0" smtClean="0"/>
              <a:t>Considerado parte da placa-mãe</a:t>
            </a:r>
          </a:p>
        </p:txBody>
      </p:sp>
    </p:spTree>
    <p:extLst>
      <p:ext uri="{BB962C8B-B14F-4D97-AF65-F5344CB8AC3E}">
        <p14:creationId xmlns:p14="http://schemas.microsoft.com/office/powerpoint/2010/main" val="3155148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98797"/>
            <a:ext cx="10972800" cy="642107"/>
          </a:xfrm>
        </p:spPr>
        <p:txBody>
          <a:bodyPr>
            <a:normAutofit fontScale="90000"/>
          </a:bodyPr>
          <a:lstStyle/>
          <a:p>
            <a:r>
              <a:rPr lang="pt-PT" altLang="pt-PT" dirty="0" smtClean="0"/>
              <a:t>Bus ou Barramento - </a:t>
            </a:r>
            <a:r>
              <a:rPr lang="pt-PT" altLang="pt-PT" dirty="0" err="1" smtClean="0"/>
              <a:t>Slots</a:t>
            </a:r>
            <a:r>
              <a:rPr lang="pt-PT" altLang="pt-PT" dirty="0" smtClean="0"/>
              <a:t> de expansão</a:t>
            </a:r>
            <a:endParaRPr lang="pt-PT" dirty="0"/>
          </a:p>
        </p:txBody>
      </p:sp>
      <p:sp>
        <p:nvSpPr>
          <p:cNvPr id="5" name="Retângulo 4"/>
          <p:cNvSpPr/>
          <p:nvPr/>
        </p:nvSpPr>
        <p:spPr>
          <a:xfrm>
            <a:off x="0" y="-39757"/>
            <a:ext cx="3147015" cy="338554"/>
          </a:xfrm>
          <a:prstGeom prst="rect">
            <a:avLst/>
          </a:prstGeom>
        </p:spPr>
        <p:txBody>
          <a:bodyPr wrap="none">
            <a:spAutoFit/>
          </a:bodyPr>
          <a:lstStyle/>
          <a:p>
            <a:r>
              <a:rPr lang="pt-PT" sz="1200" dirty="0">
                <a:solidFill>
                  <a:srgbClr val="FF0000"/>
                </a:solidFill>
              </a:rPr>
              <a:t>- </a:t>
            </a:r>
            <a:r>
              <a:rPr lang="pt-PT" sz="1200" b="1" dirty="0">
                <a:solidFill>
                  <a:srgbClr val="0070C0"/>
                </a:solidFill>
              </a:rPr>
              <a:t>Estrutura</a:t>
            </a:r>
            <a:r>
              <a:rPr lang="pt-PT" sz="1200" dirty="0">
                <a:solidFill>
                  <a:srgbClr val="FF0000"/>
                </a:solidFill>
              </a:rPr>
              <a:t> </a:t>
            </a:r>
            <a:r>
              <a:rPr lang="pt-PT" sz="1200" b="1" dirty="0" smtClean="0">
                <a:solidFill>
                  <a:srgbClr val="FF0000"/>
                </a:solidFill>
              </a:rPr>
              <a:t>Placa Mãe</a:t>
            </a:r>
            <a:r>
              <a:rPr lang="pt-PT" sz="1200" dirty="0">
                <a:solidFill>
                  <a:srgbClr val="FF0000"/>
                </a:solidFill>
              </a:rPr>
              <a:t> </a:t>
            </a:r>
            <a:r>
              <a:rPr lang="pt-PT" sz="1200" dirty="0" smtClean="0">
                <a:solidFill>
                  <a:srgbClr val="FF0000"/>
                </a:solidFill>
              </a:rPr>
              <a:t>(</a:t>
            </a:r>
            <a:r>
              <a:rPr lang="pt-PT" sz="1600" b="1" dirty="0" smtClean="0">
                <a:solidFill>
                  <a:srgbClr val="FF0000"/>
                </a:solidFill>
              </a:rPr>
              <a:t>Motherboard</a:t>
            </a:r>
            <a:r>
              <a:rPr lang="pt-PT" sz="1200" dirty="0" smtClean="0">
                <a:solidFill>
                  <a:srgbClr val="FF0000"/>
                </a:solidFill>
              </a:rPr>
              <a:t>)</a:t>
            </a:r>
            <a:endParaRPr lang="pt-PT" sz="1200" dirty="0">
              <a:solidFill>
                <a:srgbClr val="FF0000"/>
              </a:solidFill>
            </a:endParaRPr>
          </a:p>
        </p:txBody>
      </p:sp>
      <p:sp>
        <p:nvSpPr>
          <p:cNvPr id="6" name="Rectangle 5"/>
          <p:cNvSpPr txBox="1">
            <a:spLocks noChangeArrowheads="1"/>
          </p:cNvSpPr>
          <p:nvPr/>
        </p:nvSpPr>
        <p:spPr>
          <a:xfrm>
            <a:off x="244323" y="1402995"/>
            <a:ext cx="6500191" cy="135503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lnSpc>
                <a:spcPct val="90000"/>
              </a:lnSpc>
            </a:pPr>
            <a:r>
              <a:rPr lang="pt-PT" altLang="pt-PT" dirty="0" smtClean="0"/>
              <a:t>Bus</a:t>
            </a:r>
          </a:p>
          <a:p>
            <a:pPr lvl="1" algn="just">
              <a:lnSpc>
                <a:spcPct val="90000"/>
              </a:lnSpc>
            </a:pPr>
            <a:r>
              <a:rPr lang="pt-PT" altLang="pt-PT" dirty="0" smtClean="0"/>
              <a:t>Por analogia o BUS ou barramento é a “autoestrada” que transporta os dados entre os diversos componentes do computador</a:t>
            </a:r>
          </a:p>
        </p:txBody>
      </p:sp>
      <p:grpSp>
        <p:nvGrpSpPr>
          <p:cNvPr id="9" name="Grupo 8"/>
          <p:cNvGrpSpPr/>
          <p:nvPr/>
        </p:nvGrpSpPr>
        <p:grpSpPr>
          <a:xfrm>
            <a:off x="7324717" y="46025"/>
            <a:ext cx="4456463" cy="6862953"/>
            <a:chOff x="7125937" y="218301"/>
            <a:chExt cx="4456463" cy="6862953"/>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5937" y="218301"/>
              <a:ext cx="4456463" cy="6862953"/>
            </a:xfrm>
            <a:prstGeom prst="rect">
              <a:avLst/>
            </a:prstGeom>
          </p:spPr>
        </p:pic>
        <p:sp>
          <p:nvSpPr>
            <p:cNvPr id="4" name="Retângulo de cantos arredondados 3"/>
            <p:cNvSpPr/>
            <p:nvPr/>
          </p:nvSpPr>
          <p:spPr>
            <a:xfrm>
              <a:off x="8521148" y="1759226"/>
              <a:ext cx="1643269" cy="3819939"/>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CaixaDeTexto 7"/>
            <p:cNvSpPr txBox="1"/>
            <p:nvPr/>
          </p:nvSpPr>
          <p:spPr>
            <a:xfrm>
              <a:off x="8286342" y="1575271"/>
              <a:ext cx="1031051" cy="369332"/>
            </a:xfrm>
            <a:prstGeom prst="rect">
              <a:avLst/>
            </a:prstGeom>
            <a:solidFill>
              <a:schemeClr val="bg1"/>
            </a:solidFill>
          </p:spPr>
          <p:txBody>
            <a:bodyPr wrap="none" rtlCol="0">
              <a:spAutoFit/>
            </a:bodyPr>
            <a:lstStyle/>
            <a:p>
              <a:r>
                <a:rPr lang="pt-PT" b="1" dirty="0" err="1" smtClean="0">
                  <a:solidFill>
                    <a:srgbClr val="FF0000"/>
                  </a:solidFill>
                </a:rPr>
                <a:t>Chipset</a:t>
              </a:r>
              <a:endParaRPr lang="pt-PT" b="1" dirty="0">
                <a:solidFill>
                  <a:srgbClr val="FF0000"/>
                </a:solidFill>
              </a:endParaRPr>
            </a:p>
          </p:txBody>
        </p:sp>
      </p:grpSp>
      <p:sp>
        <p:nvSpPr>
          <p:cNvPr id="10" name="Retângulo 9"/>
          <p:cNvSpPr/>
          <p:nvPr/>
        </p:nvSpPr>
        <p:spPr>
          <a:xfrm>
            <a:off x="240588" y="3067733"/>
            <a:ext cx="6386523" cy="2215991"/>
          </a:xfrm>
          <a:prstGeom prst="rect">
            <a:avLst/>
          </a:prstGeom>
        </p:spPr>
        <p:txBody>
          <a:bodyPr wrap="square">
            <a:spAutoFit/>
          </a:bodyPr>
          <a:lstStyle/>
          <a:p>
            <a:pPr marL="285750" indent="-285750" algn="just">
              <a:buFont typeface="Arial" panose="020B0604020202020204" pitchFamily="34" charset="0"/>
              <a:buChar char="•"/>
            </a:pPr>
            <a:r>
              <a:rPr lang="pt-PT" sz="2400" b="0" i="0" dirty="0" err="1" smtClean="0">
                <a:solidFill>
                  <a:srgbClr val="252525"/>
                </a:solidFill>
                <a:effectLst/>
                <a:latin typeface="Arial" panose="020B0604020202020204" pitchFamily="34" charset="0"/>
              </a:rPr>
              <a:t>Slots</a:t>
            </a:r>
            <a:r>
              <a:rPr lang="pt-PT" sz="2400" b="0" i="0" dirty="0" smtClean="0">
                <a:solidFill>
                  <a:srgbClr val="252525"/>
                </a:solidFill>
                <a:effectLst/>
                <a:latin typeface="Arial" panose="020B0604020202020204" pitchFamily="34" charset="0"/>
              </a:rPr>
              <a:t> de expansão</a:t>
            </a:r>
          </a:p>
          <a:p>
            <a:pPr marL="742950" lvl="1" indent="-285750" algn="just">
              <a:buFont typeface="Arial" panose="020B0604020202020204" pitchFamily="34" charset="0"/>
              <a:buChar char="•"/>
            </a:pPr>
            <a:r>
              <a:rPr lang="pt-PT" b="0" i="0" dirty="0" smtClean="0">
                <a:solidFill>
                  <a:srgbClr val="252525"/>
                </a:solidFill>
                <a:effectLst/>
                <a:latin typeface="Arial" panose="020B0604020202020204" pitchFamily="34" charset="0"/>
              </a:rPr>
              <a:t>Disponíveis na </a:t>
            </a:r>
            <a:r>
              <a:rPr lang="pt-PT" b="0" i="0" u="none" strike="noStrike" dirty="0" smtClean="0">
                <a:solidFill>
                  <a:srgbClr val="0B0080"/>
                </a:solidFill>
                <a:effectLst/>
                <a:latin typeface="Arial" panose="020B0604020202020204" pitchFamily="34" charset="0"/>
                <a:hlinkClick r:id="rId3" tooltip="Placa-mãe"/>
              </a:rPr>
              <a:t>placa-mãe</a:t>
            </a:r>
            <a:r>
              <a:rPr lang="pt-PT" b="0" i="0" dirty="0" smtClean="0">
                <a:solidFill>
                  <a:srgbClr val="252525"/>
                </a:solidFill>
                <a:effectLst/>
                <a:latin typeface="Arial" panose="020B0604020202020204" pitchFamily="34" charset="0"/>
              </a:rPr>
              <a:t> denominados por </a:t>
            </a:r>
            <a:r>
              <a:rPr lang="pt-PT" b="0" i="0" u="none" strike="noStrike" dirty="0" err="1" smtClean="0">
                <a:solidFill>
                  <a:srgbClr val="0B0080"/>
                </a:solidFill>
                <a:effectLst/>
                <a:latin typeface="Arial" panose="020B0604020202020204" pitchFamily="34" charset="0"/>
                <a:hlinkClick r:id="rId4" tooltip="Slot"/>
              </a:rPr>
              <a:t>slots</a:t>
            </a:r>
            <a:r>
              <a:rPr lang="pt-PT" dirty="0" smtClean="0">
                <a:solidFill>
                  <a:srgbClr val="252525"/>
                </a:solidFill>
                <a:latin typeface="Arial" panose="020B0604020202020204" pitchFamily="34" charset="0"/>
              </a:rPr>
              <a:t>, variando conforme o nº de pinos e</a:t>
            </a:r>
            <a:r>
              <a:rPr lang="pt-PT" b="0" i="0" dirty="0" smtClean="0">
                <a:solidFill>
                  <a:srgbClr val="252525"/>
                </a:solidFill>
                <a:effectLst/>
                <a:latin typeface="Arial" panose="020B0604020202020204" pitchFamily="34" charset="0"/>
              </a:rPr>
              <a:t> </a:t>
            </a:r>
            <a:r>
              <a:rPr lang="pt-PT" b="0" i="0" u="none" strike="noStrike" dirty="0" smtClean="0">
                <a:solidFill>
                  <a:srgbClr val="0B0080"/>
                </a:solidFill>
                <a:effectLst/>
                <a:latin typeface="Arial" panose="020B0604020202020204" pitchFamily="34" charset="0"/>
                <a:hlinkClick r:id="rId5" tooltip="Barramento"/>
              </a:rPr>
              <a:t>barramento</a:t>
            </a:r>
            <a:r>
              <a:rPr lang="pt-PT" b="0" i="0" dirty="0" smtClean="0">
                <a:solidFill>
                  <a:srgbClr val="252525"/>
                </a:solidFill>
                <a:effectLst/>
                <a:latin typeface="Arial" panose="020B0604020202020204" pitchFamily="34" charset="0"/>
              </a:rPr>
              <a:t>.</a:t>
            </a:r>
            <a:endParaRPr lang="pt-PT" dirty="0" smtClean="0"/>
          </a:p>
          <a:p>
            <a:pPr marL="285750" indent="-285750" algn="just">
              <a:buFont typeface="Arial" panose="020B0604020202020204" pitchFamily="34" charset="0"/>
              <a:buChar char="•"/>
            </a:pPr>
            <a:endParaRPr lang="pt-PT" sz="2400" b="0" i="0" dirty="0" smtClean="0">
              <a:solidFill>
                <a:srgbClr val="252525"/>
              </a:solidFill>
              <a:effectLst/>
              <a:latin typeface="Arial" panose="020B0604020202020204" pitchFamily="34" charset="0"/>
            </a:endParaRPr>
          </a:p>
          <a:p>
            <a:pPr marL="742950" lvl="1" indent="-285750" algn="just">
              <a:buFont typeface="Arial" panose="020B0604020202020204" pitchFamily="34" charset="0"/>
              <a:buChar char="•"/>
            </a:pPr>
            <a:r>
              <a:rPr lang="pt-PT" b="0" i="0" dirty="0" smtClean="0">
                <a:solidFill>
                  <a:srgbClr val="252525"/>
                </a:solidFill>
                <a:effectLst/>
                <a:latin typeface="Arial" panose="020B0604020202020204" pitchFamily="34" charset="0"/>
              </a:rPr>
              <a:t>Nos </a:t>
            </a:r>
            <a:r>
              <a:rPr lang="pt-PT" b="0" i="0" dirty="0" err="1" smtClean="0">
                <a:solidFill>
                  <a:srgbClr val="252525"/>
                </a:solidFill>
                <a:effectLst/>
                <a:latin typeface="Arial" panose="020B0604020202020204" pitchFamily="34" charset="0"/>
              </a:rPr>
              <a:t>slots</a:t>
            </a:r>
            <a:r>
              <a:rPr lang="pt-PT" b="0" i="0" dirty="0" smtClean="0">
                <a:solidFill>
                  <a:srgbClr val="252525"/>
                </a:solidFill>
                <a:effectLst/>
                <a:latin typeface="Arial" panose="020B0604020202020204" pitchFamily="34" charset="0"/>
              </a:rPr>
              <a:t> podemos encaixar placas que são dispositivos que se utilizam para estender as funcionalidades e o desempenho do </a:t>
            </a:r>
            <a:r>
              <a:rPr lang="pt-PT" b="0" i="0" u="none" strike="noStrike" dirty="0" smtClean="0">
                <a:solidFill>
                  <a:srgbClr val="0B0080"/>
                </a:solidFill>
                <a:effectLst/>
                <a:latin typeface="Arial" panose="020B0604020202020204" pitchFamily="34" charset="0"/>
                <a:hlinkClick r:id="rId6" tooltip="Computador"/>
              </a:rPr>
              <a:t>computador</a:t>
            </a:r>
            <a:r>
              <a:rPr lang="pt-PT" b="0" i="0" dirty="0" smtClean="0">
                <a:solidFill>
                  <a:srgbClr val="252525"/>
                </a:solidFill>
                <a:effectLst/>
                <a:latin typeface="Arial" panose="020B0604020202020204" pitchFamily="34" charset="0"/>
              </a:rPr>
              <a:t>.</a:t>
            </a:r>
            <a:endParaRPr lang="pt-PT" dirty="0"/>
          </a:p>
        </p:txBody>
      </p:sp>
    </p:spTree>
    <p:extLst>
      <p:ext uri="{BB962C8B-B14F-4D97-AF65-F5344CB8AC3E}">
        <p14:creationId xmlns:p14="http://schemas.microsoft.com/office/powerpoint/2010/main" val="2193629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2156" y="308113"/>
            <a:ext cx="11403496" cy="990600"/>
          </a:xfrm>
        </p:spPr>
        <p:txBody>
          <a:bodyPr>
            <a:normAutofit fontScale="90000"/>
          </a:bodyPr>
          <a:lstStyle/>
          <a:p>
            <a:r>
              <a:rPr lang="pt-PT" altLang="pt-PT" dirty="0" smtClean="0"/>
              <a:t>Portas e conectores </a:t>
            </a:r>
            <a:r>
              <a:rPr lang="pt-PT" altLang="pt-PT" dirty="0" err="1" smtClean="0"/>
              <a:t>On-Board</a:t>
            </a:r>
            <a:r>
              <a:rPr lang="pt-PT" altLang="pt-PT" dirty="0" smtClean="0"/>
              <a:t> (</a:t>
            </a:r>
            <a:r>
              <a:rPr lang="pt-PT" altLang="pt-PT" sz="3100" i="1" dirty="0" err="1" smtClean="0"/>
              <a:t>On-Board</a:t>
            </a:r>
            <a:r>
              <a:rPr lang="pt-PT" altLang="pt-PT" sz="3100" i="1" dirty="0" smtClean="0"/>
              <a:t> </a:t>
            </a:r>
            <a:r>
              <a:rPr lang="pt-PT" altLang="pt-PT" sz="3100" i="1" dirty="0" err="1" smtClean="0"/>
              <a:t>Ports</a:t>
            </a:r>
            <a:r>
              <a:rPr lang="pt-PT" altLang="pt-PT" sz="3100" i="1" dirty="0" smtClean="0"/>
              <a:t> </a:t>
            </a:r>
            <a:r>
              <a:rPr lang="pt-PT" altLang="pt-PT" sz="3100" i="1" dirty="0" err="1" smtClean="0"/>
              <a:t>and</a:t>
            </a:r>
            <a:r>
              <a:rPr lang="pt-PT" altLang="pt-PT" sz="3100" i="1" dirty="0" smtClean="0"/>
              <a:t> </a:t>
            </a:r>
            <a:r>
              <a:rPr lang="pt-PT" altLang="pt-PT" sz="3100" i="1" dirty="0" err="1" smtClean="0"/>
              <a:t>Connectors</a:t>
            </a:r>
            <a:r>
              <a:rPr lang="pt-PT" altLang="pt-PT" sz="3100" i="1" dirty="0" smtClean="0"/>
              <a:t>)</a:t>
            </a:r>
            <a:endParaRPr lang="pt-PT" i="1" dirty="0"/>
          </a:p>
        </p:txBody>
      </p:sp>
      <p:sp>
        <p:nvSpPr>
          <p:cNvPr id="5" name="Retângulo 4"/>
          <p:cNvSpPr/>
          <p:nvPr/>
        </p:nvSpPr>
        <p:spPr>
          <a:xfrm>
            <a:off x="0" y="-39757"/>
            <a:ext cx="3147015" cy="338554"/>
          </a:xfrm>
          <a:prstGeom prst="rect">
            <a:avLst/>
          </a:prstGeom>
        </p:spPr>
        <p:txBody>
          <a:bodyPr wrap="none">
            <a:spAutoFit/>
          </a:bodyPr>
          <a:lstStyle/>
          <a:p>
            <a:r>
              <a:rPr lang="pt-PT" sz="1200" dirty="0">
                <a:solidFill>
                  <a:srgbClr val="FF0000"/>
                </a:solidFill>
              </a:rPr>
              <a:t>- </a:t>
            </a:r>
            <a:r>
              <a:rPr lang="pt-PT" sz="1200" b="1" dirty="0">
                <a:solidFill>
                  <a:srgbClr val="0070C0"/>
                </a:solidFill>
              </a:rPr>
              <a:t>Estrutura</a:t>
            </a:r>
            <a:r>
              <a:rPr lang="pt-PT" sz="1200" dirty="0">
                <a:solidFill>
                  <a:srgbClr val="FF0000"/>
                </a:solidFill>
              </a:rPr>
              <a:t> </a:t>
            </a:r>
            <a:r>
              <a:rPr lang="pt-PT" sz="1200" b="1" dirty="0" smtClean="0">
                <a:solidFill>
                  <a:srgbClr val="FF0000"/>
                </a:solidFill>
              </a:rPr>
              <a:t>Placa Mãe</a:t>
            </a:r>
            <a:r>
              <a:rPr lang="pt-PT" sz="1200" dirty="0">
                <a:solidFill>
                  <a:srgbClr val="FF0000"/>
                </a:solidFill>
              </a:rPr>
              <a:t> </a:t>
            </a:r>
            <a:r>
              <a:rPr lang="pt-PT" sz="1200" dirty="0" smtClean="0">
                <a:solidFill>
                  <a:srgbClr val="FF0000"/>
                </a:solidFill>
              </a:rPr>
              <a:t>(</a:t>
            </a:r>
            <a:r>
              <a:rPr lang="pt-PT" sz="1600" b="1" dirty="0" smtClean="0">
                <a:solidFill>
                  <a:srgbClr val="FF0000"/>
                </a:solidFill>
              </a:rPr>
              <a:t>Motherboard</a:t>
            </a:r>
            <a:r>
              <a:rPr lang="pt-PT" sz="1200" dirty="0" smtClean="0">
                <a:solidFill>
                  <a:srgbClr val="FF0000"/>
                </a:solidFill>
              </a:rPr>
              <a:t>)</a:t>
            </a:r>
            <a:endParaRPr lang="pt-PT" sz="1200" dirty="0">
              <a:solidFill>
                <a:srgbClr val="FF0000"/>
              </a:solidFill>
            </a:endParaRPr>
          </a:p>
        </p:txBody>
      </p:sp>
      <p:sp>
        <p:nvSpPr>
          <p:cNvPr id="7" name="Rectangle 7"/>
          <p:cNvSpPr txBox="1">
            <a:spLocks noChangeArrowheads="1"/>
          </p:cNvSpPr>
          <p:nvPr/>
        </p:nvSpPr>
        <p:spPr>
          <a:xfrm>
            <a:off x="192156" y="1308029"/>
            <a:ext cx="7931427" cy="254773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pt-PT" altLang="pt-PT" dirty="0" err="1" smtClean="0"/>
              <a:t>On-board</a:t>
            </a:r>
            <a:r>
              <a:rPr lang="pt-PT" altLang="pt-PT" dirty="0" smtClean="0"/>
              <a:t> </a:t>
            </a:r>
            <a:r>
              <a:rPr lang="pt-PT" altLang="pt-PT" dirty="0" err="1" smtClean="0"/>
              <a:t>ports</a:t>
            </a:r>
            <a:r>
              <a:rPr lang="pt-PT" altLang="pt-PT" dirty="0" smtClean="0"/>
              <a:t> (</a:t>
            </a:r>
            <a:r>
              <a:rPr lang="pt-PT" altLang="pt-PT" dirty="0" err="1" smtClean="0"/>
              <a:t>integrated</a:t>
            </a:r>
            <a:r>
              <a:rPr lang="pt-PT" altLang="pt-PT" dirty="0" smtClean="0"/>
              <a:t> </a:t>
            </a:r>
            <a:r>
              <a:rPr lang="pt-PT" altLang="pt-PT" dirty="0" err="1" smtClean="0"/>
              <a:t>components</a:t>
            </a:r>
            <a:r>
              <a:rPr lang="pt-PT" altLang="pt-PT" dirty="0" smtClean="0"/>
              <a:t>)</a:t>
            </a:r>
          </a:p>
          <a:p>
            <a:pPr lvl="1"/>
            <a:r>
              <a:rPr lang="pt-PT" altLang="pt-PT" dirty="0" smtClean="0"/>
              <a:t>São portas ligadas diretamente à placa-mãe</a:t>
            </a:r>
          </a:p>
          <a:p>
            <a:pPr lvl="2"/>
            <a:r>
              <a:rPr lang="pt-PT" altLang="pt-PT" dirty="0" smtClean="0"/>
              <a:t>Teclado do teclado, rato, USB ………..</a:t>
            </a:r>
          </a:p>
          <a:p>
            <a:pPr lvl="2"/>
            <a:endParaRPr lang="pt-PT" altLang="pt-PT" dirty="0" smtClean="0"/>
          </a:p>
          <a:p>
            <a:r>
              <a:rPr lang="pt-PT" altLang="pt-PT" dirty="0" smtClean="0"/>
              <a:t>Conectores internos </a:t>
            </a:r>
            <a:r>
              <a:rPr lang="pt-PT" altLang="pt-PT" sz="1800" i="1" dirty="0" err="1" smtClean="0"/>
              <a:t>Internal</a:t>
            </a:r>
            <a:r>
              <a:rPr lang="pt-PT" altLang="pt-PT" sz="1800" i="1" dirty="0" smtClean="0"/>
              <a:t> </a:t>
            </a:r>
            <a:r>
              <a:rPr lang="pt-PT" altLang="pt-PT" sz="1800" i="1" dirty="0" err="1" smtClean="0"/>
              <a:t>connectors</a:t>
            </a:r>
            <a:endParaRPr lang="pt-PT" altLang="pt-PT" i="1" dirty="0" smtClean="0"/>
          </a:p>
          <a:p>
            <a:pPr lvl="1"/>
            <a:r>
              <a:rPr lang="pt-PT" altLang="pt-PT" dirty="0" smtClean="0"/>
              <a:t>EIDE, </a:t>
            </a:r>
            <a:r>
              <a:rPr lang="pt-PT" altLang="pt-PT" dirty="0" err="1" smtClean="0"/>
              <a:t>floppy</a:t>
            </a:r>
            <a:r>
              <a:rPr lang="pt-PT" altLang="pt-PT" dirty="0" smtClean="0"/>
              <a:t> drive, serial ATA, SCSI, </a:t>
            </a:r>
            <a:r>
              <a:rPr lang="pt-PT" altLang="pt-PT" dirty="0" err="1" smtClean="0"/>
              <a:t>FireWire</a:t>
            </a:r>
            <a:endParaRPr lang="pt-PT" altLang="pt-PT" dirty="0" smtClean="0"/>
          </a:p>
        </p:txBody>
      </p:sp>
      <p:pic>
        <p:nvPicPr>
          <p:cNvPr id="8" name="Picture 7" descr="Fig 5-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190" y="3533223"/>
            <a:ext cx="9324253" cy="329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5258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los">
  <a:themeElements>
    <a:clrScheme name="Claridade">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á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e">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CArlos</Template>
  <TotalTime>692</TotalTime>
  <Words>1502</Words>
  <Application>Microsoft Office PowerPoint</Application>
  <PresentationFormat>Widescreen</PresentationFormat>
  <Paragraphs>224</Paragraphs>
  <Slides>16</Slides>
  <Notes>0</Notes>
  <HiddenSlides>0</HiddenSlides>
  <MMClips>0</MMClips>
  <ScaleCrop>false</ScaleCrop>
  <HeadingPairs>
    <vt:vector size="6" baseType="variant">
      <vt:variant>
        <vt:lpstr>Fontes usadas</vt:lpstr>
      </vt:variant>
      <vt:variant>
        <vt:i4>1</vt:i4>
      </vt:variant>
      <vt:variant>
        <vt:lpstr>Tema</vt:lpstr>
      </vt:variant>
      <vt:variant>
        <vt:i4>1</vt:i4>
      </vt:variant>
      <vt:variant>
        <vt:lpstr>Títulos de slides</vt:lpstr>
      </vt:variant>
      <vt:variant>
        <vt:i4>16</vt:i4>
      </vt:variant>
    </vt:vector>
  </HeadingPairs>
  <TitlesOfParts>
    <vt:vector size="18" baseType="lpstr">
      <vt:lpstr>Arial</vt:lpstr>
      <vt:lpstr>CArlos</vt:lpstr>
      <vt:lpstr>Componentes básicos de um computador</vt:lpstr>
      <vt:lpstr>Estrutura da MotherBoard</vt:lpstr>
      <vt:lpstr>A Placa-mãe</vt:lpstr>
      <vt:lpstr>Socket (encaixe) do processador Processor Sockets</vt:lpstr>
      <vt:lpstr>The Chipset – (Set of chips = conjunto de chips)</vt:lpstr>
      <vt:lpstr>A título informativo - Discos</vt:lpstr>
      <vt:lpstr>A título informativo  - The Chipset</vt:lpstr>
      <vt:lpstr>Bus ou Barramento - Slots de expansão</vt:lpstr>
      <vt:lpstr>Portas e conectores On-Board (On-Board Ports and Connectors)</vt:lpstr>
      <vt:lpstr>BOOT Process (Boot sequence - POST)</vt:lpstr>
      <vt:lpstr>Boot Sequence (simples)</vt:lpstr>
      <vt:lpstr>CMOS e Bios  Boot Sequence (detalhado 1/3)</vt:lpstr>
      <vt:lpstr>Boot Sequence (detalhado 2/3)</vt:lpstr>
      <vt:lpstr>Boot Sequence (detalhado 3/3)</vt:lpstr>
      <vt:lpstr>Tipos de BOOT</vt:lpstr>
      <vt:lpstr>Cmos vs ROM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Componentes básicos de um computador</dc:title>
  <dc:creator>user</dc:creator>
  <cp:lastModifiedBy>x1</cp:lastModifiedBy>
  <cp:revision>85</cp:revision>
  <dcterms:created xsi:type="dcterms:W3CDTF">2015-02-17T13:53:46Z</dcterms:created>
  <dcterms:modified xsi:type="dcterms:W3CDTF">2017-02-13T23:31:17Z</dcterms:modified>
</cp:coreProperties>
</file>