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2" r:id="rId9"/>
    <p:sldId id="265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10-10-2016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/>
              <a:t>Componentes básicos de um computador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8062664" cy="1752600"/>
          </a:xfrm>
        </p:spPr>
        <p:txBody>
          <a:bodyPr/>
          <a:lstStyle/>
          <a:p>
            <a:r>
              <a:rPr lang="pt-PT" b="1" u="sng" dirty="0"/>
              <a:t>Processador</a:t>
            </a:r>
            <a:r>
              <a:rPr lang="pt-PT" dirty="0"/>
              <a:t> – Memória – Bus/Barramento – Periféricos </a:t>
            </a:r>
          </a:p>
        </p:txBody>
      </p:sp>
      <p:pic>
        <p:nvPicPr>
          <p:cNvPr id="4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84688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496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/>
              <a:t>Esquema básico</a:t>
            </a:r>
            <a:endParaRPr lang="pt-PT" dirty="0"/>
          </a:p>
        </p:txBody>
      </p:sp>
      <p:pic>
        <p:nvPicPr>
          <p:cNvPr id="1028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503" y="18859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174855" y="2724147"/>
            <a:ext cx="3238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165" y="1885949"/>
            <a:ext cx="24003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869" y="5013176"/>
            <a:ext cx="5356395" cy="1269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xão em ângulos rectos 7"/>
          <p:cNvCxnSpPr>
            <a:stCxn id="1031" idx="2"/>
            <a:endCxn id="1032" idx="3"/>
          </p:cNvCxnSpPr>
          <p:nvPr/>
        </p:nvCxnSpPr>
        <p:spPr>
          <a:xfrm rot="5400000">
            <a:off x="6211918" y="4527296"/>
            <a:ext cx="1856744" cy="384051"/>
          </a:xfrm>
          <a:prstGeom prst="bentConnector2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em ângulos rectos 14"/>
          <p:cNvCxnSpPr>
            <a:stCxn id="1028" idx="2"/>
            <a:endCxn id="1032" idx="0"/>
          </p:cNvCxnSpPr>
          <p:nvPr/>
        </p:nvCxnSpPr>
        <p:spPr>
          <a:xfrm rot="16200000" flipH="1">
            <a:off x="3778015" y="4521123"/>
            <a:ext cx="984103" cy="1"/>
          </a:xfrm>
          <a:prstGeom prst="bentConnector3">
            <a:avLst>
              <a:gd name="adj1" fmla="val 5000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em ângulos rectos 17"/>
          <p:cNvCxnSpPr>
            <a:stCxn id="1030" idx="1"/>
            <a:endCxn id="1032" idx="1"/>
          </p:cNvCxnSpPr>
          <p:nvPr/>
        </p:nvCxnSpPr>
        <p:spPr>
          <a:xfrm rot="10800000" flipH="1" flipV="1">
            <a:off x="629427" y="4201515"/>
            <a:ext cx="962441" cy="1446178"/>
          </a:xfrm>
          <a:prstGeom prst="bentConnector3">
            <a:avLst>
              <a:gd name="adj1" fmla="val -123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2987824" y="628148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Bus ou Barramento</a:t>
            </a:r>
          </a:p>
        </p:txBody>
      </p:sp>
      <p:sp>
        <p:nvSpPr>
          <p:cNvPr id="37" name="CaixaDeTexto 36"/>
          <p:cNvSpPr txBox="1"/>
          <p:nvPr/>
        </p:nvSpPr>
        <p:spPr>
          <a:xfrm>
            <a:off x="7596336" y="365974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Periféricos</a:t>
            </a:r>
          </a:p>
        </p:txBody>
      </p:sp>
      <p:sp>
        <p:nvSpPr>
          <p:cNvPr id="38" name="CaixaDeTexto 37"/>
          <p:cNvSpPr txBox="1"/>
          <p:nvPr/>
        </p:nvSpPr>
        <p:spPr>
          <a:xfrm>
            <a:off x="3419872" y="360628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Processador</a:t>
            </a:r>
          </a:p>
        </p:txBody>
      </p:sp>
      <p:sp>
        <p:nvSpPr>
          <p:cNvPr id="39" name="CaixaDeTexto 38"/>
          <p:cNvSpPr txBox="1"/>
          <p:nvPr/>
        </p:nvSpPr>
        <p:spPr>
          <a:xfrm>
            <a:off x="747579" y="224551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/>
              <a:t>Memória</a:t>
            </a:r>
          </a:p>
        </p:txBody>
      </p:sp>
    </p:spTree>
    <p:extLst>
      <p:ext uri="{BB962C8B-B14F-4D97-AF65-F5344CB8AC3E}">
        <p14:creationId xmlns:p14="http://schemas.microsoft.com/office/powerpoint/2010/main" val="294591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Os principais elementos do computador </a:t>
            </a:r>
          </a:p>
        </p:txBody>
      </p:sp>
      <p:sp>
        <p:nvSpPr>
          <p:cNvPr id="4" name="Rectângulo 3"/>
          <p:cNvSpPr/>
          <p:nvPr/>
        </p:nvSpPr>
        <p:spPr>
          <a:xfrm>
            <a:off x="990490" y="2033409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>
                <a:solidFill>
                  <a:srgbClr val="FF0000"/>
                </a:solidFill>
              </a:rPr>
              <a:t>O </a:t>
            </a:r>
            <a:r>
              <a:rPr lang="pt-PT" b="1" u="sng" dirty="0">
                <a:solidFill>
                  <a:srgbClr val="FF0000"/>
                </a:solidFill>
              </a:rPr>
              <a:t>processador</a:t>
            </a:r>
            <a:r>
              <a:rPr lang="pt-PT" b="1" dirty="0">
                <a:solidFill>
                  <a:srgbClr val="FF0000"/>
                </a:solidFill>
              </a:rPr>
              <a:t> </a:t>
            </a:r>
            <a:r>
              <a:rPr lang="pt-PT" dirty="0">
                <a:solidFill>
                  <a:srgbClr val="FF0000"/>
                </a:solidFill>
              </a:rPr>
              <a:t>(ou microprocessador) é responsável pelo tratamento de informações armazenadas na memória (programas em código máquina e dados).</a:t>
            </a:r>
          </a:p>
          <a:p>
            <a:pPr algn="just"/>
            <a:endParaRPr lang="pt-PT" dirty="0"/>
          </a:p>
          <a:p>
            <a:pPr algn="just"/>
            <a:r>
              <a:rPr lang="pt-PT" dirty="0"/>
              <a:t>A </a:t>
            </a:r>
            <a:r>
              <a:rPr lang="pt-PT" b="1" u="sng" dirty="0"/>
              <a:t>memória</a:t>
            </a:r>
            <a:r>
              <a:rPr lang="pt-PT" b="1" dirty="0"/>
              <a:t> </a:t>
            </a:r>
            <a:r>
              <a:rPr lang="pt-PT" dirty="0"/>
              <a:t>é responsável pelo armazenamento dos programas e dos dados.</a:t>
            </a:r>
          </a:p>
          <a:p>
            <a:pPr algn="just"/>
            <a:endParaRPr lang="pt-PT" b="1" dirty="0"/>
          </a:p>
          <a:p>
            <a:pPr algn="just"/>
            <a:r>
              <a:rPr lang="pt-PT" b="1" dirty="0"/>
              <a:t>Periféricos</a:t>
            </a:r>
            <a:r>
              <a:rPr lang="pt-PT" dirty="0"/>
              <a:t>, que são os dispositivos responsáveis pelas entradas e saídas de dados do computador, ou seja, pelas interações entre o computador e o utilizador. Exemplos de periféricos são o monitor, teclado, </a:t>
            </a:r>
            <a:r>
              <a:rPr lang="pt-PT" i="1" dirty="0"/>
              <a:t>rato</a:t>
            </a:r>
            <a:r>
              <a:rPr lang="pt-PT" dirty="0"/>
              <a:t>, impressoras, etc.</a:t>
            </a:r>
          </a:p>
          <a:p>
            <a:pPr algn="just"/>
            <a:endParaRPr lang="pt-PT" b="1" dirty="0"/>
          </a:p>
          <a:p>
            <a:pPr algn="just"/>
            <a:r>
              <a:rPr lang="pt-PT" b="1" dirty="0"/>
              <a:t>Barramento</a:t>
            </a:r>
            <a:r>
              <a:rPr lang="pt-PT" dirty="0"/>
              <a:t>, que liga todos estes componentes e é uma via de comunicação de alto desempenho por onde circulam os dados tratados pelo computador.</a:t>
            </a:r>
          </a:p>
        </p:txBody>
      </p:sp>
      <p:pic>
        <p:nvPicPr>
          <p:cNvPr id="7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81" y="2033409"/>
            <a:ext cx="678956" cy="67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214547" y="3303757"/>
            <a:ext cx="741116" cy="16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01" y="4315352"/>
            <a:ext cx="672083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2775">
            <a:off x="-111928" y="5657184"/>
            <a:ext cx="1251939" cy="29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98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Processador. O que faz.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É um circuito integrado (ou chip), que é considerado o "cérebro" do computador. É ele que </a:t>
            </a:r>
            <a:r>
              <a:rPr lang="pt-PT" b="1" u="sng" dirty="0"/>
              <a:t>executa os programas, faz os cálculos e toma as decisões</a:t>
            </a:r>
            <a:r>
              <a:rPr lang="pt-PT" dirty="0"/>
              <a:t>, de acordo com as instruções armazenadas na memória.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dirty="0"/>
              <a:t>a) </a:t>
            </a:r>
            <a:r>
              <a:rPr lang="pt-PT" b="1" u="sng" dirty="0"/>
              <a:t>Procura e executa as instruções existentes na memória.</a:t>
            </a:r>
            <a:r>
              <a:rPr lang="pt-PT" dirty="0"/>
              <a:t> Os programas e os dados que ficam gravados no disco, são transferidos para a memória. Uma vez na memória, o CPU pode executar os programas e processar os dados. 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dirty="0"/>
              <a:t>b) Comanda todos os outros chips do computador.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04664"/>
            <a:ext cx="1213991" cy="1217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356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Composição do CPU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dirty="0"/>
              <a:t>O CPU é composta basicamente de três elementos: </a:t>
            </a:r>
          </a:p>
          <a:p>
            <a:r>
              <a:rPr lang="pt-PT" dirty="0"/>
              <a:t>Unidade de controlo (UC)</a:t>
            </a:r>
          </a:p>
          <a:p>
            <a:r>
              <a:rPr lang="pt-PT" dirty="0"/>
              <a:t>Unidade lógica e aritmética (ULA)</a:t>
            </a:r>
          </a:p>
          <a:p>
            <a:r>
              <a:rPr lang="pt-PT" dirty="0"/>
              <a:t>Registos.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072" y="2852936"/>
            <a:ext cx="3869928" cy="3587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001" y="404664"/>
            <a:ext cx="1285999" cy="12898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6962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Unidade de Controlo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dirty="0"/>
              <a:t>A Unidade de Controlo assume o </a:t>
            </a:r>
            <a:r>
              <a:rPr lang="pt-PT" u="sng" dirty="0"/>
              <a:t>controlo de todas as tarefas/ações</a:t>
            </a:r>
            <a:r>
              <a:rPr lang="pt-PT" dirty="0"/>
              <a:t> a serem realizadas pelo computador, comandando todos os outros componentes da sua arquitetura. 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dirty="0"/>
              <a:t>Garante a </a:t>
            </a:r>
            <a:r>
              <a:rPr lang="pt-PT" u="sng" dirty="0"/>
              <a:t>correta execução dos programas e a utilização correta dos dados. 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u="sng" dirty="0"/>
              <a:t>Gerência todos os eventos associados ao processamento.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7237" y="476672"/>
            <a:ext cx="158676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167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Unidade Lógica e Aritmética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/>
              <a:t>Assume todas as </a:t>
            </a:r>
            <a:r>
              <a:rPr lang="pt-PT" u="sng" dirty="0"/>
              <a:t>tarefas relacionadas com as operações lógicas (ou, e, negação, etc.) </a:t>
            </a:r>
            <a:r>
              <a:rPr lang="pt-PT" dirty="0"/>
              <a:t>e </a:t>
            </a:r>
            <a:r>
              <a:rPr lang="pt-PT" u="sng" dirty="0"/>
              <a:t>aritméticas</a:t>
            </a:r>
            <a:r>
              <a:rPr lang="pt-PT" dirty="0"/>
              <a:t> (adições, subtrações, etc...) a serem realizadas no contexto de uma tarefa.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u="sng" dirty="0"/>
              <a:t>Relógio interno </a:t>
            </a:r>
            <a:r>
              <a:rPr lang="pt-PT" dirty="0"/>
              <a:t>- A velocidade de cálculo está diretamente relacionada com a frequência do relógio que pilota o circuito da CPU como um todo.</a:t>
            </a:r>
          </a:p>
          <a:p>
            <a:pPr algn="just"/>
            <a:endParaRPr lang="pt-PT" dirty="0"/>
          </a:p>
          <a:p>
            <a:pPr algn="just"/>
            <a:r>
              <a:rPr lang="pt-PT" u="sng" dirty="0"/>
              <a:t>hertz (Hz) </a:t>
            </a:r>
            <a:r>
              <a:rPr lang="pt-PT" dirty="0"/>
              <a:t>- Outro parâmetro importante associado ao desempenho do computador é a quantidade de operações que ela suporta por segundo.</a:t>
            </a:r>
          </a:p>
          <a:p>
            <a:pPr algn="just"/>
            <a:endParaRPr lang="pt-PT" dirty="0"/>
          </a:p>
          <a:p>
            <a:pPr marL="0" indent="0" algn="just">
              <a:buNone/>
            </a:pPr>
            <a:r>
              <a:rPr lang="pt-PT" sz="1900" dirty="0"/>
              <a:t>Frequência é um termo empregue na Física para indicar a repetição de qualquer fenômeno em num período de tempo (frequência é o número de oscilações por segundo). A unidade de medida da frequência é o hertz (Hz). 1 Hz corresponde a um evento que que ocorre uma vez por segundo.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55656"/>
            <a:ext cx="1533625" cy="772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594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Registos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PT" dirty="0"/>
              <a:t>Registos: </a:t>
            </a:r>
            <a:r>
              <a:rPr lang="pt-PT" u="sng" dirty="0"/>
              <a:t>Os registos são memórias internas da CPU.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b="1" u="sng" dirty="0"/>
              <a:t>3 tipos de registos:</a:t>
            </a:r>
          </a:p>
          <a:p>
            <a:pPr marL="0" indent="0" algn="just">
              <a:buNone/>
            </a:pPr>
            <a:r>
              <a:rPr lang="pt-PT" dirty="0"/>
              <a:t>• </a:t>
            </a:r>
            <a:r>
              <a:rPr lang="pt-PT" b="1" u="sng" dirty="0"/>
              <a:t>Registo de endereçamento </a:t>
            </a:r>
            <a:r>
              <a:rPr lang="pt-PT" dirty="0"/>
              <a:t>(</a:t>
            </a:r>
            <a:r>
              <a:rPr lang="pt-PT" dirty="0" err="1"/>
              <a:t>Program</a:t>
            </a:r>
            <a:r>
              <a:rPr lang="pt-PT" dirty="0"/>
              <a:t> Counter (PC)): serve para </a:t>
            </a:r>
            <a:r>
              <a:rPr lang="pt-PT" u="sng" dirty="0"/>
              <a:t>guardar o endereço </a:t>
            </a:r>
            <a:r>
              <a:rPr lang="pt-PT" b="1" u="sng" dirty="0"/>
              <a:t>da próxima instrução a ser executada</a:t>
            </a:r>
            <a:r>
              <a:rPr lang="pt-PT" dirty="0"/>
              <a:t> dum dado programa  executável que reside em memória.</a:t>
            </a:r>
            <a:endParaRPr lang="pt-PT" b="1" u="sng" dirty="0"/>
          </a:p>
          <a:p>
            <a:pPr marL="0" indent="0" algn="just">
              <a:buNone/>
            </a:pPr>
            <a:endParaRPr lang="pt-PT" b="1" u="sng" dirty="0"/>
          </a:p>
          <a:p>
            <a:pPr marL="0" indent="0" algn="just">
              <a:buNone/>
            </a:pPr>
            <a:r>
              <a:rPr lang="pt-PT" dirty="0"/>
              <a:t>• </a:t>
            </a:r>
            <a:r>
              <a:rPr lang="pt-PT" b="1" u="sng" dirty="0"/>
              <a:t>Registos Gerais</a:t>
            </a:r>
            <a:r>
              <a:rPr lang="pt-PT" dirty="0"/>
              <a:t>. Alguns destes registos servem para guardar a </a:t>
            </a:r>
            <a:r>
              <a:rPr lang="pt-PT" b="1" u="sng" dirty="0"/>
              <a:t>instrução corrente </a:t>
            </a:r>
            <a:r>
              <a:rPr lang="pt-PT" dirty="0"/>
              <a:t>de um dado programa. Servem  também para guardar dados durante a execução de uma  instrução ou um programa.</a:t>
            </a:r>
          </a:p>
          <a:p>
            <a:pPr marL="0" indent="0" algn="just">
              <a:buNone/>
            </a:pPr>
            <a:r>
              <a:rPr lang="pt-PT" dirty="0"/>
              <a:t> </a:t>
            </a:r>
          </a:p>
          <a:p>
            <a:pPr marL="0" indent="0" algn="just">
              <a:buNone/>
            </a:pPr>
            <a:r>
              <a:rPr lang="pt-PT" dirty="0"/>
              <a:t>• </a:t>
            </a:r>
            <a:r>
              <a:rPr lang="pt-PT" b="1" u="sng" dirty="0"/>
              <a:t>Registo de Estado</a:t>
            </a:r>
            <a:r>
              <a:rPr lang="pt-PT" dirty="0"/>
              <a:t>. Serve para </a:t>
            </a:r>
            <a:r>
              <a:rPr lang="pt-PT" b="1" u="sng" dirty="0"/>
              <a:t>guardar o estado de execução de um programa/processo</a:t>
            </a:r>
            <a:r>
              <a:rPr lang="pt-PT" dirty="0"/>
              <a:t> quando lhe é retirado o  direito de usar a CPU por parte do sistema operativo. Assim,  quando lhe é atribuído novamente o direito de usar a CPU,  o programa voltar a correr no ponto (ou estado) em que se  encontrava previamente.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331" y="404664"/>
            <a:ext cx="1930400" cy="101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31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Clock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dirty="0" err="1"/>
              <a:t>Clock</a:t>
            </a:r>
            <a:r>
              <a:rPr lang="pt-PT" dirty="0"/>
              <a:t> é um circuito oscilador que tem a função de sincronizar e ditar a medida de velocidade de transferência de dados no computador, por exemplo, entre o processador e a memória principal. </a:t>
            </a:r>
            <a:r>
              <a:rPr lang="pt-PT" b="1" dirty="0"/>
              <a:t>Esta frequência é medida em ciclos por segundo, ou Hertz.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b="1" dirty="0" err="1"/>
              <a:t>Clock</a:t>
            </a:r>
            <a:r>
              <a:rPr lang="pt-PT" b="1" dirty="0"/>
              <a:t> interno </a:t>
            </a:r>
            <a:r>
              <a:rPr lang="pt-PT" dirty="0"/>
              <a:t>- Existe a frequência própria do processador, que comanda  as operações internas.</a:t>
            </a:r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r>
              <a:rPr lang="pt-PT" b="1" dirty="0" err="1"/>
              <a:t>Clock</a:t>
            </a:r>
            <a:r>
              <a:rPr lang="pt-PT" b="1" dirty="0"/>
              <a:t> externo </a:t>
            </a:r>
            <a:r>
              <a:rPr lang="pt-PT" dirty="0"/>
              <a:t>(</a:t>
            </a:r>
            <a:r>
              <a:rPr lang="pt-PT" dirty="0" err="1"/>
              <a:t>Board</a:t>
            </a:r>
            <a:r>
              <a:rPr lang="pt-PT" dirty="0"/>
              <a:t>) - frequência do computador controla os ciclos CPU-Memória principal.</a:t>
            </a:r>
          </a:p>
          <a:p>
            <a:pPr marL="0" indent="0" algn="just">
              <a:buNone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727033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e">
  <a:themeElements>
    <a:clrScheme name="Claridad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3578</TotalTime>
  <Words>672</Words>
  <Application>Microsoft Office PowerPoint</Application>
  <PresentationFormat>Apresentação no Ecrã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1" baseType="lpstr">
      <vt:lpstr>Arial</vt:lpstr>
      <vt:lpstr>Claridade</vt:lpstr>
      <vt:lpstr>Componentes básicos de um computador</vt:lpstr>
      <vt:lpstr>Esquema básico</vt:lpstr>
      <vt:lpstr>Os principais elementos do computador </vt:lpstr>
      <vt:lpstr>Processador. O que faz.</vt:lpstr>
      <vt:lpstr>Composição do CPU</vt:lpstr>
      <vt:lpstr>Unidade de Controlo </vt:lpstr>
      <vt:lpstr>Unidade Lógica e Aritmética</vt:lpstr>
      <vt:lpstr>Registos</vt:lpstr>
      <vt:lpstr>Clock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Componentes básicos de um computador</dc:title>
  <dc:creator>user</dc:creator>
  <cp:lastModifiedBy>x1</cp:lastModifiedBy>
  <cp:revision>41</cp:revision>
  <dcterms:created xsi:type="dcterms:W3CDTF">2014-10-07T17:22:37Z</dcterms:created>
  <dcterms:modified xsi:type="dcterms:W3CDTF">2016-10-11T06:34:20Z</dcterms:modified>
</cp:coreProperties>
</file>