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0598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1313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0008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0911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2756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474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5228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7793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6313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356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44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E126F-87CD-4C61-840F-572CC0E267A7}" type="datetimeFigureOut">
              <a:rPr lang="pt-PT" smtClean="0"/>
              <a:t>25-10-2016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9066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4459" y="1751537"/>
            <a:ext cx="9493541" cy="2375846"/>
          </a:xfrm>
        </p:spPr>
        <p:txBody>
          <a:bodyPr>
            <a:normAutofit fontScale="90000"/>
          </a:bodyPr>
          <a:lstStyle/>
          <a:p>
            <a:r>
              <a:rPr lang="pt-PT" dirty="0"/>
              <a:t>Arquitetura do SET de instruções</a:t>
            </a:r>
            <a:br>
              <a:rPr lang="pt-PT" dirty="0"/>
            </a:br>
            <a:r>
              <a:rPr lang="pt-PT" dirty="0"/>
              <a:t>Instruction SET</a:t>
            </a:r>
            <a:br>
              <a:rPr lang="pt-PT" dirty="0"/>
            </a:br>
            <a:br>
              <a:rPr lang="pt-PT" dirty="0"/>
            </a:br>
            <a:r>
              <a:rPr lang="pt-PT" dirty="0"/>
              <a:t>CISC vs RISC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  <a:p>
            <a:endParaRPr lang="pt-PT" dirty="0"/>
          </a:p>
          <a:p>
            <a:r>
              <a:rPr lang="pt-PT" dirty="0"/>
              <a:t>What’s assembly as to do with it?</a:t>
            </a:r>
          </a:p>
        </p:txBody>
      </p:sp>
    </p:spTree>
    <p:extLst>
      <p:ext uri="{BB962C8B-B14F-4D97-AF65-F5344CB8AC3E}">
        <p14:creationId xmlns:p14="http://schemas.microsoft.com/office/powerpoint/2010/main" val="302964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oldura 13"/>
          <p:cNvSpPr/>
          <p:nvPr/>
        </p:nvSpPr>
        <p:spPr>
          <a:xfrm>
            <a:off x="6298122" y="2710403"/>
            <a:ext cx="4731391" cy="1447649"/>
          </a:xfrm>
          <a:prstGeom prst="frame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48992" y="1403837"/>
            <a:ext cx="3626839" cy="535531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PT" b="1" dirty="0" err="1">
                <a:solidFill>
                  <a:schemeClr val="accent2">
                    <a:lumMod val="75000"/>
                  </a:schemeClr>
                </a:solidFill>
              </a:rPr>
              <a:t>Assambley</a:t>
            </a:r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 CODE</a:t>
            </a:r>
          </a:p>
          <a:p>
            <a:r>
              <a:rPr lang="pt-PT" sz="900" dirty="0" err="1"/>
              <a:t>section</a:t>
            </a:r>
            <a:r>
              <a:rPr lang="pt-PT" sz="900" dirty="0"/>
              <a:t>	.</a:t>
            </a:r>
            <a:r>
              <a:rPr lang="pt-PT" sz="900" dirty="0" err="1"/>
              <a:t>text</a:t>
            </a:r>
            <a:endParaRPr lang="pt-PT" sz="900" dirty="0"/>
          </a:p>
          <a:p>
            <a:r>
              <a:rPr lang="pt-PT" sz="900" dirty="0"/>
              <a:t>   global _</a:t>
            </a:r>
            <a:r>
              <a:rPr lang="pt-PT" sz="900" dirty="0" err="1"/>
              <a:t>start</a:t>
            </a:r>
            <a:r>
              <a:rPr lang="pt-PT" sz="900" dirty="0"/>
              <a:t>        ;must </a:t>
            </a:r>
            <a:r>
              <a:rPr lang="pt-PT" sz="900" dirty="0" err="1"/>
              <a:t>be</a:t>
            </a:r>
            <a:r>
              <a:rPr lang="pt-PT" sz="900" dirty="0"/>
              <a:t> </a:t>
            </a:r>
            <a:r>
              <a:rPr lang="pt-PT" sz="900" dirty="0" err="1"/>
              <a:t>declared</a:t>
            </a:r>
            <a:r>
              <a:rPr lang="pt-PT" sz="900" dirty="0"/>
              <a:t> for </a:t>
            </a:r>
            <a:r>
              <a:rPr lang="pt-PT" sz="900" dirty="0" err="1"/>
              <a:t>using</a:t>
            </a:r>
            <a:r>
              <a:rPr lang="pt-PT" sz="900" dirty="0"/>
              <a:t> </a:t>
            </a:r>
            <a:r>
              <a:rPr lang="pt-PT" sz="900" dirty="0" err="1"/>
              <a:t>gcc</a:t>
            </a:r>
            <a:endParaRPr lang="pt-PT" sz="900" dirty="0"/>
          </a:p>
          <a:p>
            <a:r>
              <a:rPr lang="pt-PT" sz="900" dirty="0"/>
              <a:t>	</a:t>
            </a:r>
          </a:p>
          <a:p>
            <a:r>
              <a:rPr lang="pt-PT" sz="900" dirty="0"/>
              <a:t>_</a:t>
            </a:r>
            <a:r>
              <a:rPr lang="pt-PT" sz="900" dirty="0" err="1"/>
              <a:t>start</a:t>
            </a:r>
            <a:r>
              <a:rPr lang="pt-PT" sz="900" dirty="0"/>
              <a:t>:	                ;</a:t>
            </a:r>
            <a:r>
              <a:rPr lang="pt-PT" sz="900" dirty="0" err="1"/>
              <a:t>tell</a:t>
            </a:r>
            <a:r>
              <a:rPr lang="pt-PT" sz="900" dirty="0"/>
              <a:t> </a:t>
            </a:r>
            <a:r>
              <a:rPr lang="pt-PT" sz="900" dirty="0" err="1"/>
              <a:t>linker</a:t>
            </a:r>
            <a:r>
              <a:rPr lang="pt-PT" sz="900" dirty="0"/>
              <a:t> </a:t>
            </a:r>
            <a:r>
              <a:rPr lang="pt-PT" sz="900" dirty="0" err="1"/>
              <a:t>entry</a:t>
            </a:r>
            <a:r>
              <a:rPr lang="pt-PT" sz="900" dirty="0"/>
              <a:t> </a:t>
            </a:r>
            <a:r>
              <a:rPr lang="pt-PT" sz="900" dirty="0" err="1"/>
              <a:t>point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eax,'3'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sub</a:t>
            </a:r>
            <a:r>
              <a:rPr lang="pt-PT" sz="900" dirty="0"/>
              <a:t>     </a:t>
            </a:r>
            <a:r>
              <a:rPr lang="pt-PT" sz="900" dirty="0" err="1"/>
              <a:t>eax</a:t>
            </a:r>
            <a:r>
              <a:rPr lang="pt-PT" sz="900" dirty="0"/>
              <a:t>, '0'</a:t>
            </a:r>
          </a:p>
          <a:p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 	</a:t>
            </a:r>
            <a:r>
              <a:rPr lang="pt-PT" sz="900" dirty="0" err="1"/>
              <a:t>ebx</a:t>
            </a:r>
            <a:r>
              <a:rPr lang="pt-PT" sz="900" dirty="0"/>
              <a:t>, '4'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sub</a:t>
            </a:r>
            <a:r>
              <a:rPr lang="pt-PT" sz="900" dirty="0"/>
              <a:t>     </a:t>
            </a:r>
            <a:r>
              <a:rPr lang="pt-PT" sz="900" dirty="0" err="1"/>
              <a:t>ebx</a:t>
            </a:r>
            <a:r>
              <a:rPr lang="pt-PT" sz="900" dirty="0"/>
              <a:t>, '0'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add</a:t>
            </a:r>
            <a:r>
              <a:rPr lang="pt-PT" sz="900" dirty="0"/>
              <a:t> 	</a:t>
            </a:r>
            <a:r>
              <a:rPr lang="pt-PT" sz="900" dirty="0" err="1"/>
              <a:t>eax</a:t>
            </a:r>
            <a:r>
              <a:rPr lang="pt-PT" sz="900" dirty="0"/>
              <a:t>, </a:t>
            </a:r>
            <a:r>
              <a:rPr lang="pt-PT" sz="900" dirty="0" err="1"/>
              <a:t>ebx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add</a:t>
            </a:r>
            <a:r>
              <a:rPr lang="pt-PT" sz="900" dirty="0"/>
              <a:t>	</a:t>
            </a:r>
            <a:r>
              <a:rPr lang="pt-PT" sz="900" dirty="0" err="1"/>
              <a:t>eax</a:t>
            </a:r>
            <a:r>
              <a:rPr lang="pt-PT" sz="900" dirty="0"/>
              <a:t>, '0'</a:t>
            </a:r>
          </a:p>
          <a:p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 	[sum], </a:t>
            </a:r>
            <a:r>
              <a:rPr lang="pt-PT" sz="900" dirty="0" err="1"/>
              <a:t>eax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ecx,msg</a:t>
            </a:r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edx</a:t>
            </a:r>
            <a:r>
              <a:rPr lang="pt-PT" sz="900" dirty="0"/>
              <a:t>, </a:t>
            </a:r>
            <a:r>
              <a:rPr lang="pt-PT" sz="900" dirty="0" err="1"/>
              <a:t>len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ebx,1	         ;file </a:t>
            </a:r>
            <a:r>
              <a:rPr lang="pt-PT" sz="900" dirty="0" err="1"/>
              <a:t>descriptor</a:t>
            </a:r>
            <a:r>
              <a:rPr lang="pt-PT" sz="900" dirty="0"/>
              <a:t> (</a:t>
            </a:r>
            <a:r>
              <a:rPr lang="pt-PT" sz="900" dirty="0" err="1"/>
              <a:t>stdout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eax,4	         ;</a:t>
            </a:r>
            <a:r>
              <a:rPr lang="pt-PT" sz="900" dirty="0" err="1"/>
              <a:t>system</a:t>
            </a:r>
            <a:r>
              <a:rPr lang="pt-PT" sz="900" dirty="0"/>
              <a:t> 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number</a:t>
            </a:r>
            <a:r>
              <a:rPr lang="pt-PT" sz="900" dirty="0"/>
              <a:t> (</a:t>
            </a:r>
            <a:r>
              <a:rPr lang="pt-PT" sz="900" dirty="0" err="1"/>
              <a:t>sys_write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int</a:t>
            </a:r>
            <a:r>
              <a:rPr lang="pt-PT" sz="900" dirty="0"/>
              <a:t>	0x80	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ecx,sum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edx</a:t>
            </a:r>
            <a:r>
              <a:rPr lang="pt-PT" sz="900" dirty="0"/>
              <a:t>, 1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ebx,1	         ;file </a:t>
            </a:r>
            <a:r>
              <a:rPr lang="pt-PT" sz="900" dirty="0" err="1"/>
              <a:t>descriptor</a:t>
            </a:r>
            <a:r>
              <a:rPr lang="pt-PT" sz="900" dirty="0"/>
              <a:t> (</a:t>
            </a:r>
            <a:r>
              <a:rPr lang="pt-PT" sz="900" dirty="0" err="1"/>
              <a:t>stdout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eax,4	         ;</a:t>
            </a:r>
            <a:r>
              <a:rPr lang="pt-PT" sz="900" dirty="0" err="1"/>
              <a:t>system</a:t>
            </a:r>
            <a:r>
              <a:rPr lang="pt-PT" sz="900" dirty="0"/>
              <a:t> 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number</a:t>
            </a:r>
            <a:r>
              <a:rPr lang="pt-PT" sz="900" dirty="0"/>
              <a:t> (</a:t>
            </a:r>
            <a:r>
              <a:rPr lang="pt-PT" sz="900" dirty="0" err="1"/>
              <a:t>sys_write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int</a:t>
            </a:r>
            <a:r>
              <a:rPr lang="pt-PT" sz="900" dirty="0"/>
              <a:t>	0x80	         ;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kernel</a:t>
            </a:r>
            <a:endParaRPr lang="pt-PT" sz="900" dirty="0"/>
          </a:p>
          <a:p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eax,1	         ;</a:t>
            </a:r>
            <a:r>
              <a:rPr lang="pt-PT" sz="900" dirty="0" err="1"/>
              <a:t>system</a:t>
            </a:r>
            <a:r>
              <a:rPr lang="pt-PT" sz="900" dirty="0"/>
              <a:t> 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number</a:t>
            </a:r>
            <a:r>
              <a:rPr lang="pt-PT" sz="900" dirty="0"/>
              <a:t> (</a:t>
            </a:r>
            <a:r>
              <a:rPr lang="pt-PT" sz="900" dirty="0" err="1"/>
              <a:t>sys_exit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int</a:t>
            </a:r>
            <a:r>
              <a:rPr lang="pt-PT" sz="900" dirty="0"/>
              <a:t>	0x80	         ;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kernel</a:t>
            </a:r>
            <a:endParaRPr lang="pt-PT" sz="900" dirty="0"/>
          </a:p>
          <a:p>
            <a:r>
              <a:rPr lang="pt-PT" sz="900" dirty="0"/>
              <a:t>	</a:t>
            </a:r>
          </a:p>
          <a:p>
            <a:r>
              <a:rPr lang="pt-PT" sz="900" dirty="0" err="1"/>
              <a:t>section</a:t>
            </a:r>
            <a:r>
              <a:rPr lang="pt-PT" sz="900" dirty="0"/>
              <a:t> .data</a:t>
            </a:r>
          </a:p>
          <a:p>
            <a:r>
              <a:rPr lang="pt-PT" sz="900" dirty="0" err="1"/>
              <a:t>msg</a:t>
            </a:r>
            <a:r>
              <a:rPr lang="pt-PT" sz="900" dirty="0"/>
              <a:t> </a:t>
            </a:r>
            <a:r>
              <a:rPr lang="pt-PT" sz="900" dirty="0" err="1"/>
              <a:t>db</a:t>
            </a:r>
            <a:r>
              <a:rPr lang="pt-PT" sz="900" dirty="0"/>
              <a:t> "</a:t>
            </a:r>
            <a:r>
              <a:rPr lang="pt-PT" sz="900" dirty="0" err="1"/>
              <a:t>The</a:t>
            </a:r>
            <a:r>
              <a:rPr lang="pt-PT" sz="900" dirty="0"/>
              <a:t> sum </a:t>
            </a:r>
            <a:r>
              <a:rPr lang="pt-PT" sz="900" dirty="0" err="1"/>
              <a:t>is</a:t>
            </a:r>
            <a:r>
              <a:rPr lang="pt-PT" sz="900" dirty="0"/>
              <a:t>:", 0xA,0xD </a:t>
            </a:r>
          </a:p>
          <a:p>
            <a:r>
              <a:rPr lang="pt-PT" sz="900" dirty="0" err="1"/>
              <a:t>len</a:t>
            </a:r>
            <a:r>
              <a:rPr lang="pt-PT" sz="900" dirty="0"/>
              <a:t> </a:t>
            </a:r>
            <a:r>
              <a:rPr lang="pt-PT" sz="900" dirty="0" err="1"/>
              <a:t>equ</a:t>
            </a:r>
            <a:r>
              <a:rPr lang="pt-PT" sz="900" dirty="0"/>
              <a:t> $ - </a:t>
            </a:r>
            <a:r>
              <a:rPr lang="pt-PT" sz="900" dirty="0" err="1"/>
              <a:t>msg</a:t>
            </a:r>
            <a:r>
              <a:rPr lang="pt-PT" sz="900" dirty="0"/>
              <a:t>   </a:t>
            </a:r>
          </a:p>
          <a:p>
            <a:r>
              <a:rPr lang="pt-PT" sz="900" dirty="0" err="1"/>
              <a:t>segment</a:t>
            </a:r>
            <a:r>
              <a:rPr lang="pt-PT" sz="900" dirty="0"/>
              <a:t> .</a:t>
            </a:r>
            <a:r>
              <a:rPr lang="pt-PT" sz="900" dirty="0" err="1"/>
              <a:t>bss</a:t>
            </a:r>
            <a:endParaRPr lang="pt-PT" sz="900" dirty="0"/>
          </a:p>
          <a:p>
            <a:r>
              <a:rPr lang="pt-PT" sz="900" dirty="0"/>
              <a:t>sum </a:t>
            </a:r>
            <a:r>
              <a:rPr lang="pt-PT" sz="900" dirty="0" err="1"/>
              <a:t>resb</a:t>
            </a:r>
            <a:r>
              <a:rPr lang="pt-PT" sz="900" dirty="0"/>
              <a:t> 1</a:t>
            </a:r>
          </a:p>
        </p:txBody>
      </p:sp>
      <p:sp>
        <p:nvSpPr>
          <p:cNvPr id="11" name="Moldura 10"/>
          <p:cNvSpPr/>
          <p:nvPr/>
        </p:nvSpPr>
        <p:spPr>
          <a:xfrm>
            <a:off x="6325299" y="4348622"/>
            <a:ext cx="4731391" cy="1347501"/>
          </a:xfrm>
          <a:prstGeom prst="frame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78274"/>
            <a:ext cx="10991849" cy="1325563"/>
          </a:xfrm>
        </p:spPr>
        <p:txBody>
          <a:bodyPr/>
          <a:lstStyle/>
          <a:p>
            <a:r>
              <a:rPr lang="pt-PT" i="1" dirty="0" err="1">
                <a:latin typeface="+mn-lt"/>
              </a:rPr>
              <a:t>Low-level</a:t>
            </a:r>
            <a:r>
              <a:rPr lang="pt-PT" i="1" dirty="0">
                <a:latin typeface="+mn-lt"/>
              </a:rPr>
              <a:t> - </a:t>
            </a:r>
            <a:r>
              <a:rPr lang="pt-PT" i="1" dirty="0" err="1">
                <a:latin typeface="+mn-lt"/>
              </a:rPr>
              <a:t>high-level</a:t>
            </a:r>
            <a:r>
              <a:rPr lang="pt-PT" i="1" dirty="0">
                <a:latin typeface="+mn-lt"/>
              </a:rPr>
              <a:t> </a:t>
            </a:r>
            <a:r>
              <a:rPr lang="pt-PT" i="1" dirty="0" err="1">
                <a:latin typeface="+mn-lt"/>
              </a:rPr>
              <a:t>programming</a:t>
            </a:r>
            <a:r>
              <a:rPr lang="pt-PT" i="1" dirty="0">
                <a:latin typeface="+mn-lt"/>
              </a:rPr>
              <a:t> </a:t>
            </a:r>
            <a:r>
              <a:rPr lang="pt-PT" i="1" dirty="0" err="1">
                <a:latin typeface="+mn-lt"/>
              </a:rPr>
              <a:t>language</a:t>
            </a:r>
            <a:r>
              <a:rPr lang="pt-PT" i="1" dirty="0">
                <a:latin typeface="+mn-lt"/>
              </a:rPr>
              <a:t> </a:t>
            </a:r>
          </a:p>
        </p:txBody>
      </p:sp>
      <p:sp>
        <p:nvSpPr>
          <p:cNvPr id="4" name="Cubo 3"/>
          <p:cNvSpPr/>
          <p:nvPr/>
        </p:nvSpPr>
        <p:spPr>
          <a:xfrm>
            <a:off x="2080470" y="5880682"/>
            <a:ext cx="4429387" cy="687897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Hardware “CPU”</a:t>
            </a:r>
          </a:p>
        </p:txBody>
      </p:sp>
      <p:sp>
        <p:nvSpPr>
          <p:cNvPr id="5" name="Cubo 4"/>
          <p:cNvSpPr/>
          <p:nvPr/>
        </p:nvSpPr>
        <p:spPr>
          <a:xfrm>
            <a:off x="2080471" y="5008227"/>
            <a:ext cx="4429387" cy="687897"/>
          </a:xfrm>
          <a:prstGeom prst="cube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Código Máquina / </a:t>
            </a:r>
            <a:r>
              <a:rPr lang="pt-PT" i="1" u="sng" dirty="0" err="1"/>
              <a:t>machine</a:t>
            </a:r>
            <a:r>
              <a:rPr lang="pt-PT" i="1" u="sng" dirty="0"/>
              <a:t> </a:t>
            </a:r>
            <a:r>
              <a:rPr lang="pt-PT" i="1" u="sng" dirty="0" err="1"/>
              <a:t>code</a:t>
            </a:r>
            <a:endParaRPr lang="pt-PT" i="1" u="sng" dirty="0"/>
          </a:p>
          <a:p>
            <a:pPr algn="ctr"/>
            <a:r>
              <a:rPr lang="pt-PT" dirty="0"/>
              <a:t>01010101 </a:t>
            </a:r>
            <a:r>
              <a:rPr lang="pt-PT" sz="1200" dirty="0"/>
              <a:t>A única linguagem entendida pelo computador</a:t>
            </a:r>
            <a:endParaRPr lang="pt-PT" dirty="0"/>
          </a:p>
        </p:txBody>
      </p:sp>
      <p:sp>
        <p:nvSpPr>
          <p:cNvPr id="6" name="Cubo 5"/>
          <p:cNvSpPr/>
          <p:nvPr/>
        </p:nvSpPr>
        <p:spPr>
          <a:xfrm>
            <a:off x="2080471" y="4350544"/>
            <a:ext cx="4429387" cy="687897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Linguagem </a:t>
            </a:r>
            <a:r>
              <a:rPr lang="pt-PT" dirty="0" err="1"/>
              <a:t>assambley</a:t>
            </a:r>
            <a:r>
              <a:rPr lang="pt-PT" dirty="0"/>
              <a:t> ADD; SUB; JUMP</a:t>
            </a:r>
          </a:p>
          <a:p>
            <a:pPr algn="ctr"/>
            <a:r>
              <a:rPr lang="pt-PT" sz="1200" dirty="0"/>
              <a:t>Linguagem do </a:t>
            </a:r>
            <a:r>
              <a:rPr lang="pt-PT" sz="1200" dirty="0" err="1"/>
              <a:t>Instruction</a:t>
            </a:r>
            <a:r>
              <a:rPr lang="pt-PT" sz="1200" dirty="0"/>
              <a:t> SET – entendível para o programador</a:t>
            </a:r>
          </a:p>
        </p:txBody>
      </p:sp>
      <p:sp>
        <p:nvSpPr>
          <p:cNvPr id="7" name="Cubo 6"/>
          <p:cNvSpPr/>
          <p:nvPr/>
        </p:nvSpPr>
        <p:spPr>
          <a:xfrm>
            <a:off x="2080470" y="3393596"/>
            <a:ext cx="4429387" cy="764456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/>
              <a:t>Fortan</a:t>
            </a:r>
            <a:r>
              <a:rPr lang="pt-PT" dirty="0"/>
              <a:t>; C; Pascal</a:t>
            </a:r>
          </a:p>
          <a:p>
            <a:pPr algn="ctr"/>
            <a:r>
              <a:rPr lang="pt-PT" sz="1200" dirty="0"/>
              <a:t>Uma linguagem entendida pelo programador – semelhante à linguagem corrente</a:t>
            </a:r>
            <a:endParaRPr lang="pt-PT" dirty="0"/>
          </a:p>
        </p:txBody>
      </p:sp>
      <p:sp>
        <p:nvSpPr>
          <p:cNvPr id="8" name="Cubo 7"/>
          <p:cNvSpPr/>
          <p:nvPr/>
        </p:nvSpPr>
        <p:spPr>
          <a:xfrm>
            <a:off x="2080470" y="2710403"/>
            <a:ext cx="4429387" cy="737971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Visual </a:t>
            </a:r>
            <a:r>
              <a:rPr lang="pt-PT" dirty="0" err="1"/>
              <a:t>Básic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660859" y="4726627"/>
            <a:ext cx="4244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i="1" u="sng" dirty="0" err="1"/>
              <a:t>Low-level</a:t>
            </a:r>
            <a:r>
              <a:rPr lang="pt-PT" i="1" u="sng" dirty="0"/>
              <a:t> </a:t>
            </a:r>
            <a:r>
              <a:rPr lang="pt-PT" i="1" u="sng" dirty="0" err="1"/>
              <a:t>programming</a:t>
            </a:r>
            <a:r>
              <a:rPr lang="pt-PT" i="1" u="sng" dirty="0"/>
              <a:t> </a:t>
            </a:r>
            <a:r>
              <a:rPr lang="pt-PT" i="1" u="sng" dirty="0" err="1"/>
              <a:t>language</a:t>
            </a:r>
            <a:endParaRPr lang="pt-PT" i="1" u="sng" dirty="0"/>
          </a:p>
          <a:p>
            <a:pPr algn="ctr"/>
            <a:r>
              <a:rPr lang="pt-PT" u="sng" dirty="0"/>
              <a:t>linguagens de baixo nível</a:t>
            </a:r>
            <a:endParaRPr lang="pt-PT" dirty="0"/>
          </a:p>
        </p:txBody>
      </p:sp>
      <p:sp>
        <p:nvSpPr>
          <p:cNvPr id="15" name="Retângulo 14"/>
          <p:cNvSpPr/>
          <p:nvPr/>
        </p:nvSpPr>
        <p:spPr>
          <a:xfrm>
            <a:off x="6660859" y="3079388"/>
            <a:ext cx="3988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err="1"/>
              <a:t>high-level</a:t>
            </a:r>
            <a:r>
              <a:rPr lang="pt-PT" dirty="0"/>
              <a:t> </a:t>
            </a:r>
            <a:r>
              <a:rPr lang="pt-PT" dirty="0" err="1"/>
              <a:t>programming</a:t>
            </a:r>
            <a:r>
              <a:rPr lang="pt-PT" dirty="0"/>
              <a:t> </a:t>
            </a:r>
            <a:r>
              <a:rPr lang="pt-PT" dirty="0" err="1"/>
              <a:t>language</a:t>
            </a:r>
            <a:r>
              <a:rPr lang="pt-PT" dirty="0"/>
              <a:t> linguagem de programação de alto nível</a:t>
            </a:r>
          </a:p>
        </p:txBody>
      </p:sp>
    </p:spTree>
    <p:extLst>
      <p:ext uri="{BB962C8B-B14F-4D97-AF65-F5344CB8AC3E}">
        <p14:creationId xmlns:p14="http://schemas.microsoft.com/office/powerpoint/2010/main" val="180435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400" b="1" dirty="0"/>
              <a:t>Ponto prévio</a:t>
            </a:r>
            <a:br>
              <a:rPr lang="pt-PT" dirty="0"/>
            </a:br>
            <a:r>
              <a:rPr lang="pt-PT" dirty="0"/>
              <a:t>What’s assembly as to do with it?</a:t>
            </a:r>
          </a:p>
        </p:txBody>
      </p:sp>
      <p:sp>
        <p:nvSpPr>
          <p:cNvPr id="4" name="Retângulo 3"/>
          <p:cNvSpPr/>
          <p:nvPr/>
        </p:nvSpPr>
        <p:spPr>
          <a:xfrm>
            <a:off x="597016" y="1413851"/>
            <a:ext cx="1099796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Existem dois tipos de linguagens de programação:</a:t>
            </a:r>
          </a:p>
          <a:p>
            <a:pPr algn="just"/>
            <a:r>
              <a:rPr lang="pt-PT" i="1" u="sng" dirty="0"/>
              <a:t>Low-level programming language</a:t>
            </a:r>
            <a:r>
              <a:rPr lang="pt-PT" u="sng" dirty="0"/>
              <a:t> (linguagens de baixo nível)</a:t>
            </a:r>
            <a:r>
              <a:rPr lang="pt-PT" dirty="0"/>
              <a:t> - é uma linguagem de programação que muito relacionada com o SET de instruções da máquina. É uma linguagem que está “perto do hardware”.  Programas escritos em linguagens de baixo nível tendem a ser relativamente não-portáteis, principalmente por causa da estreita relação entre a linguagem e a arquitetura de hardware. </a:t>
            </a:r>
          </a:p>
          <a:p>
            <a:pPr algn="just"/>
            <a:br>
              <a:rPr lang="pt-PT" dirty="0"/>
            </a:br>
            <a:r>
              <a:rPr lang="pt-PT" dirty="0"/>
              <a:t>Para esta programação pode ser usada:</a:t>
            </a:r>
          </a:p>
          <a:p>
            <a:pPr algn="just"/>
            <a:r>
              <a:rPr lang="pt-PT" dirty="0"/>
              <a:t>  - </a:t>
            </a:r>
            <a:r>
              <a:rPr lang="pt-PT" u="sng" dirty="0"/>
              <a:t>linguagem máquina</a:t>
            </a:r>
            <a:r>
              <a:rPr lang="pt-PT" i="1" u="sng" dirty="0"/>
              <a:t> machine code</a:t>
            </a:r>
            <a:r>
              <a:rPr lang="pt-PT" dirty="0"/>
              <a:t> - A única linguagem entendida pelo computador. (apenas entendível pelo computador, constituída por zeros e uns 01010101, não entendível para humanos)</a:t>
            </a:r>
          </a:p>
          <a:p>
            <a:pPr algn="just"/>
            <a:r>
              <a:rPr lang="pt-PT" dirty="0"/>
              <a:t>ou </a:t>
            </a:r>
            <a:br>
              <a:rPr lang="pt-PT" dirty="0"/>
            </a:br>
            <a:r>
              <a:rPr lang="pt-PT" dirty="0"/>
              <a:t>  - </a:t>
            </a:r>
            <a:r>
              <a:rPr lang="pt-PT" u="sng" dirty="0"/>
              <a:t>linguagem assambley ou assembler</a:t>
            </a:r>
            <a:r>
              <a:rPr lang="pt-PT" dirty="0"/>
              <a:t> que utiliza a já referida linguagem do Instruction SET (ADD; SUB; JUMP; etc.. ). Contudo, e apesar de ser uma linguagem de baixo nível é necessário traduzi-la para linguagem máquina, para que seja entendível pelo computador, para esse efeito é utilizado um </a:t>
            </a:r>
            <a:r>
              <a:rPr lang="pt-PT" u="sng" dirty="0"/>
              <a:t>tradutor </a:t>
            </a:r>
            <a:r>
              <a:rPr lang="pt-PT" dirty="0"/>
              <a:t>ou </a:t>
            </a:r>
            <a:r>
              <a:rPr lang="pt-PT" u="sng" dirty="0"/>
              <a:t>assembler</a:t>
            </a:r>
            <a:r>
              <a:rPr lang="pt-PT" dirty="0"/>
              <a:t>.</a:t>
            </a:r>
            <a:br>
              <a:rPr lang="pt-PT" dirty="0"/>
            </a:br>
            <a:r>
              <a:rPr lang="pt-PT" dirty="0"/>
              <a:t>ex: ADD; SUB; JUMP  &gt;&gt;&gt; ASEMBLER &gt;&gt;&gt;&gt;&gt; Computador</a:t>
            </a:r>
          </a:p>
          <a:p>
            <a:pPr algn="just"/>
            <a:endParaRPr lang="pt-PT" dirty="0"/>
          </a:p>
          <a:p>
            <a:pPr algn="just"/>
            <a:r>
              <a:rPr lang="pt-PT" u="sng" dirty="0"/>
              <a:t>high-level programming language (linguagem de programação de alto nível) </a:t>
            </a:r>
            <a:r>
              <a:rPr lang="pt-PT" dirty="0"/>
              <a:t>é uma linguagem de programação distante do código máquina em comparação com linguagens de programação de baixo nível. Podem ser usados elementos da linguagem natural tornando-se mais fácil aos humanos, alias foi com esse propósito que foi inventada. Exemplo C++ que utiliza caracteres como +*-/ sem recorrer a palavras do SET de instruções ou a código binário.</a:t>
            </a:r>
          </a:p>
        </p:txBody>
      </p:sp>
    </p:spTree>
    <p:extLst>
      <p:ext uri="{BB962C8B-B14F-4D97-AF65-F5344CB8AC3E}">
        <p14:creationId xmlns:p14="http://schemas.microsoft.com/office/powerpoint/2010/main" val="320829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9267"/>
            <a:ext cx="10515600" cy="1325563"/>
          </a:xfrm>
        </p:spPr>
        <p:txBody>
          <a:bodyPr/>
          <a:lstStyle/>
          <a:p>
            <a:r>
              <a:rPr lang="pt-PT" dirty="0"/>
              <a:t>CISC vs RISC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801" y="1810099"/>
            <a:ext cx="851395" cy="77371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702860" y="200677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CISC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08" y="1744386"/>
            <a:ext cx="851395" cy="77371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9725257" y="1939662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RISC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56366" y="1375054"/>
            <a:ext cx="3355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PT" i="1" dirty="0">
                <a:solidFill>
                  <a:srgbClr val="FF0000"/>
                </a:solidFill>
              </a:rPr>
              <a:t>Complex</a:t>
            </a:r>
            <a:r>
              <a:rPr lang="pt-BR" altLang="pt-PT" i="1" dirty="0"/>
              <a:t> Instruction Set Computer</a:t>
            </a:r>
            <a:endParaRPr lang="pt-PT" dirty="0"/>
          </a:p>
        </p:txBody>
      </p:sp>
      <p:sp>
        <p:nvSpPr>
          <p:cNvPr id="13" name="Retângulo 12"/>
          <p:cNvSpPr/>
          <p:nvPr/>
        </p:nvSpPr>
        <p:spPr>
          <a:xfrm>
            <a:off x="8228016" y="1391013"/>
            <a:ext cx="3350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PT" b="1" i="1" dirty="0">
                <a:solidFill>
                  <a:srgbClr val="FF0000"/>
                </a:solidFill>
              </a:rPr>
              <a:t>Reduced</a:t>
            </a:r>
            <a:r>
              <a:rPr lang="pt-BR" altLang="pt-PT" i="1" dirty="0"/>
              <a:t> Instruction Set Computer</a:t>
            </a:r>
            <a:endParaRPr lang="pt-PT" dirty="0"/>
          </a:p>
        </p:txBody>
      </p:sp>
      <p:grpSp>
        <p:nvGrpSpPr>
          <p:cNvPr id="22" name="Grupo 21"/>
          <p:cNvGrpSpPr/>
          <p:nvPr/>
        </p:nvGrpSpPr>
        <p:grpSpPr>
          <a:xfrm>
            <a:off x="7864592" y="1955621"/>
            <a:ext cx="1409350" cy="1275476"/>
            <a:chOff x="7864592" y="2450572"/>
            <a:chExt cx="1409350" cy="1275476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6109" y="2450572"/>
              <a:ext cx="1086316" cy="1275476"/>
            </a:xfrm>
            <a:prstGeom prst="rect">
              <a:avLst/>
            </a:prstGeom>
          </p:spPr>
        </p:pic>
        <p:sp>
          <p:nvSpPr>
            <p:cNvPr id="15" name="CaixaDeTexto 14"/>
            <p:cNvSpPr txBox="1"/>
            <p:nvPr/>
          </p:nvSpPr>
          <p:spPr>
            <a:xfrm>
              <a:off x="7864592" y="2890733"/>
              <a:ext cx="14093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>
                  <a:solidFill>
                    <a:srgbClr val="FFFF00"/>
                  </a:solidFill>
                </a:rPr>
                <a:t>Bag of instructions</a:t>
              </a:r>
            </a:p>
          </p:txBody>
        </p:sp>
      </p:grp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1714"/>
              </p:ext>
            </p:extLst>
          </p:nvPr>
        </p:nvGraphicFramePr>
        <p:xfrm>
          <a:off x="691414" y="3926829"/>
          <a:ext cx="10809172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1164">
                  <a:extLst>
                    <a:ext uri="{9D8B030D-6E8A-4147-A177-3AD203B41FA5}">
                      <a16:colId xmlns:a16="http://schemas.microsoft.com/office/drawing/2014/main" val="3825674693"/>
                    </a:ext>
                  </a:extLst>
                </a:gridCol>
                <a:gridCol w="448012">
                  <a:extLst>
                    <a:ext uri="{9D8B030D-6E8A-4147-A177-3AD203B41FA5}">
                      <a16:colId xmlns:a16="http://schemas.microsoft.com/office/drawing/2014/main" val="1689590651"/>
                    </a:ext>
                  </a:extLst>
                </a:gridCol>
                <a:gridCol w="5289996">
                  <a:extLst>
                    <a:ext uri="{9D8B030D-6E8A-4147-A177-3AD203B41FA5}">
                      <a16:colId xmlns:a16="http://schemas.microsoft.com/office/drawing/2014/main" val="1886920440"/>
                    </a:ext>
                  </a:extLst>
                </a:gridCol>
              </a:tblGrid>
              <a:tr h="225304">
                <a:tc>
                  <a:txBody>
                    <a:bodyPr/>
                    <a:lstStyle/>
                    <a:p>
                      <a:r>
                        <a:rPr lang="pt-PT" sz="1200" dirty="0"/>
                        <a:t>CISC (PC)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200" dirty="0"/>
                        <a:t>RISC (Telemóvel)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829742"/>
                  </a:ext>
                </a:extLst>
              </a:tr>
              <a:tr h="375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Instruções complexas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1 instrução = vários ciclos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Instruções simples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1 instrução = 1 ciclo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3262"/>
                  </a:ext>
                </a:extLst>
              </a:tr>
              <a:tr h="225304">
                <a:tc>
                  <a:txBody>
                    <a:bodyPr/>
                    <a:lstStyle/>
                    <a:p>
                      <a:r>
                        <a:rPr lang="pt-PT" sz="1200" dirty="0"/>
                        <a:t>Qualquer instrução pode fazer referencia à memória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200" dirty="0"/>
                        <a:t>Apenas LOAD e</a:t>
                      </a:r>
                      <a:r>
                        <a:rPr lang="pt-PT" sz="1200" baseline="0" dirty="0"/>
                        <a:t> STORE faz referência à memória</a:t>
                      </a:r>
                      <a:endParaRPr lang="pt-P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108189"/>
                  </a:ext>
                </a:extLst>
              </a:tr>
              <a:tr h="5257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Instruções executadas pelo </a:t>
                      </a:r>
                      <a:r>
                        <a:rPr lang="pt-PT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Microcode </a:t>
                      </a:r>
                      <a:r>
                        <a:rPr lang="pt-P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(exige um tradutor (Assembler)</a:t>
                      </a:r>
                      <a:r>
                        <a:rPr lang="pt-PT" sz="12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programação para código máquina</a:t>
                      </a:r>
                      <a:r>
                        <a:rPr lang="pt-P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ex: </a:t>
                      </a:r>
                      <a:r>
                        <a:rPr lang="pt-PT" sz="1200" dirty="0"/>
                        <a:t>HTML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200" dirty="0"/>
                        <a:t>Instruções executadas pelo hardware </a:t>
                      </a:r>
                    </a:p>
                    <a:p>
                      <a:r>
                        <a:rPr lang="pt-PT" sz="1200" dirty="0"/>
                        <a:t>Ex: HTML notepad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428637"/>
                  </a:ext>
                </a:extLst>
              </a:tr>
              <a:tr h="2253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Baixa</a:t>
                      </a:r>
                      <a:r>
                        <a:rPr lang="pt-PT" sz="1200" baseline="0" dirty="0"/>
                        <a:t> utilização de  Pepelining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Alta</a:t>
                      </a:r>
                      <a:r>
                        <a:rPr lang="pt-PT" sz="1200" baseline="0" dirty="0"/>
                        <a:t> utilização de  Pepelining</a:t>
                      </a:r>
                      <a:endParaRPr lang="pt-P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942668"/>
                  </a:ext>
                </a:extLst>
              </a:tr>
              <a:tr h="2253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Número reduzido de registos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Grande número de registos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412309"/>
                  </a:ext>
                </a:extLst>
              </a:tr>
              <a:tr h="2253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Muitas</a:t>
                      </a:r>
                      <a:r>
                        <a:rPr lang="pt-PT" sz="1200" baseline="0" dirty="0"/>
                        <a:t> instruções e modos de endereçamento 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/>
                        <a:t>Poucas</a:t>
                      </a:r>
                      <a:r>
                        <a:rPr lang="pt-PT" sz="1200" baseline="0" dirty="0"/>
                        <a:t> instruções e modos de endereçamento</a:t>
                      </a:r>
                      <a:endParaRPr lang="pt-P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80228"/>
                  </a:ext>
                </a:extLst>
              </a:tr>
              <a:tr h="322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aseline="0" dirty="0"/>
                        <a:t>Programação simples – alto nível (Contudo a complexidade está no microcode)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200" dirty="0"/>
                        <a:t>Compiladores</a:t>
                      </a:r>
                      <a:r>
                        <a:rPr lang="pt-PT" sz="1200" baseline="0" dirty="0"/>
                        <a:t> complexos (programação complexa – baixo nível)</a:t>
                      </a:r>
                      <a:endParaRPr lang="pt-P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122925"/>
                  </a:ext>
                </a:extLst>
              </a:tr>
            </a:tbl>
          </a:graphicData>
        </a:graphic>
      </p:graphicFrame>
      <p:pic>
        <p:nvPicPr>
          <p:cNvPr id="19" name="Imagem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0" y="2635870"/>
            <a:ext cx="1049555" cy="859112"/>
          </a:xfrm>
          <a:prstGeom prst="rect">
            <a:avLst/>
          </a:prstGeom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124" y="2506002"/>
            <a:ext cx="1303390" cy="930993"/>
          </a:xfrm>
          <a:prstGeom prst="rect">
            <a:avLst/>
          </a:prstGeom>
        </p:spPr>
      </p:pic>
      <p:grpSp>
        <p:nvGrpSpPr>
          <p:cNvPr id="23" name="Grupo 22"/>
          <p:cNvGrpSpPr/>
          <p:nvPr/>
        </p:nvGrpSpPr>
        <p:grpSpPr>
          <a:xfrm>
            <a:off x="2361865" y="1955621"/>
            <a:ext cx="1914525" cy="2247900"/>
            <a:chOff x="2361865" y="2450572"/>
            <a:chExt cx="1914525" cy="2247900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424" b="99153" l="498" r="100000">
                          <a14:foregroundMark x1="39303" y1="6780" x2="39303" y2="6780"/>
                          <a14:foregroundMark x1="47264" y1="17373" x2="47264" y2="17373"/>
                          <a14:foregroundMark x1="26368" y1="26695" x2="26368" y2="26695"/>
                          <a14:foregroundMark x1="7960" y1="45339" x2="7960" y2="45339"/>
                          <a14:foregroundMark x1="1990" y1="55932" x2="1990" y2="55932"/>
                          <a14:foregroundMark x1="3483" y1="78390" x2="3483" y2="78390"/>
                          <a14:foregroundMark x1="21891" y1="95339" x2="21891" y2="95339"/>
                          <a14:foregroundMark x1="70647" y1="96610" x2="70647" y2="96610"/>
                          <a14:foregroundMark x1="90547" y1="83051" x2="90547" y2="83051"/>
                          <a14:foregroundMark x1="97512" y1="71610" x2="97512" y2="71610"/>
                          <a14:foregroundMark x1="96020" y1="48305" x2="96020" y2="48305"/>
                          <a14:foregroundMark x1="88060" y1="37288" x2="88060" y2="37288"/>
                          <a14:foregroundMark x1="78109" y1="26695" x2="78109" y2="26695"/>
                          <a14:foregroundMark x1="80100" y1="21610" x2="80100" y2="21610"/>
                          <a14:foregroundMark x1="91542" y1="17797" x2="91542" y2="17797"/>
                          <a14:foregroundMark x1="89055" y1="14831" x2="89055" y2="14831"/>
                          <a14:foregroundMark x1="82587" y1="15678" x2="82587" y2="15678"/>
                          <a14:foregroundMark x1="76617" y1="16525" x2="76617" y2="16525"/>
                          <a14:foregroundMark x1="80100" y1="10593" x2="80100" y2="10593"/>
                          <a14:foregroundMark x1="85075" y1="7203" x2="85075" y2="7203"/>
                          <a14:foregroundMark x1="77114" y1="2966" x2="77114" y2="2966"/>
                          <a14:foregroundMark x1="46766" y1="4237" x2="46766" y2="4237"/>
                          <a14:foregroundMark x1="40796" y1="7627" x2="40796" y2="762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1865" y="2450572"/>
              <a:ext cx="1914525" cy="2247900"/>
            </a:xfrm>
            <a:prstGeom prst="rect">
              <a:avLst/>
            </a:prstGeom>
          </p:spPr>
        </p:pic>
        <p:sp>
          <p:nvSpPr>
            <p:cNvPr id="14" name="CaixaDeTexto 13"/>
            <p:cNvSpPr txBox="1"/>
            <p:nvPr/>
          </p:nvSpPr>
          <p:spPr>
            <a:xfrm>
              <a:off x="2614452" y="3402882"/>
              <a:ext cx="1409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>
                  <a:solidFill>
                    <a:srgbClr val="FFFF00"/>
                  </a:solidFill>
                </a:rPr>
                <a:t>Bag of instructions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457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CISC</a:t>
            </a:r>
          </a:p>
        </p:txBody>
      </p:sp>
      <p:sp>
        <p:nvSpPr>
          <p:cNvPr id="4" name="Retângulo 3"/>
          <p:cNvSpPr/>
          <p:nvPr/>
        </p:nvSpPr>
        <p:spPr>
          <a:xfrm>
            <a:off x="838200" y="1484850"/>
            <a:ext cx="10808368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altLang="pt-PT" dirty="0"/>
              <a:t>Microprocessadores </a:t>
            </a:r>
            <a:r>
              <a:rPr lang="pt-BR" altLang="pt-PT" b="1" dirty="0"/>
              <a:t>CISC</a:t>
            </a:r>
            <a:r>
              <a:rPr lang="pt-BR" altLang="pt-PT" dirty="0"/>
              <a:t> (</a:t>
            </a:r>
            <a:r>
              <a:rPr lang="pt-BR" altLang="pt-PT" i="1" dirty="0"/>
              <a:t>Complex Instruction Set Computer</a:t>
            </a:r>
            <a:r>
              <a:rPr lang="pt-BR" altLang="pt-PT" dirty="0"/>
              <a:t>) </a:t>
            </a:r>
            <a:r>
              <a:rPr lang="pt-BR" altLang="pt-PT" b="1" dirty="0"/>
              <a:t>são fáceis de programar e permitem um uso eficiente de memória.</a:t>
            </a:r>
          </a:p>
          <a:p>
            <a:pPr algn="just">
              <a:lnSpc>
                <a:spcPct val="90000"/>
              </a:lnSpc>
            </a:pPr>
            <a:endParaRPr lang="pt-BR" altLang="pt-PT" dirty="0"/>
          </a:p>
          <a:p>
            <a:pPr algn="just">
              <a:lnSpc>
                <a:spcPct val="90000"/>
              </a:lnSpc>
            </a:pPr>
            <a:r>
              <a:rPr lang="pt-BR" alt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Porquê? </a:t>
            </a:r>
            <a:r>
              <a:rPr lang="pt-BR" altLang="pt-PT" dirty="0"/>
              <a:t>- </a:t>
            </a:r>
            <a:r>
              <a:rPr lang="pt-BR" altLang="pt-PT" b="1" dirty="0"/>
              <a:t>A filosofia CISC surgiu devido à necessidade de criar linguagens de programação mais próximas da linguagem humana</a:t>
            </a:r>
            <a:r>
              <a:rPr lang="pt-BR" altLang="pt-PT" dirty="0"/>
              <a:t>. Noutros tempos as máquinas eram programadas única e exclusivamente em linguagem </a:t>
            </a:r>
            <a:r>
              <a:rPr lang="pt-BR" altLang="pt-PT" i="1" dirty="0"/>
              <a:t>Assembly</a:t>
            </a:r>
            <a:r>
              <a:rPr lang="pt-BR" altLang="pt-PT" dirty="0"/>
              <a:t> (linguagem máquina), e as memórias eram lentas e caras, o que justificou a filosofia CISC. Projetos de microprocessadores clássicos, tais como  o </a:t>
            </a:r>
            <a:r>
              <a:rPr lang="pt-BR" altLang="pt-PT" i="1" dirty="0"/>
              <a:t>Intel 80x86</a:t>
            </a:r>
            <a:r>
              <a:rPr lang="pt-BR" altLang="pt-PT" dirty="0"/>
              <a:t> e o </a:t>
            </a:r>
            <a:r>
              <a:rPr lang="pt-BR" altLang="pt-PT" i="1" dirty="0"/>
              <a:t>Motorola 68K series</a:t>
            </a:r>
            <a:r>
              <a:rPr lang="pt-BR" altLang="pt-PT" dirty="0"/>
              <a:t>, seguiram a filosofia CISC.</a:t>
            </a:r>
          </a:p>
          <a:p>
            <a:pPr algn="just">
              <a:lnSpc>
                <a:spcPct val="90000"/>
              </a:lnSpc>
            </a:pPr>
            <a:endParaRPr lang="pt-BR" altLang="pt-PT" dirty="0"/>
          </a:p>
          <a:p>
            <a:pPr algn="just">
              <a:lnSpc>
                <a:spcPct val="90000"/>
              </a:lnSpc>
            </a:pPr>
            <a:r>
              <a:rPr lang="pt-BR" alt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 recente</a:t>
            </a:r>
            <a:r>
              <a:rPr lang="pt-BR" altLang="pt-PT" dirty="0"/>
              <a:t> - Mudanças recentes na tecnologia de software e hardware forçou uma reavaliação em termos de arquitetura. </a:t>
            </a:r>
            <a:r>
              <a:rPr lang="pt-BR" altLang="pt-PT" b="1" dirty="0"/>
              <a:t>Assim, muitos processadores CISC mais modernos têm implementado alguns princípios RISC </a:t>
            </a:r>
            <a:r>
              <a:rPr lang="pt-BR" altLang="pt-PT" dirty="0"/>
              <a:t>(</a:t>
            </a:r>
            <a:r>
              <a:rPr lang="pt-BR" altLang="pt-PT" i="1" dirty="0"/>
              <a:t>Reduced Instruction Set Computer</a:t>
            </a:r>
            <a:r>
              <a:rPr lang="pt-BR" altLang="pt-PT" dirty="0"/>
              <a:t>), </a:t>
            </a:r>
            <a:r>
              <a:rPr lang="pt-BR" altLang="pt-PT" b="1" dirty="0"/>
              <a:t>tornando-se arquiteturas híbridas </a:t>
            </a:r>
            <a:r>
              <a:rPr lang="pt-BR" altLang="pt-PT" dirty="0"/>
              <a:t>mais convenientes.</a:t>
            </a:r>
          </a:p>
          <a:p>
            <a:pPr algn="just">
              <a:lnSpc>
                <a:spcPct val="90000"/>
              </a:lnSpc>
            </a:pPr>
            <a:endParaRPr lang="pt-BR" altLang="pt-PT" dirty="0"/>
          </a:p>
          <a:p>
            <a:pPr algn="just">
              <a:lnSpc>
                <a:spcPct val="90000"/>
              </a:lnSpc>
            </a:pPr>
            <a:r>
              <a:rPr lang="pt-BR" alt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</a:t>
            </a:r>
            <a:r>
              <a:rPr lang="pt-BR" altLang="pt-PT" dirty="0"/>
              <a:t>:</a:t>
            </a:r>
          </a:p>
          <a:p>
            <a:pPr algn="just">
              <a:lnSpc>
                <a:spcPct val="80000"/>
              </a:lnSpc>
            </a:pPr>
            <a:r>
              <a:rPr lang="pt-BR" altLang="pt-PT" dirty="0"/>
              <a:t>Instruções de tamanho variável de acordo com o modo de endereçamento</a:t>
            </a:r>
          </a:p>
          <a:p>
            <a:pPr algn="just">
              <a:lnSpc>
                <a:spcPct val="80000"/>
              </a:lnSpc>
            </a:pPr>
            <a:r>
              <a:rPr lang="pt-BR" altLang="pt-PT" dirty="0"/>
              <a:t>Instruções que requerem múltiplos ciclos de clock para executar</a:t>
            </a:r>
          </a:p>
          <a:p>
            <a:pPr algn="just">
              <a:lnSpc>
                <a:spcPct val="90000"/>
              </a:lnSpc>
            </a:pPr>
            <a:endParaRPr lang="pt-BR" altLang="pt-PT" dirty="0"/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838200" y="3322276"/>
            <a:ext cx="10683240" cy="1345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90000"/>
              </a:lnSpc>
              <a:buNone/>
            </a:pPr>
            <a:endParaRPr lang="pt-BR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31572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RISC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5643" y="1916790"/>
            <a:ext cx="104915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sz="2000" dirty="0">
                <a:latin typeface="+mn-lt"/>
              </a:rPr>
              <a:t>Microprocessadores </a:t>
            </a:r>
            <a:r>
              <a:rPr lang="pt-BR" sz="2000" b="1" dirty="0">
                <a:latin typeface="+mn-lt"/>
              </a:rPr>
              <a:t>RISC</a:t>
            </a:r>
            <a:r>
              <a:rPr lang="pt-BR" sz="2000" dirty="0">
                <a:latin typeface="+mn-lt"/>
              </a:rPr>
              <a:t> (</a:t>
            </a:r>
            <a:r>
              <a:rPr lang="pt-BR" sz="2000" i="1" dirty="0">
                <a:latin typeface="+mn-lt"/>
              </a:rPr>
              <a:t>Reduced Instruction Set Computer</a:t>
            </a:r>
            <a:r>
              <a:rPr lang="pt-BR" sz="2000" dirty="0">
                <a:latin typeface="+mn-lt"/>
              </a:rPr>
              <a:t>) são aqueles que </a:t>
            </a:r>
            <a:r>
              <a:rPr lang="pt-BR" sz="2000" b="1" dirty="0">
                <a:latin typeface="+mn-lt"/>
              </a:rPr>
              <a:t>utilizam um pequeno conjunto de instruções altamente otimizado</a:t>
            </a:r>
            <a:r>
              <a:rPr lang="pt-BR" sz="2000" dirty="0">
                <a:latin typeface="+mn-lt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Os primeiros  projetos RISC foram desenvolvidos nos anos 70 e 80 pelas universidades de Stanford e Berkeley, respectivamente.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sz="2000" dirty="0">
                <a:latin typeface="+mn-lt"/>
              </a:rPr>
              <a:t>Algumas características RISC importantes são:</a:t>
            </a:r>
          </a:p>
          <a:p>
            <a:pPr marL="800100" lvl="1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b="1" dirty="0">
                <a:latin typeface="+mn-lt"/>
              </a:rPr>
              <a:t>Execução</a:t>
            </a:r>
            <a:r>
              <a:rPr lang="pt-BR" dirty="0">
                <a:latin typeface="+mn-lt"/>
              </a:rPr>
              <a:t> </a:t>
            </a:r>
            <a:r>
              <a:rPr lang="pt-BR" b="1" dirty="0">
                <a:latin typeface="+mn-lt"/>
              </a:rPr>
              <a:t>em apenas um ciclo de </a:t>
            </a:r>
            <a:r>
              <a:rPr lang="pt-BR" b="1" i="1" dirty="0">
                <a:latin typeface="+mn-lt"/>
              </a:rPr>
              <a:t>clock</a:t>
            </a:r>
            <a:r>
              <a:rPr lang="pt-BR" dirty="0">
                <a:latin typeface="+mn-lt"/>
              </a:rPr>
              <a:t>. Esta característica é resultado da otimização de cada instrução, aliada a uma técnica chamada de </a:t>
            </a:r>
            <a:r>
              <a:rPr lang="pt-BR" i="1" dirty="0">
                <a:latin typeface="+mn-lt"/>
              </a:rPr>
              <a:t>Pipelining</a:t>
            </a:r>
            <a:r>
              <a:rPr lang="pt-BR" dirty="0">
                <a:latin typeface="+mn-lt"/>
              </a:rPr>
              <a:t>;</a:t>
            </a:r>
          </a:p>
          <a:p>
            <a:pPr marL="800100" lvl="1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b="1" i="1" dirty="0">
                <a:latin typeface="+mn-lt"/>
              </a:rPr>
              <a:t>Pepelining</a:t>
            </a:r>
            <a:r>
              <a:rPr lang="pt-BR" dirty="0">
                <a:latin typeface="+mn-lt"/>
              </a:rPr>
              <a:t> é uma técnica que permite execução </a:t>
            </a:r>
            <a:r>
              <a:rPr lang="pt-BR" dirty="0" err="1">
                <a:latin typeface="+mn-lt"/>
              </a:rPr>
              <a:t>simultanea</a:t>
            </a:r>
            <a:r>
              <a:rPr lang="pt-BR" dirty="0">
                <a:latin typeface="+mn-lt"/>
              </a:rPr>
              <a:t> de partes de instruções, tornando o processo mais eficiente;</a:t>
            </a:r>
          </a:p>
          <a:p>
            <a:pPr marL="800100" lvl="1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b="1" dirty="0">
                <a:latin typeface="+mn-lt"/>
              </a:rPr>
              <a:t>Grande número de registos </a:t>
            </a:r>
            <a:r>
              <a:rPr lang="pt-BR" dirty="0">
                <a:latin typeface="+mn-lt"/>
              </a:rPr>
              <a:t>para evitar uma quantidade elevada de interações com a memória.</a:t>
            </a:r>
          </a:p>
          <a:p>
            <a:pPr marL="800100" lvl="1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pt-BR" sz="24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8280" y="5390014"/>
            <a:ext cx="9875520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PT" sz="1400" b="1" dirty="0">
                <a:solidFill>
                  <a:srgbClr val="212121"/>
                </a:solidFill>
                <a:latin typeface="inherit"/>
              </a:rPr>
              <a:t>P</a:t>
            </a:r>
            <a:r>
              <a:rPr kumimoji="0" lang="pt-PT" altLang="pt-PT" sz="14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ipelining</a:t>
            </a:r>
            <a:r>
              <a:rPr kumimoji="0" lang="pt-PT" altLang="pt-PT" sz="14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– permite ao processador </a:t>
            </a:r>
            <a:r>
              <a:rPr kumimoji="0" lang="pt-PT" altLang="pt-PT" sz="1400" b="1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guardar num </a:t>
            </a:r>
            <a:r>
              <a:rPr kumimoji="0" lang="pt-PT" altLang="pt-PT" sz="1400" b="1" i="0" u="sng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buffer</a:t>
            </a:r>
            <a:r>
              <a:rPr kumimoji="0" lang="pt-PT" altLang="pt-PT" sz="1400" b="1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instruções </a:t>
            </a:r>
            <a:r>
              <a:rPr kumimoji="0" lang="pt-PT" altLang="pt-PT" sz="14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enquanto uma outra instrução está a ser executada na ALU.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400" b="0" i="0" u="none" strike="noStrike" cap="none" normalizeH="0" dirty="0">
              <a:ln>
                <a:noFill/>
              </a:ln>
              <a:solidFill>
                <a:srgbClr val="212121"/>
              </a:solidFill>
              <a:effectLst/>
              <a:latin typeface="inheri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b="1" dirty="0"/>
              <a:t>Memory buffer register</a:t>
            </a:r>
            <a:r>
              <a:rPr kumimoji="0" lang="pt-PT" altLang="pt-PT" sz="1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(MBR) é um registo no processador, CPU, que </a:t>
            </a:r>
            <a:r>
              <a:rPr kumimoji="0" lang="pt-PT" altLang="pt-PT" sz="14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armazena os dados que estão ser transferidos de e para a memória</a:t>
            </a:r>
            <a:r>
              <a:rPr kumimoji="0" lang="pt-PT" altLang="pt-PT" sz="1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.</a:t>
            </a:r>
            <a:r>
              <a:rPr kumimoji="0" lang="pt-PT" altLang="pt-P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pt-PT" altLang="pt-PT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150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546</Words>
  <Application>Microsoft Office PowerPoint</Application>
  <PresentationFormat>Ecrã Panorâmico</PresentationFormat>
  <Paragraphs>103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等线</vt:lpstr>
      <vt:lpstr>inherit</vt:lpstr>
      <vt:lpstr>Wingdings</vt:lpstr>
      <vt:lpstr>Tema do Office</vt:lpstr>
      <vt:lpstr>Arquitetura do SET de instruções Instruction SET  CISC vs RISC</vt:lpstr>
      <vt:lpstr>Low-level - high-level programming language </vt:lpstr>
      <vt:lpstr>Ponto prévio What’s assembly as to do with it?</vt:lpstr>
      <vt:lpstr>CISC vs RISC</vt:lpstr>
      <vt:lpstr>CISC</vt:lpstr>
      <vt:lpstr>RISC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SET CISC vs RISC</dc:title>
  <dc:creator>x1</dc:creator>
  <cp:lastModifiedBy>x1</cp:lastModifiedBy>
  <cp:revision>30</cp:revision>
  <dcterms:created xsi:type="dcterms:W3CDTF">2016-10-24T11:03:47Z</dcterms:created>
  <dcterms:modified xsi:type="dcterms:W3CDTF">2016-10-28T09:46:39Z</dcterms:modified>
</cp:coreProperties>
</file>