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90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do subtítulo do Modelo Global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5A26-27A2-4C19-98F2-BDBC454A6A68}" type="datetimeFigureOut">
              <a:rPr lang="pt-PT" smtClean="0"/>
              <a:t>17-10-2016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9AC7-009F-4B5E-AF15-8438A39610E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98258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5A26-27A2-4C19-98F2-BDBC454A6A68}" type="datetimeFigureOut">
              <a:rPr lang="pt-PT" smtClean="0"/>
              <a:t>17-10-2016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9AC7-009F-4B5E-AF15-8438A39610E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8341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5A26-27A2-4C19-98F2-BDBC454A6A68}" type="datetimeFigureOut">
              <a:rPr lang="pt-PT" smtClean="0"/>
              <a:t>17-10-2016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9AC7-009F-4B5E-AF15-8438A39610E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48715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5A26-27A2-4C19-98F2-BDBC454A6A68}" type="datetimeFigureOut">
              <a:rPr lang="pt-PT" smtClean="0"/>
              <a:t>17-10-2016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9AC7-009F-4B5E-AF15-8438A39610E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38373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5A26-27A2-4C19-98F2-BDBC454A6A68}" type="datetimeFigureOut">
              <a:rPr lang="pt-PT" smtClean="0"/>
              <a:t>17-10-2016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9AC7-009F-4B5E-AF15-8438A39610E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6376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5A26-27A2-4C19-98F2-BDBC454A6A68}" type="datetimeFigureOut">
              <a:rPr lang="pt-PT" smtClean="0"/>
              <a:t>17-10-2016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9AC7-009F-4B5E-AF15-8438A39610E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49189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5A26-27A2-4C19-98F2-BDBC454A6A68}" type="datetimeFigureOut">
              <a:rPr lang="pt-PT" smtClean="0"/>
              <a:t>17-10-2016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9AC7-009F-4B5E-AF15-8438A39610E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29279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5A26-27A2-4C19-98F2-BDBC454A6A68}" type="datetimeFigureOut">
              <a:rPr lang="pt-PT" smtClean="0"/>
              <a:t>17-10-2016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9AC7-009F-4B5E-AF15-8438A39610E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10971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5A26-27A2-4C19-98F2-BDBC454A6A68}" type="datetimeFigureOut">
              <a:rPr lang="pt-PT" smtClean="0"/>
              <a:t>17-10-2016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9AC7-009F-4B5E-AF15-8438A39610E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45957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5A26-27A2-4C19-98F2-BDBC454A6A68}" type="datetimeFigureOut">
              <a:rPr lang="pt-PT" smtClean="0"/>
              <a:t>17-10-2016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9AC7-009F-4B5E-AF15-8438A39610E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03389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5A26-27A2-4C19-98F2-BDBC454A6A68}" type="datetimeFigureOut">
              <a:rPr lang="pt-PT" smtClean="0"/>
              <a:t>17-10-2016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9AC7-009F-4B5E-AF15-8438A39610E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61267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95A26-27A2-4C19-98F2-BDBC454A6A68}" type="datetimeFigureOut">
              <a:rPr lang="pt-PT" smtClean="0"/>
              <a:t>17-10-2016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D9AC7-009F-4B5E-AF15-8438A39610E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68732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/>
              <a:t>CPU por dentro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85044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101084"/>
            <a:ext cx="4903470" cy="1325563"/>
          </a:xfrm>
        </p:spPr>
        <p:txBody>
          <a:bodyPr>
            <a:normAutofit/>
          </a:bodyPr>
          <a:lstStyle/>
          <a:p>
            <a:r>
              <a:rPr lang="pt-PT" sz="3600" b="1" dirty="0">
                <a:solidFill>
                  <a:srgbClr val="7030A0"/>
                </a:solidFill>
              </a:rPr>
              <a:t>Por dentro do CPU + ULA Teoria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5362575" y="302201"/>
            <a:ext cx="64782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pt-PT" dirty="0"/>
              <a:t>- Considerando que a ALU já tem dois números porque já fez LOAD</a:t>
            </a:r>
          </a:p>
          <a:p>
            <a:pPr algn="just"/>
            <a:r>
              <a:rPr lang="pt-PT" dirty="0"/>
              <a:t>- CPU recebe a instrução da RAM (</a:t>
            </a:r>
            <a:r>
              <a:rPr lang="pt-PT" sz="1600" dirty="0"/>
              <a:t>que está dentro de um endereço)</a:t>
            </a:r>
          </a:p>
          <a:p>
            <a:pPr algn="just"/>
            <a:r>
              <a:rPr lang="pt-PT" sz="1600" dirty="0"/>
              <a:t>previamente solicitado pelo CPU</a:t>
            </a:r>
            <a:r>
              <a:rPr lang="pt-PT" dirty="0"/>
              <a:t>) com o tipo de operação a realizar</a:t>
            </a:r>
          </a:p>
        </p:txBody>
      </p:sp>
      <p:grpSp>
        <p:nvGrpSpPr>
          <p:cNvPr id="23" name="Grupo 22"/>
          <p:cNvGrpSpPr/>
          <p:nvPr/>
        </p:nvGrpSpPr>
        <p:grpSpPr>
          <a:xfrm>
            <a:off x="405488" y="1473518"/>
            <a:ext cx="11288285" cy="4556602"/>
            <a:chOff x="405488" y="1473518"/>
            <a:chExt cx="11288285" cy="4556602"/>
          </a:xfrm>
        </p:grpSpPr>
        <p:sp>
          <p:nvSpPr>
            <p:cNvPr id="16" name="Retângulo 15"/>
            <p:cNvSpPr/>
            <p:nvPr/>
          </p:nvSpPr>
          <p:spPr>
            <a:xfrm>
              <a:off x="405488" y="1473518"/>
              <a:ext cx="7741328" cy="4550314"/>
            </a:xfrm>
            <a:prstGeom prst="rect">
              <a:avLst/>
            </a:prstGeom>
            <a:solidFill>
              <a:schemeClr val="accent1">
                <a:alpha val="23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 dirty="0"/>
            </a:p>
          </p:txBody>
        </p:sp>
        <p:sp>
          <p:nvSpPr>
            <p:cNvPr id="4" name="Retângulo 3"/>
            <p:cNvSpPr/>
            <p:nvPr/>
          </p:nvSpPr>
          <p:spPr>
            <a:xfrm>
              <a:off x="964781" y="3262876"/>
              <a:ext cx="2459114" cy="1695635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dirty="0"/>
                <a:t>ULA - unidade lógica e aritmética</a:t>
              </a:r>
            </a:p>
            <a:p>
              <a:pPr algn="ctr"/>
              <a:endParaRPr lang="pt-PT" dirty="0"/>
            </a:p>
            <a:p>
              <a:pPr algn="ctr"/>
              <a:r>
                <a:rPr lang="pt-PT" dirty="0"/>
                <a:t>ALU </a:t>
              </a:r>
              <a:r>
                <a:rPr lang="pt-PT" i="1" dirty="0" err="1"/>
                <a:t>arithmetic</a:t>
              </a:r>
              <a:r>
                <a:rPr lang="pt-PT" i="1" dirty="0"/>
                <a:t> </a:t>
              </a:r>
              <a:r>
                <a:rPr lang="pt-PT" i="1" dirty="0" err="1"/>
                <a:t>logic</a:t>
              </a:r>
              <a:r>
                <a:rPr lang="pt-PT" i="1" dirty="0"/>
                <a:t> </a:t>
              </a:r>
              <a:r>
                <a:rPr lang="pt-PT" i="1" dirty="0" err="1"/>
                <a:t>unit</a:t>
              </a:r>
              <a:endParaRPr lang="pt-PT" i="1" dirty="0"/>
            </a:p>
          </p:txBody>
        </p:sp>
        <p:sp>
          <p:nvSpPr>
            <p:cNvPr id="5" name="Retângulo 4"/>
            <p:cNvSpPr/>
            <p:nvPr/>
          </p:nvSpPr>
          <p:spPr>
            <a:xfrm>
              <a:off x="4631258" y="2570418"/>
              <a:ext cx="3098307" cy="2388093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dirty="0"/>
                <a:t>UC - </a:t>
              </a:r>
              <a:r>
                <a:rPr lang="pt-PT" dirty="0"/>
                <a:t>unidade de controlo</a:t>
              </a:r>
            </a:p>
            <a:p>
              <a:pPr algn="ctr"/>
              <a:endParaRPr lang="pt-PT" dirty="0"/>
            </a:p>
            <a:p>
              <a:pPr algn="ctr"/>
              <a:r>
                <a:rPr lang="pt-PT" dirty="0"/>
                <a:t>CU - </a:t>
              </a:r>
              <a:r>
                <a:rPr lang="pt-PT" i="1" dirty="0" err="1"/>
                <a:t>control</a:t>
              </a:r>
              <a:r>
                <a:rPr lang="pt-PT" i="1" dirty="0"/>
                <a:t> </a:t>
              </a:r>
              <a:r>
                <a:rPr lang="pt-PT" i="1" dirty="0" err="1"/>
                <a:t>unit</a:t>
              </a:r>
              <a:endParaRPr lang="pt-PT" i="1" dirty="0"/>
            </a:p>
          </p:txBody>
        </p:sp>
        <p:sp>
          <p:nvSpPr>
            <p:cNvPr id="6" name="Seta: Para Baixo 5"/>
            <p:cNvSpPr/>
            <p:nvPr/>
          </p:nvSpPr>
          <p:spPr>
            <a:xfrm>
              <a:off x="1066002" y="2432125"/>
              <a:ext cx="657529" cy="830751"/>
            </a:xfrm>
            <a:prstGeom prst="down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7" name="Seta: Para Baixo 6"/>
            <p:cNvSpPr/>
            <p:nvPr/>
          </p:nvSpPr>
          <p:spPr>
            <a:xfrm>
              <a:off x="2602129" y="2456881"/>
              <a:ext cx="657529" cy="830751"/>
            </a:xfrm>
            <a:prstGeom prst="downArrow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8" name="CaixaDeTexto 7"/>
            <p:cNvSpPr txBox="1"/>
            <p:nvPr/>
          </p:nvSpPr>
          <p:spPr>
            <a:xfrm>
              <a:off x="939950" y="2062793"/>
              <a:ext cx="9096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dirty="0"/>
                <a:t>Input A</a:t>
              </a:r>
            </a:p>
          </p:txBody>
        </p:sp>
        <p:sp>
          <p:nvSpPr>
            <p:cNvPr id="9" name="CaixaDeTexto 8"/>
            <p:cNvSpPr txBox="1"/>
            <p:nvPr/>
          </p:nvSpPr>
          <p:spPr>
            <a:xfrm>
              <a:off x="2476077" y="2062793"/>
              <a:ext cx="9096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dirty="0"/>
                <a:t>Input B</a:t>
              </a:r>
            </a:p>
          </p:txBody>
        </p:sp>
        <p:pic>
          <p:nvPicPr>
            <p:cNvPr id="12" name="Imagem 1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050217" y="3064279"/>
              <a:ext cx="3886742" cy="1400370"/>
            </a:xfrm>
            <a:prstGeom prst="rect">
              <a:avLst/>
            </a:prstGeom>
          </p:spPr>
        </p:pic>
        <p:sp>
          <p:nvSpPr>
            <p:cNvPr id="13" name="Seta: Para Baixo 12"/>
            <p:cNvSpPr/>
            <p:nvPr/>
          </p:nvSpPr>
          <p:spPr>
            <a:xfrm>
              <a:off x="1769267" y="4958511"/>
              <a:ext cx="657529" cy="830751"/>
            </a:xfrm>
            <a:prstGeom prst="downArrow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cxnSp>
          <p:nvCxnSpPr>
            <p:cNvPr id="15" name="Conexão reta 14"/>
            <p:cNvCxnSpPr/>
            <p:nvPr/>
          </p:nvCxnSpPr>
          <p:spPr>
            <a:xfrm flipH="1" flipV="1">
              <a:off x="8146816" y="3720100"/>
              <a:ext cx="2146587" cy="15789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xão reta 17"/>
            <p:cNvCxnSpPr/>
            <p:nvPr/>
          </p:nvCxnSpPr>
          <p:spPr>
            <a:xfrm flipH="1" flipV="1">
              <a:off x="8137291" y="3824875"/>
              <a:ext cx="2146587" cy="15789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CaixaDeTexto 19"/>
            <p:cNvSpPr txBox="1"/>
            <p:nvPr/>
          </p:nvSpPr>
          <p:spPr>
            <a:xfrm>
              <a:off x="1692498" y="5660788"/>
              <a:ext cx="9096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dirty="0"/>
                <a:t>Output</a:t>
              </a:r>
            </a:p>
          </p:txBody>
        </p:sp>
        <p:sp>
          <p:nvSpPr>
            <p:cNvPr id="21" name="Seta: Para a Esquerda 20"/>
            <p:cNvSpPr/>
            <p:nvPr/>
          </p:nvSpPr>
          <p:spPr>
            <a:xfrm>
              <a:off x="3433420" y="4221480"/>
              <a:ext cx="1197838" cy="400050"/>
            </a:xfrm>
            <a:prstGeom prst="left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</p:grpSp>
      <p:sp>
        <p:nvSpPr>
          <p:cNvPr id="22" name="CaixaDeTexto 21"/>
          <p:cNvSpPr txBox="1"/>
          <p:nvPr/>
        </p:nvSpPr>
        <p:spPr>
          <a:xfrm>
            <a:off x="710724" y="5980576"/>
            <a:ext cx="93362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>
                <a:solidFill>
                  <a:srgbClr val="0070C0"/>
                </a:solidFill>
              </a:rPr>
              <a:t>A recordar</a:t>
            </a:r>
          </a:p>
          <a:p>
            <a:r>
              <a:rPr lang="pt-PT" dirty="0"/>
              <a:t>- </a:t>
            </a:r>
            <a:r>
              <a:rPr lang="pt-PT" b="1" u="sng" dirty="0"/>
              <a:t>Instrução</a:t>
            </a:r>
            <a:r>
              <a:rPr lang="pt-PT" b="1" dirty="0"/>
              <a:t> LOAD </a:t>
            </a:r>
            <a:r>
              <a:rPr lang="pt-PT" dirty="0"/>
              <a:t>- carrega 2 números da RAM para o CPU</a:t>
            </a:r>
          </a:p>
          <a:p>
            <a:r>
              <a:rPr lang="pt-PT" dirty="0"/>
              <a:t>- </a:t>
            </a:r>
            <a:r>
              <a:rPr lang="pt-PT" dirty="0" err="1"/>
              <a:t>Enable</a:t>
            </a:r>
            <a:r>
              <a:rPr lang="pt-PT" dirty="0"/>
              <a:t> Ligado – permite transferência de dados da RAM para o CPU </a:t>
            </a:r>
          </a:p>
        </p:txBody>
      </p:sp>
    </p:spTree>
    <p:extLst>
      <p:ext uri="{BB962C8B-B14F-4D97-AF65-F5344CB8AC3E}">
        <p14:creationId xmlns:p14="http://schemas.microsoft.com/office/powerpoint/2010/main" val="3961715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ângulo 15"/>
          <p:cNvSpPr/>
          <p:nvPr/>
        </p:nvSpPr>
        <p:spPr>
          <a:xfrm>
            <a:off x="656948" y="1690687"/>
            <a:ext cx="7731803" cy="5015471"/>
          </a:xfrm>
          <a:prstGeom prst="rect">
            <a:avLst/>
          </a:prstGeom>
          <a:solidFill>
            <a:schemeClr val="accent1">
              <a:alpha val="23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148053"/>
            <a:ext cx="4789170" cy="1325563"/>
          </a:xfrm>
        </p:spPr>
        <p:txBody>
          <a:bodyPr>
            <a:normAutofit/>
          </a:bodyPr>
          <a:lstStyle/>
          <a:p>
            <a:r>
              <a:rPr lang="pt-PT" sz="3600" b="1" dirty="0">
                <a:solidFill>
                  <a:srgbClr val="002060"/>
                </a:solidFill>
              </a:rPr>
              <a:t>Por dentro do CPU + ULA Exemplo SOMA</a:t>
            </a:r>
          </a:p>
        </p:txBody>
      </p:sp>
      <p:sp>
        <p:nvSpPr>
          <p:cNvPr id="4" name="Retângulo 3"/>
          <p:cNvSpPr/>
          <p:nvPr/>
        </p:nvSpPr>
        <p:spPr>
          <a:xfrm>
            <a:off x="1216241" y="3480046"/>
            <a:ext cx="2459114" cy="169563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ULA - unidade lógica e aritmética</a:t>
            </a:r>
          </a:p>
          <a:p>
            <a:pPr algn="ctr"/>
            <a:endParaRPr lang="pt-PT" dirty="0"/>
          </a:p>
          <a:p>
            <a:pPr algn="ctr"/>
            <a:r>
              <a:rPr lang="pt-PT" dirty="0"/>
              <a:t>ALU </a:t>
            </a:r>
            <a:r>
              <a:rPr lang="pt-PT" i="1" dirty="0" err="1"/>
              <a:t>arithmetic</a:t>
            </a:r>
            <a:r>
              <a:rPr lang="pt-PT" i="1" dirty="0"/>
              <a:t> </a:t>
            </a:r>
            <a:r>
              <a:rPr lang="pt-PT" i="1" dirty="0" err="1"/>
              <a:t>logic</a:t>
            </a:r>
            <a:r>
              <a:rPr lang="pt-PT" i="1" dirty="0"/>
              <a:t> </a:t>
            </a:r>
            <a:r>
              <a:rPr lang="pt-PT" i="1" dirty="0" err="1"/>
              <a:t>unit</a:t>
            </a:r>
            <a:endParaRPr lang="pt-PT" i="1" dirty="0"/>
          </a:p>
        </p:txBody>
      </p:sp>
      <p:sp>
        <p:nvSpPr>
          <p:cNvPr id="5" name="Retângulo 4"/>
          <p:cNvSpPr/>
          <p:nvPr/>
        </p:nvSpPr>
        <p:spPr>
          <a:xfrm>
            <a:off x="4882718" y="2787588"/>
            <a:ext cx="3098307" cy="2388093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UC - </a:t>
            </a:r>
            <a:r>
              <a:rPr lang="pt-PT" dirty="0"/>
              <a:t>unidade de controlo</a:t>
            </a:r>
          </a:p>
          <a:p>
            <a:pPr algn="ctr"/>
            <a:endParaRPr lang="pt-PT" dirty="0"/>
          </a:p>
          <a:p>
            <a:pPr algn="ctr"/>
            <a:r>
              <a:rPr lang="pt-PT" dirty="0"/>
              <a:t>CU - </a:t>
            </a:r>
            <a:r>
              <a:rPr lang="pt-PT" i="1" dirty="0" err="1"/>
              <a:t>control</a:t>
            </a:r>
            <a:r>
              <a:rPr lang="pt-PT" i="1" dirty="0"/>
              <a:t> </a:t>
            </a:r>
            <a:r>
              <a:rPr lang="pt-PT" i="1" dirty="0" err="1"/>
              <a:t>unit</a:t>
            </a:r>
            <a:endParaRPr lang="pt-PT" i="1" dirty="0"/>
          </a:p>
        </p:txBody>
      </p:sp>
      <p:sp>
        <p:nvSpPr>
          <p:cNvPr id="6" name="Seta: Para Baixo 5"/>
          <p:cNvSpPr/>
          <p:nvPr/>
        </p:nvSpPr>
        <p:spPr>
          <a:xfrm>
            <a:off x="1317462" y="2649295"/>
            <a:ext cx="657529" cy="830751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Seta: Para Baixo 6"/>
          <p:cNvSpPr/>
          <p:nvPr/>
        </p:nvSpPr>
        <p:spPr>
          <a:xfrm>
            <a:off x="2853589" y="2651191"/>
            <a:ext cx="657529" cy="830751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8" name="CaixaDeTexto 7"/>
          <p:cNvSpPr txBox="1"/>
          <p:nvPr/>
        </p:nvSpPr>
        <p:spPr>
          <a:xfrm>
            <a:off x="1191410" y="2279963"/>
            <a:ext cx="909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Input A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2727537" y="2279963"/>
            <a:ext cx="909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Input B</a:t>
            </a:r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301677" y="3281449"/>
            <a:ext cx="3886742" cy="1400370"/>
          </a:xfrm>
          <a:prstGeom prst="rect">
            <a:avLst/>
          </a:prstGeom>
        </p:spPr>
      </p:pic>
      <p:cxnSp>
        <p:nvCxnSpPr>
          <p:cNvPr id="15" name="Conexão reta 14"/>
          <p:cNvCxnSpPr/>
          <p:nvPr/>
        </p:nvCxnSpPr>
        <p:spPr>
          <a:xfrm flipH="1" flipV="1">
            <a:off x="8398276" y="3937270"/>
            <a:ext cx="2146587" cy="1578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xão reta 17"/>
          <p:cNvCxnSpPr/>
          <p:nvPr/>
        </p:nvCxnSpPr>
        <p:spPr>
          <a:xfrm flipH="1" flipV="1">
            <a:off x="8388751" y="4042045"/>
            <a:ext cx="2146587" cy="1578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ixaDeTexto 18"/>
          <p:cNvSpPr txBox="1"/>
          <p:nvPr/>
        </p:nvSpPr>
        <p:spPr>
          <a:xfrm>
            <a:off x="5362575" y="302201"/>
            <a:ext cx="64782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/>
              <a:t>- Considerando que a ALU já tem dois números porque já fez LOAD</a:t>
            </a:r>
          </a:p>
          <a:p>
            <a:r>
              <a:rPr lang="pt-PT" dirty="0"/>
              <a:t>- CPU recebe a instrução da RAM (que está dentro de um endereço)</a:t>
            </a:r>
          </a:p>
          <a:p>
            <a:r>
              <a:rPr lang="pt-PT" dirty="0"/>
              <a:t>previamente solicitado pelo CPU) com o tipo de operação a realizar</a:t>
            </a:r>
          </a:p>
        </p:txBody>
      </p:sp>
      <p:sp>
        <p:nvSpPr>
          <p:cNvPr id="21" name="Seta: Para a Esquerda 20"/>
          <p:cNvSpPr/>
          <p:nvPr/>
        </p:nvSpPr>
        <p:spPr>
          <a:xfrm>
            <a:off x="3684880" y="4438650"/>
            <a:ext cx="1197838" cy="400050"/>
          </a:xfrm>
          <a:prstGeom prst="lef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0" name="Estrela: 8 Pontos 9"/>
          <p:cNvSpPr/>
          <p:nvPr/>
        </p:nvSpPr>
        <p:spPr>
          <a:xfrm>
            <a:off x="1346037" y="1779880"/>
            <a:ext cx="553308" cy="547825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2</a:t>
            </a:r>
          </a:p>
        </p:txBody>
      </p:sp>
      <p:sp>
        <p:nvSpPr>
          <p:cNvPr id="22" name="Estrela: 8 Pontos 21"/>
          <p:cNvSpPr/>
          <p:nvPr/>
        </p:nvSpPr>
        <p:spPr>
          <a:xfrm>
            <a:off x="2892918" y="1779880"/>
            <a:ext cx="553308" cy="547825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3</a:t>
            </a:r>
          </a:p>
        </p:txBody>
      </p:sp>
      <p:grpSp>
        <p:nvGrpSpPr>
          <p:cNvPr id="14" name="Grupo 13"/>
          <p:cNvGrpSpPr/>
          <p:nvPr/>
        </p:nvGrpSpPr>
        <p:grpSpPr>
          <a:xfrm>
            <a:off x="1943958" y="5175681"/>
            <a:ext cx="909631" cy="1530478"/>
            <a:chOff x="1943958" y="5175681"/>
            <a:chExt cx="909631" cy="1530478"/>
          </a:xfrm>
        </p:grpSpPr>
        <p:sp>
          <p:nvSpPr>
            <p:cNvPr id="13" name="Seta: Para Baixo 12"/>
            <p:cNvSpPr/>
            <p:nvPr/>
          </p:nvSpPr>
          <p:spPr>
            <a:xfrm>
              <a:off x="2020727" y="5175681"/>
              <a:ext cx="657529" cy="830751"/>
            </a:xfrm>
            <a:prstGeom prst="downArrow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0" name="CaixaDeTexto 19"/>
            <p:cNvSpPr txBox="1"/>
            <p:nvPr/>
          </p:nvSpPr>
          <p:spPr>
            <a:xfrm>
              <a:off x="1943958" y="5877958"/>
              <a:ext cx="9096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dirty="0"/>
                <a:t>Output</a:t>
              </a:r>
            </a:p>
          </p:txBody>
        </p:sp>
        <p:sp>
          <p:nvSpPr>
            <p:cNvPr id="23" name="Estrela: 8 Pontos 22"/>
            <p:cNvSpPr/>
            <p:nvPr/>
          </p:nvSpPr>
          <p:spPr>
            <a:xfrm>
              <a:off x="2072837" y="6158334"/>
              <a:ext cx="553308" cy="547825"/>
            </a:xfrm>
            <a:prstGeom prst="star8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dirty="0"/>
                <a:t>5</a:t>
              </a:r>
            </a:p>
          </p:txBody>
        </p:sp>
      </p:grpSp>
      <p:sp>
        <p:nvSpPr>
          <p:cNvPr id="11" name="CaixaDeTexto 10"/>
          <p:cNvSpPr txBox="1"/>
          <p:nvPr/>
        </p:nvSpPr>
        <p:spPr>
          <a:xfrm>
            <a:off x="8677185" y="4146820"/>
            <a:ext cx="15887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dirty="0"/>
              <a:t>RAM envia instrução ao CPU</a:t>
            </a:r>
          </a:p>
        </p:txBody>
      </p:sp>
      <p:sp>
        <p:nvSpPr>
          <p:cNvPr id="24" name="CaixaDeTexto 23"/>
          <p:cNvSpPr txBox="1"/>
          <p:nvPr/>
        </p:nvSpPr>
        <p:spPr>
          <a:xfrm>
            <a:off x="3511118" y="4811818"/>
            <a:ext cx="15887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dirty="0"/>
              <a:t>UC envia instrução soma à ULA</a:t>
            </a:r>
          </a:p>
        </p:txBody>
      </p:sp>
    </p:spTree>
    <p:extLst>
      <p:ext uri="{BB962C8B-B14F-4D97-AF65-F5344CB8AC3E}">
        <p14:creationId xmlns:p14="http://schemas.microsoft.com/office/powerpoint/2010/main" val="2174022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  <p:bldP spid="11" grpId="0"/>
      <p:bldP spid="11" grpId="1"/>
      <p:bldP spid="24" grpId="0"/>
      <p:bldP spid="2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ângulo 15"/>
          <p:cNvSpPr/>
          <p:nvPr/>
        </p:nvSpPr>
        <p:spPr>
          <a:xfrm>
            <a:off x="634088" y="1585570"/>
            <a:ext cx="7731803" cy="4857698"/>
          </a:xfrm>
          <a:prstGeom prst="rect">
            <a:avLst/>
          </a:prstGeom>
          <a:solidFill>
            <a:schemeClr val="accent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562" y="136075"/>
            <a:ext cx="5103906" cy="1325563"/>
          </a:xfrm>
        </p:spPr>
        <p:txBody>
          <a:bodyPr>
            <a:normAutofit/>
          </a:bodyPr>
          <a:lstStyle/>
          <a:p>
            <a:r>
              <a:rPr lang="pt-PT" sz="2800" b="1" dirty="0">
                <a:solidFill>
                  <a:srgbClr val="7030A0"/>
                </a:solidFill>
              </a:rPr>
              <a:t>Por dentro do CPU+ ULA + Registos</a:t>
            </a:r>
            <a:br>
              <a:rPr lang="pt-PT" sz="2800" b="1" dirty="0">
                <a:solidFill>
                  <a:srgbClr val="7030A0"/>
                </a:solidFill>
              </a:rPr>
            </a:br>
            <a:r>
              <a:rPr lang="pt-PT" sz="2800" b="1" dirty="0">
                <a:solidFill>
                  <a:srgbClr val="7030A0"/>
                </a:solidFill>
              </a:rPr>
              <a:t>Teoria</a:t>
            </a:r>
          </a:p>
        </p:txBody>
      </p:sp>
      <p:sp>
        <p:nvSpPr>
          <p:cNvPr id="4" name="Retângulo 3"/>
          <p:cNvSpPr/>
          <p:nvPr/>
        </p:nvSpPr>
        <p:spPr>
          <a:xfrm>
            <a:off x="1216241" y="3285736"/>
            <a:ext cx="2459114" cy="169563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ULA - unidade lógica e aritmética</a:t>
            </a:r>
          </a:p>
          <a:p>
            <a:pPr algn="ctr"/>
            <a:endParaRPr lang="pt-PT" dirty="0"/>
          </a:p>
          <a:p>
            <a:pPr algn="ctr"/>
            <a:r>
              <a:rPr lang="pt-PT" dirty="0"/>
              <a:t>ALU </a:t>
            </a:r>
            <a:r>
              <a:rPr lang="pt-PT" i="1" dirty="0" err="1"/>
              <a:t>arithmetic</a:t>
            </a:r>
            <a:r>
              <a:rPr lang="pt-PT" i="1" dirty="0"/>
              <a:t> </a:t>
            </a:r>
            <a:r>
              <a:rPr lang="pt-PT" i="1" dirty="0" err="1"/>
              <a:t>logic</a:t>
            </a:r>
            <a:r>
              <a:rPr lang="pt-PT" i="1" dirty="0"/>
              <a:t> </a:t>
            </a:r>
            <a:r>
              <a:rPr lang="pt-PT" i="1" dirty="0" err="1"/>
              <a:t>unit</a:t>
            </a:r>
            <a:endParaRPr lang="pt-PT" i="1" dirty="0"/>
          </a:p>
        </p:txBody>
      </p:sp>
      <p:sp>
        <p:nvSpPr>
          <p:cNvPr id="5" name="Retângulo 4"/>
          <p:cNvSpPr/>
          <p:nvPr/>
        </p:nvSpPr>
        <p:spPr>
          <a:xfrm>
            <a:off x="4882718" y="1967232"/>
            <a:ext cx="3098307" cy="200643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UC - </a:t>
            </a:r>
            <a:r>
              <a:rPr lang="pt-PT" dirty="0"/>
              <a:t>unidade de controlo</a:t>
            </a:r>
          </a:p>
          <a:p>
            <a:pPr algn="ctr"/>
            <a:endParaRPr lang="pt-PT" dirty="0"/>
          </a:p>
          <a:p>
            <a:pPr algn="ctr"/>
            <a:r>
              <a:rPr lang="pt-PT" dirty="0"/>
              <a:t>CU - </a:t>
            </a:r>
            <a:r>
              <a:rPr lang="pt-PT" i="1" dirty="0" err="1"/>
              <a:t>control</a:t>
            </a:r>
            <a:r>
              <a:rPr lang="pt-PT" i="1" dirty="0"/>
              <a:t> </a:t>
            </a:r>
            <a:r>
              <a:rPr lang="pt-PT" i="1" dirty="0" err="1"/>
              <a:t>unit</a:t>
            </a:r>
            <a:endParaRPr lang="pt-PT" i="1" dirty="0"/>
          </a:p>
        </p:txBody>
      </p:sp>
      <p:sp>
        <p:nvSpPr>
          <p:cNvPr id="6" name="Seta: Para Baixo 5"/>
          <p:cNvSpPr/>
          <p:nvPr/>
        </p:nvSpPr>
        <p:spPr>
          <a:xfrm>
            <a:off x="1317462" y="2454985"/>
            <a:ext cx="657529" cy="830751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Seta: Para Baixo 6"/>
          <p:cNvSpPr/>
          <p:nvPr/>
        </p:nvSpPr>
        <p:spPr>
          <a:xfrm>
            <a:off x="2853589" y="2456881"/>
            <a:ext cx="657529" cy="830751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8" name="CaixaDeTexto 7"/>
          <p:cNvSpPr txBox="1"/>
          <p:nvPr/>
        </p:nvSpPr>
        <p:spPr>
          <a:xfrm>
            <a:off x="1191410" y="2085653"/>
            <a:ext cx="909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Input A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2727537" y="2085653"/>
            <a:ext cx="909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Input B</a:t>
            </a:r>
          </a:p>
        </p:txBody>
      </p:sp>
      <p:sp>
        <p:nvSpPr>
          <p:cNvPr id="10" name="Estrela: 8 Pontos 9"/>
          <p:cNvSpPr/>
          <p:nvPr/>
        </p:nvSpPr>
        <p:spPr>
          <a:xfrm>
            <a:off x="1346037" y="1585570"/>
            <a:ext cx="553308" cy="547825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2</a:t>
            </a:r>
          </a:p>
        </p:txBody>
      </p:sp>
      <p:sp>
        <p:nvSpPr>
          <p:cNvPr id="22" name="Estrela: 8 Pontos 21"/>
          <p:cNvSpPr/>
          <p:nvPr/>
        </p:nvSpPr>
        <p:spPr>
          <a:xfrm>
            <a:off x="2892918" y="1585570"/>
            <a:ext cx="553308" cy="547825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3</a:t>
            </a:r>
          </a:p>
        </p:txBody>
      </p:sp>
      <p:graphicFrame>
        <p:nvGraphicFramePr>
          <p:cNvPr id="17" name="Tabe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549183"/>
              </p:ext>
            </p:extLst>
          </p:nvPr>
        </p:nvGraphicFramePr>
        <p:xfrm>
          <a:off x="1317462" y="5576116"/>
          <a:ext cx="221288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610">
                  <a:extLst>
                    <a:ext uri="{9D8B030D-6E8A-4147-A177-3AD203B41FA5}">
                      <a16:colId xmlns:a16="http://schemas.microsoft.com/office/drawing/2014/main" val="1442792162"/>
                    </a:ext>
                  </a:extLst>
                </a:gridCol>
                <a:gridCol w="276610">
                  <a:extLst>
                    <a:ext uri="{9D8B030D-6E8A-4147-A177-3AD203B41FA5}">
                      <a16:colId xmlns:a16="http://schemas.microsoft.com/office/drawing/2014/main" val="1358906601"/>
                    </a:ext>
                  </a:extLst>
                </a:gridCol>
                <a:gridCol w="276610">
                  <a:extLst>
                    <a:ext uri="{9D8B030D-6E8A-4147-A177-3AD203B41FA5}">
                      <a16:colId xmlns:a16="http://schemas.microsoft.com/office/drawing/2014/main" val="3677048011"/>
                    </a:ext>
                  </a:extLst>
                </a:gridCol>
                <a:gridCol w="276610">
                  <a:extLst>
                    <a:ext uri="{9D8B030D-6E8A-4147-A177-3AD203B41FA5}">
                      <a16:colId xmlns:a16="http://schemas.microsoft.com/office/drawing/2014/main" val="2405566011"/>
                    </a:ext>
                  </a:extLst>
                </a:gridCol>
                <a:gridCol w="276610">
                  <a:extLst>
                    <a:ext uri="{9D8B030D-6E8A-4147-A177-3AD203B41FA5}">
                      <a16:colId xmlns:a16="http://schemas.microsoft.com/office/drawing/2014/main" val="2721050523"/>
                    </a:ext>
                  </a:extLst>
                </a:gridCol>
                <a:gridCol w="276610">
                  <a:extLst>
                    <a:ext uri="{9D8B030D-6E8A-4147-A177-3AD203B41FA5}">
                      <a16:colId xmlns:a16="http://schemas.microsoft.com/office/drawing/2014/main" val="2674480348"/>
                    </a:ext>
                  </a:extLst>
                </a:gridCol>
                <a:gridCol w="276610">
                  <a:extLst>
                    <a:ext uri="{9D8B030D-6E8A-4147-A177-3AD203B41FA5}">
                      <a16:colId xmlns:a16="http://schemas.microsoft.com/office/drawing/2014/main" val="2168219411"/>
                    </a:ext>
                  </a:extLst>
                </a:gridCol>
                <a:gridCol w="276610">
                  <a:extLst>
                    <a:ext uri="{9D8B030D-6E8A-4147-A177-3AD203B41FA5}">
                      <a16:colId xmlns:a16="http://schemas.microsoft.com/office/drawing/2014/main" val="866021379"/>
                    </a:ext>
                  </a:extLst>
                </a:gridCol>
              </a:tblGrid>
              <a:tr h="282395">
                <a:tc>
                  <a:txBody>
                    <a:bodyPr/>
                    <a:lstStyle/>
                    <a:p>
                      <a:r>
                        <a:rPr lang="pt-PT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586765"/>
                  </a:ext>
                </a:extLst>
              </a:tr>
            </a:tbl>
          </a:graphicData>
        </a:graphic>
      </p:graphicFrame>
      <p:graphicFrame>
        <p:nvGraphicFramePr>
          <p:cNvPr id="25" name="Tabela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155391"/>
              </p:ext>
            </p:extLst>
          </p:nvPr>
        </p:nvGraphicFramePr>
        <p:xfrm>
          <a:off x="8641080" y="1457730"/>
          <a:ext cx="3394712" cy="9288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339">
                  <a:extLst>
                    <a:ext uri="{9D8B030D-6E8A-4147-A177-3AD203B41FA5}">
                      <a16:colId xmlns:a16="http://schemas.microsoft.com/office/drawing/2014/main" val="1217336693"/>
                    </a:ext>
                  </a:extLst>
                </a:gridCol>
                <a:gridCol w="424339">
                  <a:extLst>
                    <a:ext uri="{9D8B030D-6E8A-4147-A177-3AD203B41FA5}">
                      <a16:colId xmlns:a16="http://schemas.microsoft.com/office/drawing/2014/main" val="1238224141"/>
                    </a:ext>
                  </a:extLst>
                </a:gridCol>
                <a:gridCol w="424339">
                  <a:extLst>
                    <a:ext uri="{9D8B030D-6E8A-4147-A177-3AD203B41FA5}">
                      <a16:colId xmlns:a16="http://schemas.microsoft.com/office/drawing/2014/main" val="1405789316"/>
                    </a:ext>
                  </a:extLst>
                </a:gridCol>
                <a:gridCol w="424339">
                  <a:extLst>
                    <a:ext uri="{9D8B030D-6E8A-4147-A177-3AD203B41FA5}">
                      <a16:colId xmlns:a16="http://schemas.microsoft.com/office/drawing/2014/main" val="278508753"/>
                    </a:ext>
                  </a:extLst>
                </a:gridCol>
                <a:gridCol w="424339">
                  <a:extLst>
                    <a:ext uri="{9D8B030D-6E8A-4147-A177-3AD203B41FA5}">
                      <a16:colId xmlns:a16="http://schemas.microsoft.com/office/drawing/2014/main" val="2557769327"/>
                    </a:ext>
                  </a:extLst>
                </a:gridCol>
                <a:gridCol w="424339">
                  <a:extLst>
                    <a:ext uri="{9D8B030D-6E8A-4147-A177-3AD203B41FA5}">
                      <a16:colId xmlns:a16="http://schemas.microsoft.com/office/drawing/2014/main" val="1835144459"/>
                    </a:ext>
                  </a:extLst>
                </a:gridCol>
                <a:gridCol w="424339">
                  <a:extLst>
                    <a:ext uri="{9D8B030D-6E8A-4147-A177-3AD203B41FA5}">
                      <a16:colId xmlns:a16="http://schemas.microsoft.com/office/drawing/2014/main" val="874015730"/>
                    </a:ext>
                  </a:extLst>
                </a:gridCol>
                <a:gridCol w="424339">
                  <a:extLst>
                    <a:ext uri="{9D8B030D-6E8A-4147-A177-3AD203B41FA5}">
                      <a16:colId xmlns:a16="http://schemas.microsoft.com/office/drawing/2014/main" val="4225818083"/>
                    </a:ext>
                  </a:extLst>
                </a:gridCol>
              </a:tblGrid>
              <a:tr h="294908">
                <a:tc>
                  <a:txBody>
                    <a:bodyPr/>
                    <a:lstStyle/>
                    <a:p>
                      <a:pPr algn="ctr"/>
                      <a:r>
                        <a:rPr lang="pt-PT" sz="11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0484593"/>
                  </a:ext>
                </a:extLst>
              </a:tr>
              <a:tr h="339052">
                <a:tc>
                  <a:txBody>
                    <a:bodyPr/>
                    <a:lstStyle/>
                    <a:p>
                      <a:pPr algn="ctr"/>
                      <a:r>
                        <a:rPr lang="pt-PT" sz="11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3562701"/>
                  </a:ext>
                </a:extLst>
              </a:tr>
              <a:tr h="294908">
                <a:tc>
                  <a:txBody>
                    <a:bodyPr/>
                    <a:lstStyle/>
                    <a:p>
                      <a:pPr algn="ctr"/>
                      <a:r>
                        <a:rPr lang="pt-PT" sz="11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3933116"/>
                  </a:ext>
                </a:extLst>
              </a:tr>
            </a:tbl>
          </a:graphicData>
        </a:graphic>
      </p:graphicFrame>
      <p:cxnSp>
        <p:nvCxnSpPr>
          <p:cNvPr id="27" name="Conexão reta unidirecional 26"/>
          <p:cNvCxnSpPr/>
          <p:nvPr/>
        </p:nvCxnSpPr>
        <p:spPr>
          <a:xfrm>
            <a:off x="1450031" y="4981371"/>
            <a:ext cx="0" cy="559467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xão reta unidirecional 27"/>
          <p:cNvCxnSpPr/>
          <p:nvPr/>
        </p:nvCxnSpPr>
        <p:spPr>
          <a:xfrm>
            <a:off x="1739591" y="4995006"/>
            <a:ext cx="0" cy="559467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xão reta unidirecional 28"/>
          <p:cNvCxnSpPr/>
          <p:nvPr/>
        </p:nvCxnSpPr>
        <p:spPr>
          <a:xfrm>
            <a:off x="1974991" y="4996105"/>
            <a:ext cx="0" cy="559467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xão reta unidirecional 29"/>
          <p:cNvCxnSpPr/>
          <p:nvPr/>
        </p:nvCxnSpPr>
        <p:spPr>
          <a:xfrm>
            <a:off x="2272991" y="4995006"/>
            <a:ext cx="0" cy="559467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xão reta unidirecional 30"/>
          <p:cNvCxnSpPr/>
          <p:nvPr/>
        </p:nvCxnSpPr>
        <p:spPr>
          <a:xfrm>
            <a:off x="2555659" y="4997213"/>
            <a:ext cx="0" cy="559467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xão reta unidirecional 31"/>
          <p:cNvCxnSpPr/>
          <p:nvPr/>
        </p:nvCxnSpPr>
        <p:spPr>
          <a:xfrm>
            <a:off x="2848200" y="5008644"/>
            <a:ext cx="0" cy="559467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xão reta unidirecional 32"/>
          <p:cNvCxnSpPr/>
          <p:nvPr/>
        </p:nvCxnSpPr>
        <p:spPr>
          <a:xfrm>
            <a:off x="3145133" y="5008644"/>
            <a:ext cx="0" cy="559467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xão reta unidirecional 33"/>
          <p:cNvCxnSpPr/>
          <p:nvPr/>
        </p:nvCxnSpPr>
        <p:spPr>
          <a:xfrm>
            <a:off x="3362651" y="5006437"/>
            <a:ext cx="0" cy="559467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aixaDeTexto 34"/>
          <p:cNvSpPr txBox="1"/>
          <p:nvPr/>
        </p:nvSpPr>
        <p:spPr>
          <a:xfrm>
            <a:off x="3514701" y="5561629"/>
            <a:ext cx="1817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/>
              <a:t>Registo / </a:t>
            </a:r>
            <a:r>
              <a:rPr lang="pt-PT" dirty="0" err="1"/>
              <a:t>Register</a:t>
            </a:r>
            <a:endParaRPr lang="pt-PT" dirty="0"/>
          </a:p>
        </p:txBody>
      </p:sp>
      <p:sp>
        <p:nvSpPr>
          <p:cNvPr id="36" name="CaixaDeTexto 35"/>
          <p:cNvSpPr txBox="1"/>
          <p:nvPr/>
        </p:nvSpPr>
        <p:spPr>
          <a:xfrm>
            <a:off x="5188470" y="202348"/>
            <a:ext cx="672158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dirty="0"/>
              <a:t>- Os registos atuam como a RAM, a grande diferença é que estão dentro do CPU. Os registos armazenam dados temporariamente, ou seja, quando o registo armazena um dado não quer dizer que ele esteja a SALVO, para isso a UC recorre ao SET e ENABLE que estão dentro do CPU</a:t>
            </a:r>
          </a:p>
        </p:txBody>
      </p:sp>
      <p:cxnSp>
        <p:nvCxnSpPr>
          <p:cNvPr id="38" name="Conexão: Ângulo Reto 37"/>
          <p:cNvCxnSpPr>
            <a:stCxn id="5" idx="2"/>
          </p:cNvCxnSpPr>
          <p:nvPr/>
        </p:nvCxnSpPr>
        <p:spPr>
          <a:xfrm rot="5400000">
            <a:off x="4765878" y="2883145"/>
            <a:ext cx="575477" cy="2756513"/>
          </a:xfrm>
          <a:prstGeom prst="bentConnector2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xão: Ângulo Reto 38"/>
          <p:cNvCxnSpPr/>
          <p:nvPr/>
        </p:nvCxnSpPr>
        <p:spPr>
          <a:xfrm rot="10800000" flipV="1">
            <a:off x="3675356" y="3973662"/>
            <a:ext cx="3226019" cy="828856"/>
          </a:xfrm>
          <a:prstGeom prst="bentConnector3">
            <a:avLst>
              <a:gd name="adj1" fmla="val 751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CaixaDeTexto 47"/>
          <p:cNvSpPr txBox="1"/>
          <p:nvPr/>
        </p:nvSpPr>
        <p:spPr>
          <a:xfrm>
            <a:off x="4052711" y="4188966"/>
            <a:ext cx="514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/>
              <a:t>SET</a:t>
            </a:r>
          </a:p>
        </p:txBody>
      </p:sp>
      <p:sp>
        <p:nvSpPr>
          <p:cNvPr id="49" name="CaixaDeTexto 48"/>
          <p:cNvSpPr txBox="1"/>
          <p:nvPr/>
        </p:nvSpPr>
        <p:spPr>
          <a:xfrm>
            <a:off x="5493084" y="4766344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err="1"/>
              <a:t>Enable</a:t>
            </a:r>
            <a:endParaRPr lang="pt-PT" dirty="0"/>
          </a:p>
        </p:txBody>
      </p:sp>
      <p:sp>
        <p:nvSpPr>
          <p:cNvPr id="50" name="CaixaDeTexto 49"/>
          <p:cNvSpPr txBox="1"/>
          <p:nvPr/>
        </p:nvSpPr>
        <p:spPr>
          <a:xfrm>
            <a:off x="8641080" y="3001975"/>
            <a:ext cx="3131819" cy="956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SET – LIGADO – O numero que está no registo é guardado temporariamente</a:t>
            </a:r>
          </a:p>
        </p:txBody>
      </p:sp>
      <p:sp>
        <p:nvSpPr>
          <p:cNvPr id="51" name="CaixaDeTexto 50"/>
          <p:cNvSpPr txBox="1"/>
          <p:nvPr/>
        </p:nvSpPr>
        <p:spPr>
          <a:xfrm>
            <a:off x="8602698" y="4106277"/>
            <a:ext cx="31318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ENABLE– LIGADO – O numero que está guardado no registo pode circular no BUS do CPU</a:t>
            </a:r>
          </a:p>
        </p:txBody>
      </p:sp>
      <p:cxnSp>
        <p:nvCxnSpPr>
          <p:cNvPr id="53" name="Conexão: Ângulo Reto 52"/>
          <p:cNvCxnSpPr/>
          <p:nvPr/>
        </p:nvCxnSpPr>
        <p:spPr>
          <a:xfrm rot="10800000" flipV="1">
            <a:off x="948691" y="5930959"/>
            <a:ext cx="501343" cy="204623"/>
          </a:xfrm>
          <a:prstGeom prst="bentConnector3">
            <a:avLst>
              <a:gd name="adj1" fmla="val 212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xão: Ângulo Reto 57"/>
          <p:cNvCxnSpPr/>
          <p:nvPr/>
        </p:nvCxnSpPr>
        <p:spPr>
          <a:xfrm rot="10800000" flipV="1">
            <a:off x="1297779" y="5936022"/>
            <a:ext cx="466865" cy="292889"/>
          </a:xfrm>
          <a:prstGeom prst="bentConnector3">
            <a:avLst>
              <a:gd name="adj1" fmla="val 1035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xão: Ângulo Reto 58"/>
          <p:cNvCxnSpPr/>
          <p:nvPr/>
        </p:nvCxnSpPr>
        <p:spPr>
          <a:xfrm rot="10800000" flipV="1">
            <a:off x="1588771" y="5933503"/>
            <a:ext cx="426543" cy="365760"/>
          </a:xfrm>
          <a:prstGeom prst="bentConnector3">
            <a:avLst>
              <a:gd name="adj1" fmla="val -914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xão: Ângulo Reto 59"/>
          <p:cNvCxnSpPr/>
          <p:nvPr/>
        </p:nvCxnSpPr>
        <p:spPr>
          <a:xfrm rot="5400000">
            <a:off x="1892582" y="5940267"/>
            <a:ext cx="431090" cy="417563"/>
          </a:xfrm>
          <a:prstGeom prst="bentConnector3">
            <a:avLst>
              <a:gd name="adj1" fmla="val 97726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xão: Ângulo Reto 60"/>
          <p:cNvCxnSpPr/>
          <p:nvPr/>
        </p:nvCxnSpPr>
        <p:spPr>
          <a:xfrm rot="10800000" flipV="1">
            <a:off x="2015315" y="5931074"/>
            <a:ext cx="564646" cy="512195"/>
          </a:xfrm>
          <a:prstGeom prst="bentConnector3">
            <a:avLst>
              <a:gd name="adj1" fmla="val -607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xão: Ângulo Reto 61"/>
          <p:cNvCxnSpPr/>
          <p:nvPr/>
        </p:nvCxnSpPr>
        <p:spPr>
          <a:xfrm rot="5400000">
            <a:off x="2256448" y="5951916"/>
            <a:ext cx="619851" cy="586764"/>
          </a:xfrm>
          <a:prstGeom prst="bentConnector3">
            <a:avLst>
              <a:gd name="adj1" fmla="val 97944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xão: Ângulo Reto 62"/>
          <p:cNvCxnSpPr/>
          <p:nvPr/>
        </p:nvCxnSpPr>
        <p:spPr>
          <a:xfrm rot="5400000">
            <a:off x="2469905" y="6041017"/>
            <a:ext cx="750579" cy="530465"/>
          </a:xfrm>
          <a:prstGeom prst="bentConnector3">
            <a:avLst>
              <a:gd name="adj1" fmla="val 9873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xão: Ângulo Reto 63"/>
          <p:cNvCxnSpPr/>
          <p:nvPr/>
        </p:nvCxnSpPr>
        <p:spPr>
          <a:xfrm rot="5400000">
            <a:off x="2657554" y="6124150"/>
            <a:ext cx="924497" cy="543203"/>
          </a:xfrm>
          <a:prstGeom prst="bentConnector3">
            <a:avLst>
              <a:gd name="adj1" fmla="val 99454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CaixaDeTexto 93"/>
          <p:cNvSpPr txBox="1"/>
          <p:nvPr/>
        </p:nvSpPr>
        <p:spPr>
          <a:xfrm>
            <a:off x="3346988" y="6228911"/>
            <a:ext cx="1322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/>
              <a:t>BUS do CPU</a:t>
            </a:r>
          </a:p>
        </p:txBody>
      </p:sp>
    </p:spTree>
    <p:extLst>
      <p:ext uri="{BB962C8B-B14F-4D97-AF65-F5344CB8AC3E}">
        <p14:creationId xmlns:p14="http://schemas.microsoft.com/office/powerpoint/2010/main" val="2760319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ângulo 15"/>
          <p:cNvSpPr/>
          <p:nvPr/>
        </p:nvSpPr>
        <p:spPr>
          <a:xfrm>
            <a:off x="701694" y="1585570"/>
            <a:ext cx="7731803" cy="4857698"/>
          </a:xfrm>
          <a:prstGeom prst="rect">
            <a:avLst/>
          </a:prstGeom>
          <a:solidFill>
            <a:schemeClr val="accent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562" y="136075"/>
            <a:ext cx="5103906" cy="1325563"/>
          </a:xfrm>
        </p:spPr>
        <p:txBody>
          <a:bodyPr>
            <a:normAutofit/>
          </a:bodyPr>
          <a:lstStyle/>
          <a:p>
            <a:r>
              <a:rPr lang="pt-PT" sz="2800" b="1" dirty="0">
                <a:solidFill>
                  <a:srgbClr val="002060"/>
                </a:solidFill>
              </a:rPr>
              <a:t>Por dentro do CPU+ ULA + Registos</a:t>
            </a:r>
            <a:br>
              <a:rPr lang="pt-PT" sz="2800" b="1" dirty="0">
                <a:solidFill>
                  <a:srgbClr val="002060"/>
                </a:solidFill>
              </a:rPr>
            </a:br>
            <a:r>
              <a:rPr lang="pt-PT" sz="2800" b="1" dirty="0">
                <a:solidFill>
                  <a:srgbClr val="002060"/>
                </a:solidFill>
              </a:rPr>
              <a:t>Exemplo resultado da soma</a:t>
            </a:r>
          </a:p>
        </p:txBody>
      </p:sp>
      <p:sp>
        <p:nvSpPr>
          <p:cNvPr id="4" name="Retângulo 3"/>
          <p:cNvSpPr/>
          <p:nvPr/>
        </p:nvSpPr>
        <p:spPr>
          <a:xfrm>
            <a:off x="1216241" y="3285736"/>
            <a:ext cx="2459114" cy="169563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ULA - unidade lógica e aritmética</a:t>
            </a:r>
          </a:p>
          <a:p>
            <a:pPr algn="ctr"/>
            <a:endParaRPr lang="pt-PT" dirty="0"/>
          </a:p>
          <a:p>
            <a:pPr algn="ctr"/>
            <a:r>
              <a:rPr lang="pt-PT" dirty="0"/>
              <a:t>ALU </a:t>
            </a:r>
            <a:r>
              <a:rPr lang="pt-PT" i="1" dirty="0" err="1"/>
              <a:t>arithmetic</a:t>
            </a:r>
            <a:r>
              <a:rPr lang="pt-PT" i="1" dirty="0"/>
              <a:t> </a:t>
            </a:r>
            <a:r>
              <a:rPr lang="pt-PT" i="1" dirty="0" err="1"/>
              <a:t>logic</a:t>
            </a:r>
            <a:r>
              <a:rPr lang="pt-PT" i="1" dirty="0"/>
              <a:t> </a:t>
            </a:r>
            <a:r>
              <a:rPr lang="pt-PT" i="1" dirty="0" err="1"/>
              <a:t>unit</a:t>
            </a:r>
            <a:endParaRPr lang="pt-PT" i="1" dirty="0"/>
          </a:p>
        </p:txBody>
      </p:sp>
      <p:sp>
        <p:nvSpPr>
          <p:cNvPr id="5" name="Retângulo 4"/>
          <p:cNvSpPr/>
          <p:nvPr/>
        </p:nvSpPr>
        <p:spPr>
          <a:xfrm>
            <a:off x="4882718" y="1967232"/>
            <a:ext cx="3098307" cy="200643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UC - </a:t>
            </a:r>
            <a:r>
              <a:rPr lang="pt-PT" dirty="0"/>
              <a:t>unidade de controlo</a:t>
            </a:r>
          </a:p>
          <a:p>
            <a:pPr algn="ctr"/>
            <a:endParaRPr lang="pt-PT" dirty="0"/>
          </a:p>
          <a:p>
            <a:pPr algn="ctr"/>
            <a:r>
              <a:rPr lang="pt-PT" dirty="0"/>
              <a:t>CU - </a:t>
            </a:r>
            <a:r>
              <a:rPr lang="pt-PT" i="1" dirty="0" err="1"/>
              <a:t>control</a:t>
            </a:r>
            <a:r>
              <a:rPr lang="pt-PT" i="1" dirty="0"/>
              <a:t> </a:t>
            </a:r>
            <a:r>
              <a:rPr lang="pt-PT" i="1" dirty="0" err="1"/>
              <a:t>unit</a:t>
            </a:r>
            <a:endParaRPr lang="pt-PT" i="1" dirty="0"/>
          </a:p>
        </p:txBody>
      </p:sp>
      <p:sp>
        <p:nvSpPr>
          <p:cNvPr id="6" name="Seta: Para Baixo 5"/>
          <p:cNvSpPr/>
          <p:nvPr/>
        </p:nvSpPr>
        <p:spPr>
          <a:xfrm>
            <a:off x="1317462" y="2454985"/>
            <a:ext cx="657529" cy="830751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Seta: Para Baixo 6"/>
          <p:cNvSpPr/>
          <p:nvPr/>
        </p:nvSpPr>
        <p:spPr>
          <a:xfrm>
            <a:off x="2853589" y="2456881"/>
            <a:ext cx="657529" cy="830751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8" name="CaixaDeTexto 7"/>
          <p:cNvSpPr txBox="1"/>
          <p:nvPr/>
        </p:nvSpPr>
        <p:spPr>
          <a:xfrm>
            <a:off x="1191410" y="2085653"/>
            <a:ext cx="909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Input A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2727537" y="2085653"/>
            <a:ext cx="909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Input B</a:t>
            </a:r>
          </a:p>
        </p:txBody>
      </p:sp>
      <p:sp>
        <p:nvSpPr>
          <p:cNvPr id="10" name="Estrela: 8 Pontos 9"/>
          <p:cNvSpPr/>
          <p:nvPr/>
        </p:nvSpPr>
        <p:spPr>
          <a:xfrm>
            <a:off x="1346037" y="1585570"/>
            <a:ext cx="553308" cy="547825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2</a:t>
            </a:r>
          </a:p>
        </p:txBody>
      </p:sp>
      <p:sp>
        <p:nvSpPr>
          <p:cNvPr id="22" name="Estrela: 8 Pontos 21"/>
          <p:cNvSpPr/>
          <p:nvPr/>
        </p:nvSpPr>
        <p:spPr>
          <a:xfrm>
            <a:off x="2892918" y="1585570"/>
            <a:ext cx="553308" cy="547825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3</a:t>
            </a:r>
          </a:p>
        </p:txBody>
      </p:sp>
      <p:graphicFrame>
        <p:nvGraphicFramePr>
          <p:cNvPr id="17" name="Tabela 16"/>
          <p:cNvGraphicFramePr>
            <a:graphicFrameLocks noGrp="1"/>
          </p:cNvGraphicFramePr>
          <p:nvPr/>
        </p:nvGraphicFramePr>
        <p:xfrm>
          <a:off x="1317462" y="5576116"/>
          <a:ext cx="221288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610">
                  <a:extLst>
                    <a:ext uri="{9D8B030D-6E8A-4147-A177-3AD203B41FA5}">
                      <a16:colId xmlns:a16="http://schemas.microsoft.com/office/drawing/2014/main" val="1442792162"/>
                    </a:ext>
                  </a:extLst>
                </a:gridCol>
                <a:gridCol w="276610">
                  <a:extLst>
                    <a:ext uri="{9D8B030D-6E8A-4147-A177-3AD203B41FA5}">
                      <a16:colId xmlns:a16="http://schemas.microsoft.com/office/drawing/2014/main" val="1358906601"/>
                    </a:ext>
                  </a:extLst>
                </a:gridCol>
                <a:gridCol w="276610">
                  <a:extLst>
                    <a:ext uri="{9D8B030D-6E8A-4147-A177-3AD203B41FA5}">
                      <a16:colId xmlns:a16="http://schemas.microsoft.com/office/drawing/2014/main" val="3677048011"/>
                    </a:ext>
                  </a:extLst>
                </a:gridCol>
                <a:gridCol w="276610">
                  <a:extLst>
                    <a:ext uri="{9D8B030D-6E8A-4147-A177-3AD203B41FA5}">
                      <a16:colId xmlns:a16="http://schemas.microsoft.com/office/drawing/2014/main" val="2405566011"/>
                    </a:ext>
                  </a:extLst>
                </a:gridCol>
                <a:gridCol w="276610">
                  <a:extLst>
                    <a:ext uri="{9D8B030D-6E8A-4147-A177-3AD203B41FA5}">
                      <a16:colId xmlns:a16="http://schemas.microsoft.com/office/drawing/2014/main" val="2721050523"/>
                    </a:ext>
                  </a:extLst>
                </a:gridCol>
                <a:gridCol w="276610">
                  <a:extLst>
                    <a:ext uri="{9D8B030D-6E8A-4147-A177-3AD203B41FA5}">
                      <a16:colId xmlns:a16="http://schemas.microsoft.com/office/drawing/2014/main" val="2674480348"/>
                    </a:ext>
                  </a:extLst>
                </a:gridCol>
                <a:gridCol w="276610">
                  <a:extLst>
                    <a:ext uri="{9D8B030D-6E8A-4147-A177-3AD203B41FA5}">
                      <a16:colId xmlns:a16="http://schemas.microsoft.com/office/drawing/2014/main" val="2168219411"/>
                    </a:ext>
                  </a:extLst>
                </a:gridCol>
                <a:gridCol w="276610">
                  <a:extLst>
                    <a:ext uri="{9D8B030D-6E8A-4147-A177-3AD203B41FA5}">
                      <a16:colId xmlns:a16="http://schemas.microsoft.com/office/drawing/2014/main" val="866021379"/>
                    </a:ext>
                  </a:extLst>
                </a:gridCol>
              </a:tblGrid>
              <a:tr h="282395">
                <a:tc>
                  <a:txBody>
                    <a:bodyPr/>
                    <a:lstStyle/>
                    <a:p>
                      <a:r>
                        <a:rPr lang="pt-PT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586765"/>
                  </a:ext>
                </a:extLst>
              </a:tr>
            </a:tbl>
          </a:graphicData>
        </a:graphic>
      </p:graphicFrame>
      <p:graphicFrame>
        <p:nvGraphicFramePr>
          <p:cNvPr id="25" name="Tabela 24"/>
          <p:cNvGraphicFramePr>
            <a:graphicFrameLocks noGrp="1"/>
          </p:cNvGraphicFramePr>
          <p:nvPr/>
        </p:nvGraphicFramePr>
        <p:xfrm>
          <a:off x="8641080" y="1457730"/>
          <a:ext cx="3394712" cy="9288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339">
                  <a:extLst>
                    <a:ext uri="{9D8B030D-6E8A-4147-A177-3AD203B41FA5}">
                      <a16:colId xmlns:a16="http://schemas.microsoft.com/office/drawing/2014/main" val="1217336693"/>
                    </a:ext>
                  </a:extLst>
                </a:gridCol>
                <a:gridCol w="424339">
                  <a:extLst>
                    <a:ext uri="{9D8B030D-6E8A-4147-A177-3AD203B41FA5}">
                      <a16:colId xmlns:a16="http://schemas.microsoft.com/office/drawing/2014/main" val="1238224141"/>
                    </a:ext>
                  </a:extLst>
                </a:gridCol>
                <a:gridCol w="424339">
                  <a:extLst>
                    <a:ext uri="{9D8B030D-6E8A-4147-A177-3AD203B41FA5}">
                      <a16:colId xmlns:a16="http://schemas.microsoft.com/office/drawing/2014/main" val="1405789316"/>
                    </a:ext>
                  </a:extLst>
                </a:gridCol>
                <a:gridCol w="424339">
                  <a:extLst>
                    <a:ext uri="{9D8B030D-6E8A-4147-A177-3AD203B41FA5}">
                      <a16:colId xmlns:a16="http://schemas.microsoft.com/office/drawing/2014/main" val="278508753"/>
                    </a:ext>
                  </a:extLst>
                </a:gridCol>
                <a:gridCol w="424339">
                  <a:extLst>
                    <a:ext uri="{9D8B030D-6E8A-4147-A177-3AD203B41FA5}">
                      <a16:colId xmlns:a16="http://schemas.microsoft.com/office/drawing/2014/main" val="2557769327"/>
                    </a:ext>
                  </a:extLst>
                </a:gridCol>
                <a:gridCol w="424339">
                  <a:extLst>
                    <a:ext uri="{9D8B030D-6E8A-4147-A177-3AD203B41FA5}">
                      <a16:colId xmlns:a16="http://schemas.microsoft.com/office/drawing/2014/main" val="1835144459"/>
                    </a:ext>
                  </a:extLst>
                </a:gridCol>
                <a:gridCol w="424339">
                  <a:extLst>
                    <a:ext uri="{9D8B030D-6E8A-4147-A177-3AD203B41FA5}">
                      <a16:colId xmlns:a16="http://schemas.microsoft.com/office/drawing/2014/main" val="874015730"/>
                    </a:ext>
                  </a:extLst>
                </a:gridCol>
                <a:gridCol w="424339">
                  <a:extLst>
                    <a:ext uri="{9D8B030D-6E8A-4147-A177-3AD203B41FA5}">
                      <a16:colId xmlns:a16="http://schemas.microsoft.com/office/drawing/2014/main" val="4225818083"/>
                    </a:ext>
                  </a:extLst>
                </a:gridCol>
              </a:tblGrid>
              <a:tr h="294908">
                <a:tc>
                  <a:txBody>
                    <a:bodyPr/>
                    <a:lstStyle/>
                    <a:p>
                      <a:pPr algn="ctr"/>
                      <a:r>
                        <a:rPr lang="pt-PT" sz="11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0484593"/>
                  </a:ext>
                </a:extLst>
              </a:tr>
              <a:tr h="339052">
                <a:tc>
                  <a:txBody>
                    <a:bodyPr/>
                    <a:lstStyle/>
                    <a:p>
                      <a:pPr algn="ctr"/>
                      <a:r>
                        <a:rPr lang="pt-PT" sz="11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3562701"/>
                  </a:ext>
                </a:extLst>
              </a:tr>
              <a:tr h="294908">
                <a:tc>
                  <a:txBody>
                    <a:bodyPr/>
                    <a:lstStyle/>
                    <a:p>
                      <a:pPr algn="ctr"/>
                      <a:r>
                        <a:rPr lang="pt-PT" sz="11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3933116"/>
                  </a:ext>
                </a:extLst>
              </a:tr>
            </a:tbl>
          </a:graphicData>
        </a:graphic>
      </p:graphicFrame>
      <p:grpSp>
        <p:nvGrpSpPr>
          <p:cNvPr id="11" name="Grupo 10"/>
          <p:cNvGrpSpPr/>
          <p:nvPr/>
        </p:nvGrpSpPr>
        <p:grpSpPr>
          <a:xfrm>
            <a:off x="1450031" y="4981371"/>
            <a:ext cx="3882475" cy="949590"/>
            <a:chOff x="1450031" y="4981371"/>
            <a:chExt cx="3882475" cy="949590"/>
          </a:xfrm>
        </p:grpSpPr>
        <p:grpSp>
          <p:nvGrpSpPr>
            <p:cNvPr id="3" name="Grupo 2"/>
            <p:cNvGrpSpPr/>
            <p:nvPr/>
          </p:nvGrpSpPr>
          <p:grpSpPr>
            <a:xfrm>
              <a:off x="1450031" y="4981371"/>
              <a:ext cx="1912620" cy="586740"/>
              <a:chOff x="1450031" y="4981371"/>
              <a:chExt cx="1912620" cy="586740"/>
            </a:xfrm>
          </p:grpSpPr>
          <p:cxnSp>
            <p:nvCxnSpPr>
              <p:cNvPr id="27" name="Conexão reta unidirecional 26"/>
              <p:cNvCxnSpPr/>
              <p:nvPr/>
            </p:nvCxnSpPr>
            <p:spPr>
              <a:xfrm>
                <a:off x="1450031" y="4981371"/>
                <a:ext cx="0" cy="559467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exão reta unidirecional 27"/>
              <p:cNvCxnSpPr/>
              <p:nvPr/>
            </p:nvCxnSpPr>
            <p:spPr>
              <a:xfrm>
                <a:off x="1739591" y="4995006"/>
                <a:ext cx="0" cy="559467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exão reta unidirecional 28"/>
              <p:cNvCxnSpPr/>
              <p:nvPr/>
            </p:nvCxnSpPr>
            <p:spPr>
              <a:xfrm>
                <a:off x="1974991" y="4996105"/>
                <a:ext cx="0" cy="559467"/>
              </a:xfrm>
              <a:prstGeom prst="straightConnector1">
                <a:avLst/>
              </a:prstGeom>
              <a:ln w="317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Conexão reta unidirecional 29"/>
              <p:cNvCxnSpPr/>
              <p:nvPr/>
            </p:nvCxnSpPr>
            <p:spPr>
              <a:xfrm>
                <a:off x="2272991" y="4995006"/>
                <a:ext cx="0" cy="559467"/>
              </a:xfrm>
              <a:prstGeom prst="straightConnector1">
                <a:avLst/>
              </a:prstGeom>
              <a:ln w="317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Conexão reta unidirecional 30"/>
              <p:cNvCxnSpPr/>
              <p:nvPr/>
            </p:nvCxnSpPr>
            <p:spPr>
              <a:xfrm>
                <a:off x="2555659" y="4997213"/>
                <a:ext cx="0" cy="559467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Conexão reta unidirecional 31"/>
              <p:cNvCxnSpPr/>
              <p:nvPr/>
            </p:nvCxnSpPr>
            <p:spPr>
              <a:xfrm>
                <a:off x="2848200" y="5008644"/>
                <a:ext cx="0" cy="559467"/>
              </a:xfrm>
              <a:prstGeom prst="straightConnector1">
                <a:avLst/>
              </a:prstGeom>
              <a:ln w="317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Conexão reta unidirecional 32"/>
              <p:cNvCxnSpPr/>
              <p:nvPr/>
            </p:nvCxnSpPr>
            <p:spPr>
              <a:xfrm>
                <a:off x="3145133" y="5008644"/>
                <a:ext cx="0" cy="559467"/>
              </a:xfrm>
              <a:prstGeom prst="straightConnector1">
                <a:avLst/>
              </a:prstGeom>
              <a:ln w="317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Conexão reta unidirecional 33"/>
              <p:cNvCxnSpPr/>
              <p:nvPr/>
            </p:nvCxnSpPr>
            <p:spPr>
              <a:xfrm>
                <a:off x="3362651" y="5006437"/>
                <a:ext cx="0" cy="559467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CaixaDeTexto 34"/>
            <p:cNvSpPr txBox="1"/>
            <p:nvPr/>
          </p:nvSpPr>
          <p:spPr>
            <a:xfrm>
              <a:off x="3514701" y="5561629"/>
              <a:ext cx="18178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/>
                <a:t>Registo / </a:t>
              </a:r>
              <a:r>
                <a:rPr lang="pt-PT" dirty="0" err="1"/>
                <a:t>Register</a:t>
              </a:r>
              <a:endParaRPr lang="pt-PT" dirty="0"/>
            </a:p>
          </p:txBody>
        </p:sp>
      </p:grpSp>
      <p:sp>
        <p:nvSpPr>
          <p:cNvPr id="36" name="CaixaDeTexto 35"/>
          <p:cNvSpPr txBox="1"/>
          <p:nvPr/>
        </p:nvSpPr>
        <p:spPr>
          <a:xfrm>
            <a:off x="5188470" y="202348"/>
            <a:ext cx="672158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dirty="0"/>
              <a:t>- Os registos atuam como a RAM, a grande diferença é que estão dentro do CPU. Os registos armazenam dados temporariamente, ou seja, quando o registo armazena um dado não quer dizer que ele esteja a SALVO, para isso a UC recorre ao SET e ENABLE que estão dentro do CPU</a:t>
            </a:r>
          </a:p>
        </p:txBody>
      </p:sp>
      <p:grpSp>
        <p:nvGrpSpPr>
          <p:cNvPr id="12" name="Grupo 11"/>
          <p:cNvGrpSpPr/>
          <p:nvPr/>
        </p:nvGrpSpPr>
        <p:grpSpPr>
          <a:xfrm>
            <a:off x="3675360" y="3973663"/>
            <a:ext cx="2756513" cy="584635"/>
            <a:chOff x="3675360" y="3973663"/>
            <a:chExt cx="2756513" cy="584635"/>
          </a:xfrm>
        </p:grpSpPr>
        <p:cxnSp>
          <p:nvCxnSpPr>
            <p:cNvPr id="38" name="Conexão: Ângulo Reto 37"/>
            <p:cNvCxnSpPr>
              <a:stCxn id="5" idx="2"/>
            </p:cNvCxnSpPr>
            <p:nvPr/>
          </p:nvCxnSpPr>
          <p:spPr>
            <a:xfrm rot="5400000">
              <a:off x="4765878" y="2883145"/>
              <a:ext cx="575477" cy="2756513"/>
            </a:xfrm>
            <a:prstGeom prst="bentConnector2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CaixaDeTexto 47"/>
            <p:cNvSpPr txBox="1"/>
            <p:nvPr/>
          </p:nvSpPr>
          <p:spPr>
            <a:xfrm>
              <a:off x="4052711" y="4188966"/>
              <a:ext cx="5148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/>
                <a:t>SET</a:t>
              </a:r>
            </a:p>
          </p:txBody>
        </p:sp>
      </p:grpSp>
      <p:grpSp>
        <p:nvGrpSpPr>
          <p:cNvPr id="13" name="Grupo 12"/>
          <p:cNvGrpSpPr/>
          <p:nvPr/>
        </p:nvGrpSpPr>
        <p:grpSpPr>
          <a:xfrm>
            <a:off x="3675356" y="3973662"/>
            <a:ext cx="3226019" cy="1162014"/>
            <a:chOff x="3675356" y="3973662"/>
            <a:chExt cx="3226019" cy="1162014"/>
          </a:xfrm>
        </p:grpSpPr>
        <p:cxnSp>
          <p:nvCxnSpPr>
            <p:cNvPr id="39" name="Conexão: Ângulo Reto 38"/>
            <p:cNvCxnSpPr/>
            <p:nvPr/>
          </p:nvCxnSpPr>
          <p:spPr>
            <a:xfrm rot="10800000" flipV="1">
              <a:off x="3675356" y="3973662"/>
              <a:ext cx="3226019" cy="828856"/>
            </a:xfrm>
            <a:prstGeom prst="bentConnector3">
              <a:avLst>
                <a:gd name="adj1" fmla="val 751"/>
              </a:avLst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CaixaDeTexto 48"/>
            <p:cNvSpPr txBox="1"/>
            <p:nvPr/>
          </p:nvSpPr>
          <p:spPr>
            <a:xfrm>
              <a:off x="5493084" y="4766344"/>
              <a:ext cx="8194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 err="1"/>
                <a:t>Enable</a:t>
              </a:r>
              <a:endParaRPr lang="pt-PT" dirty="0"/>
            </a:p>
          </p:txBody>
        </p:sp>
      </p:grpSp>
      <p:sp>
        <p:nvSpPr>
          <p:cNvPr id="50" name="CaixaDeTexto 49"/>
          <p:cNvSpPr txBox="1"/>
          <p:nvPr/>
        </p:nvSpPr>
        <p:spPr>
          <a:xfrm>
            <a:off x="8619455" y="4516935"/>
            <a:ext cx="3131819" cy="956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b="1" dirty="0"/>
              <a:t>SET</a:t>
            </a:r>
            <a:r>
              <a:rPr lang="pt-PT" dirty="0"/>
              <a:t> – LIGADO – O numero que está no registo é </a:t>
            </a:r>
            <a:r>
              <a:rPr lang="pt-PT" u="sng" dirty="0"/>
              <a:t>guardado</a:t>
            </a:r>
            <a:r>
              <a:rPr lang="pt-PT" dirty="0"/>
              <a:t> temporariamente</a:t>
            </a:r>
          </a:p>
        </p:txBody>
      </p:sp>
      <p:sp>
        <p:nvSpPr>
          <p:cNvPr id="51" name="CaixaDeTexto 50"/>
          <p:cNvSpPr txBox="1"/>
          <p:nvPr/>
        </p:nvSpPr>
        <p:spPr>
          <a:xfrm>
            <a:off x="8599083" y="5469294"/>
            <a:ext cx="31318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b="1" dirty="0"/>
              <a:t>ENABLE</a:t>
            </a:r>
            <a:r>
              <a:rPr lang="pt-PT" dirty="0"/>
              <a:t>– LIGADO – O numero que está </a:t>
            </a:r>
            <a:r>
              <a:rPr lang="pt-PT" u="sng" dirty="0"/>
              <a:t>guardado</a:t>
            </a:r>
            <a:r>
              <a:rPr lang="pt-PT" dirty="0"/>
              <a:t> no registo pode circular no BUS do CPU</a:t>
            </a:r>
          </a:p>
        </p:txBody>
      </p:sp>
      <p:grpSp>
        <p:nvGrpSpPr>
          <p:cNvPr id="14" name="Grupo 13"/>
          <p:cNvGrpSpPr/>
          <p:nvPr/>
        </p:nvGrpSpPr>
        <p:grpSpPr>
          <a:xfrm>
            <a:off x="948691" y="5930959"/>
            <a:ext cx="3721095" cy="755593"/>
            <a:chOff x="948691" y="5930959"/>
            <a:chExt cx="3721095" cy="755593"/>
          </a:xfrm>
        </p:grpSpPr>
        <p:cxnSp>
          <p:nvCxnSpPr>
            <p:cNvPr id="53" name="Conexão: Ângulo Reto 52"/>
            <p:cNvCxnSpPr/>
            <p:nvPr/>
          </p:nvCxnSpPr>
          <p:spPr>
            <a:xfrm rot="10800000" flipV="1">
              <a:off x="948691" y="5930959"/>
              <a:ext cx="501343" cy="204623"/>
            </a:xfrm>
            <a:prstGeom prst="bentConnector3">
              <a:avLst>
                <a:gd name="adj1" fmla="val 2123"/>
              </a:avLst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exão: Ângulo Reto 57"/>
            <p:cNvCxnSpPr/>
            <p:nvPr/>
          </p:nvCxnSpPr>
          <p:spPr>
            <a:xfrm rot="10800000" flipV="1">
              <a:off x="1297779" y="5936022"/>
              <a:ext cx="466865" cy="292889"/>
            </a:xfrm>
            <a:prstGeom prst="bentConnector3">
              <a:avLst>
                <a:gd name="adj1" fmla="val 1035"/>
              </a:avLst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exão: Ângulo Reto 58"/>
            <p:cNvCxnSpPr/>
            <p:nvPr/>
          </p:nvCxnSpPr>
          <p:spPr>
            <a:xfrm rot="10800000" flipV="1">
              <a:off x="1588771" y="5933503"/>
              <a:ext cx="426543" cy="365760"/>
            </a:xfrm>
            <a:prstGeom prst="bentConnector3">
              <a:avLst>
                <a:gd name="adj1" fmla="val -914"/>
              </a:avLst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exão: Ângulo Reto 59"/>
            <p:cNvCxnSpPr/>
            <p:nvPr/>
          </p:nvCxnSpPr>
          <p:spPr>
            <a:xfrm rot="5400000">
              <a:off x="1892582" y="5940267"/>
              <a:ext cx="431090" cy="417563"/>
            </a:xfrm>
            <a:prstGeom prst="bentConnector3">
              <a:avLst>
                <a:gd name="adj1" fmla="val 97726"/>
              </a:avLst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exão: Ângulo Reto 60"/>
            <p:cNvCxnSpPr/>
            <p:nvPr/>
          </p:nvCxnSpPr>
          <p:spPr>
            <a:xfrm rot="10800000" flipV="1">
              <a:off x="2015315" y="5931074"/>
              <a:ext cx="564646" cy="512195"/>
            </a:xfrm>
            <a:prstGeom prst="bentConnector3">
              <a:avLst>
                <a:gd name="adj1" fmla="val -607"/>
              </a:avLst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exão: Ângulo Reto 61"/>
            <p:cNvCxnSpPr/>
            <p:nvPr/>
          </p:nvCxnSpPr>
          <p:spPr>
            <a:xfrm rot="5400000">
              <a:off x="2256448" y="5951916"/>
              <a:ext cx="619851" cy="586764"/>
            </a:xfrm>
            <a:prstGeom prst="bentConnector3">
              <a:avLst>
                <a:gd name="adj1" fmla="val 97944"/>
              </a:avLst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exão: Ângulo Reto 62"/>
            <p:cNvCxnSpPr/>
            <p:nvPr/>
          </p:nvCxnSpPr>
          <p:spPr>
            <a:xfrm rot="5400000">
              <a:off x="2511554" y="5999368"/>
              <a:ext cx="667283" cy="530467"/>
            </a:xfrm>
            <a:prstGeom prst="bentConnector3">
              <a:avLst>
                <a:gd name="adj1" fmla="val 99675"/>
              </a:avLst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exão: Ângulo Reto 63"/>
            <p:cNvCxnSpPr/>
            <p:nvPr/>
          </p:nvCxnSpPr>
          <p:spPr>
            <a:xfrm rot="5400000">
              <a:off x="2749059" y="6044201"/>
              <a:ext cx="753049" cy="531654"/>
            </a:xfrm>
            <a:prstGeom prst="bentConnector3">
              <a:avLst>
                <a:gd name="adj1" fmla="val 100088"/>
              </a:avLst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CaixaDeTexto 93"/>
            <p:cNvSpPr txBox="1"/>
            <p:nvPr/>
          </p:nvSpPr>
          <p:spPr>
            <a:xfrm>
              <a:off x="3346988" y="6228911"/>
              <a:ext cx="13227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b="1" dirty="0"/>
                <a:t>BUS do CPU</a:t>
              </a:r>
            </a:p>
          </p:txBody>
        </p:sp>
      </p:grpSp>
      <p:sp>
        <p:nvSpPr>
          <p:cNvPr id="44" name="CaixaDeTexto 43"/>
          <p:cNvSpPr txBox="1"/>
          <p:nvPr/>
        </p:nvSpPr>
        <p:spPr>
          <a:xfrm>
            <a:off x="8599083" y="3227377"/>
            <a:ext cx="31318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b="1" dirty="0"/>
              <a:t>Resultado da soma </a:t>
            </a:r>
            <a:r>
              <a:rPr lang="pt-PT" dirty="0"/>
              <a:t>– Neste momento o resultado da soma é </a:t>
            </a:r>
            <a:r>
              <a:rPr lang="pt-PT" u="sng" dirty="0"/>
              <a:t>colocado</a:t>
            </a:r>
            <a:r>
              <a:rPr lang="pt-PT" dirty="0"/>
              <a:t> no registo NÃO está guardado</a:t>
            </a:r>
          </a:p>
        </p:txBody>
      </p:sp>
    </p:spTree>
    <p:extLst>
      <p:ext uri="{BB962C8B-B14F-4D97-AF65-F5344CB8AC3E}">
        <p14:creationId xmlns:p14="http://schemas.microsoft.com/office/powerpoint/2010/main" val="4294158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1" grpId="0"/>
      <p:bldP spid="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858" y="28337"/>
            <a:ext cx="7160922" cy="1365050"/>
          </a:xfrm>
        </p:spPr>
        <p:txBody>
          <a:bodyPr>
            <a:normAutofit/>
          </a:bodyPr>
          <a:lstStyle/>
          <a:p>
            <a:r>
              <a:rPr lang="pt-PT" sz="2800" b="1" dirty="0">
                <a:solidFill>
                  <a:srgbClr val="7030A0"/>
                </a:solidFill>
              </a:rPr>
              <a:t>Por dentro do CPU+ ULA + Tipos de Registos</a:t>
            </a:r>
            <a:br>
              <a:rPr lang="pt-PT" sz="2800" b="1" dirty="0">
                <a:solidFill>
                  <a:srgbClr val="7030A0"/>
                </a:solidFill>
              </a:rPr>
            </a:br>
            <a:r>
              <a:rPr lang="pt-PT" sz="2800" b="1" dirty="0">
                <a:solidFill>
                  <a:srgbClr val="7030A0"/>
                </a:solidFill>
              </a:rPr>
              <a:t>Teoria</a:t>
            </a:r>
            <a:endParaRPr lang="pt-PT" sz="2800" dirty="0"/>
          </a:p>
        </p:txBody>
      </p:sp>
      <p:pic>
        <p:nvPicPr>
          <p:cNvPr id="4" name="Marcador de Posição de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0507" y="1874361"/>
            <a:ext cx="7631430" cy="4581454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1371600" y="5360670"/>
            <a:ext cx="85725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00110110</a:t>
            </a:r>
          </a:p>
        </p:txBody>
      </p:sp>
      <p:sp>
        <p:nvSpPr>
          <p:cNvPr id="7" name="Retângulo 6"/>
          <p:cNvSpPr/>
          <p:nvPr/>
        </p:nvSpPr>
        <p:spPr>
          <a:xfrm>
            <a:off x="1371600" y="5360670"/>
            <a:ext cx="85725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>
                <a:solidFill>
                  <a:schemeClr val="tx1"/>
                </a:solidFill>
              </a:rPr>
              <a:t>00110110</a:t>
            </a:r>
          </a:p>
        </p:txBody>
      </p:sp>
      <p:sp>
        <p:nvSpPr>
          <p:cNvPr id="8" name="Retângulo 7"/>
          <p:cNvSpPr/>
          <p:nvPr/>
        </p:nvSpPr>
        <p:spPr>
          <a:xfrm>
            <a:off x="8469631" y="1960840"/>
            <a:ext cx="34518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i="1" dirty="0" err="1"/>
              <a:t>accumulator</a:t>
            </a:r>
            <a:r>
              <a:rPr lang="pt-PT" b="1" i="1" dirty="0"/>
              <a:t> </a:t>
            </a:r>
            <a:r>
              <a:rPr lang="pt-PT" b="1" i="1" dirty="0" err="1"/>
              <a:t>register</a:t>
            </a:r>
            <a:r>
              <a:rPr lang="pt-PT" b="1" i="1" dirty="0"/>
              <a:t>- </a:t>
            </a:r>
            <a:r>
              <a:rPr lang="pt-PT" dirty="0"/>
              <a:t>armazena os resultados de quaisquer cálculos da unidade lógica e aritmética</a:t>
            </a:r>
            <a:endParaRPr lang="pt-PT" dirty="0"/>
          </a:p>
        </p:txBody>
      </p:sp>
      <p:sp>
        <p:nvSpPr>
          <p:cNvPr id="9" name="Retângulo 8"/>
          <p:cNvSpPr/>
          <p:nvPr/>
        </p:nvSpPr>
        <p:spPr>
          <a:xfrm>
            <a:off x="4674870" y="5383530"/>
            <a:ext cx="982980" cy="35433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>
                <a:solidFill>
                  <a:srgbClr val="FF0000"/>
                </a:solidFill>
              </a:rPr>
              <a:t>Liga ENABLE</a:t>
            </a:r>
          </a:p>
        </p:txBody>
      </p:sp>
      <p:grpSp>
        <p:nvGrpSpPr>
          <p:cNvPr id="12" name="Grupo 11"/>
          <p:cNvGrpSpPr/>
          <p:nvPr/>
        </p:nvGrpSpPr>
        <p:grpSpPr>
          <a:xfrm>
            <a:off x="4941570" y="3234690"/>
            <a:ext cx="716280" cy="691436"/>
            <a:chOff x="4941570" y="3234690"/>
            <a:chExt cx="716280" cy="691436"/>
          </a:xfrm>
        </p:grpSpPr>
        <p:sp>
          <p:nvSpPr>
            <p:cNvPr id="10" name="Retângulo 9"/>
            <p:cNvSpPr/>
            <p:nvPr/>
          </p:nvSpPr>
          <p:spPr>
            <a:xfrm>
              <a:off x="4941570" y="3701336"/>
              <a:ext cx="716280" cy="22479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200" b="1" dirty="0">
                  <a:solidFill>
                    <a:srgbClr val="FFFF00"/>
                  </a:solidFill>
                </a:rPr>
                <a:t>Liga SET</a:t>
              </a:r>
            </a:p>
          </p:txBody>
        </p:sp>
        <p:sp>
          <p:nvSpPr>
            <p:cNvPr id="11" name="Seta: Para Cima 10"/>
            <p:cNvSpPr/>
            <p:nvPr/>
          </p:nvSpPr>
          <p:spPr>
            <a:xfrm>
              <a:off x="5177790" y="3234690"/>
              <a:ext cx="228600" cy="466646"/>
            </a:xfrm>
            <a:prstGeom prst="up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</p:grpSp>
      <p:sp>
        <p:nvSpPr>
          <p:cNvPr id="13" name="Retângulo 12"/>
          <p:cNvSpPr/>
          <p:nvPr/>
        </p:nvSpPr>
        <p:spPr>
          <a:xfrm>
            <a:off x="8469631" y="2936568"/>
            <a:ext cx="355472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b="1" dirty="0"/>
              <a:t>Registos Gerais. </a:t>
            </a:r>
            <a:r>
              <a:rPr lang="pt-PT" dirty="0"/>
              <a:t>Alguns destes registos servem para guardar a instrução corrente de um dado programa. Servem  também para guardar dados durante a execução de uma  instrução ou um programa.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6300363" y="6011501"/>
            <a:ext cx="1277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>
                <a:solidFill>
                  <a:srgbClr val="FFFFFF"/>
                </a:solidFill>
              </a:rPr>
              <a:t>Bus do CPU</a:t>
            </a:r>
          </a:p>
        </p:txBody>
      </p:sp>
      <p:sp>
        <p:nvSpPr>
          <p:cNvPr id="16" name="Balão: Linha 15"/>
          <p:cNvSpPr/>
          <p:nvPr/>
        </p:nvSpPr>
        <p:spPr>
          <a:xfrm>
            <a:off x="3810654" y="6483805"/>
            <a:ext cx="1367136" cy="311365"/>
          </a:xfrm>
          <a:prstGeom prst="borderCallout1">
            <a:avLst>
              <a:gd name="adj1" fmla="val 18750"/>
              <a:gd name="adj2" fmla="val -8333"/>
              <a:gd name="adj3" fmla="val -279951"/>
              <a:gd name="adj4" fmla="val -134897"/>
            </a:avLst>
          </a:prstGeom>
          <a:solidFill>
            <a:srgbClr val="7030A0"/>
          </a:solidFill>
          <a:ln w="254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i="1" dirty="0" err="1"/>
              <a:t>accumulator</a:t>
            </a:r>
            <a:r>
              <a:rPr lang="pt-PT" sz="1200" i="1" dirty="0"/>
              <a:t> </a:t>
            </a:r>
            <a:r>
              <a:rPr lang="pt-PT" sz="1200" i="1" dirty="0" err="1"/>
              <a:t>register</a:t>
            </a:r>
            <a:r>
              <a:rPr lang="pt-PT" sz="1200" i="1" dirty="0"/>
              <a:t>-</a:t>
            </a:r>
            <a:endParaRPr lang="pt-PT" sz="1200" dirty="0"/>
          </a:p>
        </p:txBody>
      </p:sp>
      <p:sp>
        <p:nvSpPr>
          <p:cNvPr id="17" name="Balão: Linha 16"/>
          <p:cNvSpPr/>
          <p:nvPr/>
        </p:nvSpPr>
        <p:spPr>
          <a:xfrm>
            <a:off x="6399061" y="1805157"/>
            <a:ext cx="1367136" cy="311365"/>
          </a:xfrm>
          <a:prstGeom prst="borderCallout1">
            <a:avLst>
              <a:gd name="adj1" fmla="val 18750"/>
              <a:gd name="adj2" fmla="val -8333"/>
              <a:gd name="adj3" fmla="val 290291"/>
              <a:gd name="adj4" fmla="val -15414"/>
            </a:avLst>
          </a:prstGeom>
          <a:solidFill>
            <a:srgbClr val="7030A0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dirty="0"/>
              <a:t>Registos Gerais</a:t>
            </a:r>
            <a:endParaRPr lang="pt-PT" sz="1200" dirty="0"/>
          </a:p>
        </p:txBody>
      </p:sp>
      <p:sp>
        <p:nvSpPr>
          <p:cNvPr id="18" name="Retângulo 17"/>
          <p:cNvSpPr/>
          <p:nvPr/>
        </p:nvSpPr>
        <p:spPr>
          <a:xfrm>
            <a:off x="4674870" y="5383530"/>
            <a:ext cx="982980" cy="35433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>
                <a:solidFill>
                  <a:schemeClr val="bg1"/>
                </a:solidFill>
              </a:rPr>
              <a:t>Desliga ENABLE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8469631" y="4921865"/>
            <a:ext cx="33261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/>
              <a:t>Desliga o </a:t>
            </a:r>
            <a:r>
              <a:rPr lang="pt-PT" b="1" dirty="0" err="1"/>
              <a:t>enable</a:t>
            </a:r>
            <a:r>
              <a:rPr lang="pt-PT" b="1" dirty="0"/>
              <a:t> </a:t>
            </a:r>
            <a:r>
              <a:rPr lang="pt-PT" dirty="0"/>
              <a:t>– assim o BUS fica desimpedido podendo circular outros dados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5744763" y="5209808"/>
            <a:ext cx="1040130" cy="252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00101011</a:t>
            </a:r>
            <a:endParaRPr lang="pt-PT" sz="12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3" name="Balão: Linha 22"/>
          <p:cNvSpPr/>
          <p:nvPr/>
        </p:nvSpPr>
        <p:spPr>
          <a:xfrm>
            <a:off x="8172450" y="6300132"/>
            <a:ext cx="3851910" cy="352127"/>
          </a:xfrm>
          <a:prstGeom prst="borderCallout1">
            <a:avLst>
              <a:gd name="adj1" fmla="val 38226"/>
              <a:gd name="adj2" fmla="val 569"/>
              <a:gd name="adj3" fmla="val -228015"/>
              <a:gd name="adj4" fmla="val -54141"/>
            </a:avLst>
          </a:prstGeom>
          <a:solidFill>
            <a:srgbClr val="7030A0"/>
          </a:solidFill>
          <a:ln w="254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PT" sz="1200" i="1" dirty="0"/>
              <a:t>Registo de instrução </a:t>
            </a:r>
            <a:r>
              <a:rPr lang="pt-PT" sz="1200" i="1" dirty="0" err="1"/>
              <a:t>ex</a:t>
            </a:r>
            <a:r>
              <a:rPr lang="pt-PT" sz="1200" i="1" dirty="0"/>
              <a:t>: instrução ADD que vem da RAM </a:t>
            </a:r>
            <a:endParaRPr lang="pt-PT" sz="1200" dirty="0"/>
          </a:p>
        </p:txBody>
      </p:sp>
    </p:spTree>
    <p:extLst>
      <p:ext uri="{BB962C8B-B14F-4D97-AF65-F5344CB8AC3E}">
        <p14:creationId xmlns:p14="http://schemas.microsoft.com/office/powerpoint/2010/main" val="391961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0.01667 L -0.00052 -0.01667 L -0.04271 -0.01852 C -0.04401 -0.01852 -0.04532 -0.01921 -0.04649 -0.02014 C -0.04753 -0.02083 -0.04831 -0.02245 -0.04922 -0.02338 C -0.05052 -0.02477 -0.0517 -0.02569 -0.053 -0.02685 C -0.05326 -0.02847 -0.05352 -0.03032 -0.05391 -0.03171 C -0.0556 -0.03704 -0.05808 -0.04074 -0.06055 -0.04514 C -0.06172 -0.05139 -0.06133 -0.05185 -0.06524 -0.05671 C -0.06602 -0.05787 -0.06706 -0.05787 -0.06797 -0.05857 C -0.06888 -0.06065 -0.07006 -0.06273 -0.07084 -0.06505 C -0.07162 -0.06713 -0.07175 -0.06991 -0.07266 -0.07176 C -0.07344 -0.07338 -0.07461 -0.07407 -0.07552 -0.07523 C -0.07578 -0.07685 -0.07605 -0.07847 -0.07644 -0.08009 C -0.07761 -0.08472 -0.07956 -0.08866 -0.08021 -0.09352 C -0.08138 -0.10208 -0.08047 -0.09815 -0.08295 -0.10509 C -0.08542 -0.12222 -0.08451 -0.11412 -0.0849 -0.14676 C -0.08646 -0.30185 -0.07904 -0.24699 -0.08672 -0.30185 C -0.08711 -0.30857 -0.08698 -0.31528 -0.08763 -0.32176 C -0.08789 -0.32384 -0.08959 -0.32477 -0.08959 -0.32685 C -0.08985 -0.34236 -0.08946 -0.35787 -0.08868 -0.37338 C -0.08842 -0.37708 -0.08724 -0.38009 -0.08672 -0.38357 C -0.08386 -0.4044 -0.08763 -0.37847 -0.0849 -0.39514 C -0.08203 -0.41273 -0.08646 -0.38796 -0.08203 -0.41181 L -0.08021 -0.42176 C -0.07982 -0.42338 -0.07943 -0.425 -0.0793 -0.42685 C -0.07865 -0.43357 -0.07839 -0.43727 -0.07735 -0.44352 C -0.07683 -0.44676 -0.07709 -0.45162 -0.07552 -0.45347 L -0.07266 -0.45671 C -0.07201 -0.45857 -0.07162 -0.46042 -0.07084 -0.46181 C -0.06394 -0.47407 -0.04388 -0.46343 -0.0418 -0.46343 L 0.04544 -0.46181 L 0.29856 -0.46019 C 0.30013 -0.45949 0.30208 -0.46042 0.30325 -0.45857 C 0.30455 -0.45602 0.30507 -0.44838 0.30507 -0.44838 C 0.30547 -0.43519 0.30703 -0.38727 0.30703 -0.37685 C 0.30703 -0.37616 0.30638 -0.37685 0.30599 -0.37685 " pathEditMode="relative" ptsTypes="AAAAAAAAAAAAAAAAAAAAAAAAAAAAAAAAAAA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9" grpId="1" animBg="1"/>
      <p:bldP spid="13" grpId="0"/>
      <p:bldP spid="18" grpId="0" animBg="1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858" y="28337"/>
            <a:ext cx="7160922" cy="1365050"/>
          </a:xfrm>
        </p:spPr>
        <p:txBody>
          <a:bodyPr>
            <a:normAutofit/>
          </a:bodyPr>
          <a:lstStyle/>
          <a:p>
            <a:r>
              <a:rPr lang="pt-PT" sz="2800" b="1" dirty="0">
                <a:solidFill>
                  <a:srgbClr val="7030A0"/>
                </a:solidFill>
              </a:rPr>
              <a:t>Por dentro do CPU+ ULA + Tipos de Registos</a:t>
            </a:r>
            <a:br>
              <a:rPr lang="pt-PT" sz="2800" b="1" dirty="0">
                <a:solidFill>
                  <a:srgbClr val="7030A0"/>
                </a:solidFill>
              </a:rPr>
            </a:br>
            <a:r>
              <a:rPr lang="pt-PT" sz="2800" b="1" dirty="0">
                <a:solidFill>
                  <a:srgbClr val="7030A0"/>
                </a:solidFill>
              </a:rPr>
              <a:t>Teoria</a:t>
            </a:r>
            <a:endParaRPr lang="pt-PT" sz="2800" dirty="0"/>
          </a:p>
        </p:txBody>
      </p:sp>
      <p:pic>
        <p:nvPicPr>
          <p:cNvPr id="4" name="Marcador de Posição de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0507" y="1874361"/>
            <a:ext cx="7631430" cy="4581454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1371600" y="5360670"/>
            <a:ext cx="85725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00110110</a:t>
            </a:r>
          </a:p>
        </p:txBody>
      </p:sp>
      <p:sp>
        <p:nvSpPr>
          <p:cNvPr id="8" name="Retângulo 7"/>
          <p:cNvSpPr/>
          <p:nvPr/>
        </p:nvSpPr>
        <p:spPr>
          <a:xfrm>
            <a:off x="8172450" y="372070"/>
            <a:ext cx="3539734" cy="92333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pt-PT" b="1" i="1" dirty="0" err="1"/>
              <a:t>accumulator</a:t>
            </a:r>
            <a:r>
              <a:rPr lang="pt-PT" b="1" i="1" dirty="0"/>
              <a:t> </a:t>
            </a:r>
            <a:r>
              <a:rPr lang="pt-PT" b="1" i="1" dirty="0" err="1"/>
              <a:t>register</a:t>
            </a:r>
            <a:r>
              <a:rPr lang="pt-PT" b="1" i="1" dirty="0"/>
              <a:t>- </a:t>
            </a:r>
            <a:r>
              <a:rPr lang="pt-PT" dirty="0"/>
              <a:t>armazena os resultados de quaisquer cálculos da unidade lógica e aritmética</a:t>
            </a:r>
            <a:endParaRPr lang="pt-PT" dirty="0"/>
          </a:p>
        </p:txBody>
      </p:sp>
      <p:sp>
        <p:nvSpPr>
          <p:cNvPr id="13" name="Retângulo 12"/>
          <p:cNvSpPr/>
          <p:nvPr/>
        </p:nvSpPr>
        <p:spPr>
          <a:xfrm>
            <a:off x="8172450" y="1399371"/>
            <a:ext cx="3554729" cy="175432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pt-PT" b="1" dirty="0"/>
              <a:t>Registos Gerais </a:t>
            </a:r>
            <a:r>
              <a:rPr lang="pt-PT" dirty="0"/>
              <a:t>Alguns destes registos servem para guardar a instrução corrente de um dado programa. Servem  também para guardar dados durante a execução de uma  instrução ou um programa.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6300363" y="6011501"/>
            <a:ext cx="1277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>
                <a:solidFill>
                  <a:srgbClr val="FFFFFF"/>
                </a:solidFill>
              </a:rPr>
              <a:t>Bus do CPU</a:t>
            </a:r>
          </a:p>
        </p:txBody>
      </p:sp>
      <p:sp>
        <p:nvSpPr>
          <p:cNvPr id="16" name="Balão: Linha 15"/>
          <p:cNvSpPr/>
          <p:nvPr/>
        </p:nvSpPr>
        <p:spPr>
          <a:xfrm>
            <a:off x="3810654" y="6483805"/>
            <a:ext cx="1367136" cy="311365"/>
          </a:xfrm>
          <a:prstGeom prst="borderCallout1">
            <a:avLst>
              <a:gd name="adj1" fmla="val 22421"/>
              <a:gd name="adj2" fmla="val 7552"/>
              <a:gd name="adj3" fmla="val -279951"/>
              <a:gd name="adj4" fmla="val -134897"/>
            </a:avLst>
          </a:prstGeom>
          <a:solidFill>
            <a:srgbClr val="7030A0"/>
          </a:solidFill>
          <a:ln w="254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i="1" dirty="0" err="1"/>
              <a:t>accumulator</a:t>
            </a:r>
            <a:r>
              <a:rPr lang="pt-PT" sz="1200" i="1" dirty="0"/>
              <a:t> </a:t>
            </a:r>
            <a:r>
              <a:rPr lang="pt-PT" sz="1200" i="1" dirty="0" err="1"/>
              <a:t>register</a:t>
            </a:r>
            <a:r>
              <a:rPr lang="pt-PT" sz="1200" i="1" dirty="0"/>
              <a:t>-</a:t>
            </a:r>
            <a:endParaRPr lang="pt-PT" sz="1200" dirty="0"/>
          </a:p>
        </p:txBody>
      </p:sp>
      <p:sp>
        <p:nvSpPr>
          <p:cNvPr id="17" name="Balão: Linha 16"/>
          <p:cNvSpPr/>
          <p:nvPr/>
        </p:nvSpPr>
        <p:spPr>
          <a:xfrm>
            <a:off x="6399061" y="1805157"/>
            <a:ext cx="1367136" cy="311365"/>
          </a:xfrm>
          <a:prstGeom prst="borderCallout1">
            <a:avLst>
              <a:gd name="adj1" fmla="val 18750"/>
              <a:gd name="adj2" fmla="val -8333"/>
              <a:gd name="adj3" fmla="val 290291"/>
              <a:gd name="adj4" fmla="val -15414"/>
            </a:avLst>
          </a:prstGeom>
          <a:solidFill>
            <a:srgbClr val="7030A0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dirty="0"/>
              <a:t>Registos Gerais</a:t>
            </a:r>
            <a:endParaRPr lang="pt-PT" sz="1200" dirty="0"/>
          </a:p>
        </p:txBody>
      </p:sp>
      <p:sp>
        <p:nvSpPr>
          <p:cNvPr id="22" name="Retângulo 21"/>
          <p:cNvSpPr/>
          <p:nvPr/>
        </p:nvSpPr>
        <p:spPr>
          <a:xfrm>
            <a:off x="5863589" y="5209808"/>
            <a:ext cx="921303" cy="320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00101011</a:t>
            </a:r>
            <a:endParaRPr lang="pt-PT" sz="12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3" name="Balão: Linha 22"/>
          <p:cNvSpPr/>
          <p:nvPr/>
        </p:nvSpPr>
        <p:spPr>
          <a:xfrm>
            <a:off x="8172450" y="6300132"/>
            <a:ext cx="3851910" cy="352127"/>
          </a:xfrm>
          <a:prstGeom prst="borderCallout1">
            <a:avLst>
              <a:gd name="adj1" fmla="val 38226"/>
              <a:gd name="adj2" fmla="val 569"/>
              <a:gd name="adj3" fmla="val -208539"/>
              <a:gd name="adj4" fmla="val -47613"/>
            </a:avLst>
          </a:prstGeom>
          <a:solidFill>
            <a:srgbClr val="7030A0"/>
          </a:solidFill>
          <a:ln w="254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PT" sz="1200" i="1" dirty="0"/>
              <a:t>Registo de instrução </a:t>
            </a:r>
            <a:r>
              <a:rPr lang="pt-PT" sz="1200" i="1" dirty="0" err="1"/>
              <a:t>ex</a:t>
            </a:r>
            <a:r>
              <a:rPr lang="pt-PT" sz="1200" i="1" dirty="0"/>
              <a:t>: instrução ADD que vem da RAM </a:t>
            </a:r>
            <a:endParaRPr lang="pt-PT" sz="1200" dirty="0"/>
          </a:p>
        </p:txBody>
      </p:sp>
      <p:sp>
        <p:nvSpPr>
          <p:cNvPr id="3" name="Retângulo 2"/>
          <p:cNvSpPr/>
          <p:nvPr/>
        </p:nvSpPr>
        <p:spPr>
          <a:xfrm>
            <a:off x="8172450" y="3257668"/>
            <a:ext cx="3539734" cy="1200329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pt-PT" b="1" dirty="0"/>
              <a:t>Registo de endereços - </a:t>
            </a:r>
            <a:r>
              <a:rPr lang="pt-PT" dirty="0"/>
              <a:t>armazena o endereço de RAM do próximo BYTE de dados a ser procurado ou armazenado na RAM pela UC</a:t>
            </a:r>
            <a:endParaRPr lang="pt-PT" dirty="0"/>
          </a:p>
        </p:txBody>
      </p:sp>
      <p:sp>
        <p:nvSpPr>
          <p:cNvPr id="20" name="Retângulo 19"/>
          <p:cNvSpPr/>
          <p:nvPr/>
        </p:nvSpPr>
        <p:spPr>
          <a:xfrm>
            <a:off x="4754876" y="5209808"/>
            <a:ext cx="921303" cy="320719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00101011</a:t>
            </a:r>
            <a:endParaRPr lang="pt-PT" sz="12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8157456" y="4607197"/>
            <a:ext cx="3554728" cy="923330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r>
              <a:rPr lang="pt-PT" dirty="0"/>
              <a:t>Registo de instrução - armazena os detalhes da próxima instrução a ser executada pela unidade de controlo</a:t>
            </a:r>
            <a:endParaRPr lang="pt-PT" dirty="0"/>
          </a:p>
        </p:txBody>
      </p:sp>
      <p:sp>
        <p:nvSpPr>
          <p:cNvPr id="24" name="Balão: Linha 23"/>
          <p:cNvSpPr/>
          <p:nvPr/>
        </p:nvSpPr>
        <p:spPr>
          <a:xfrm>
            <a:off x="5863589" y="6483805"/>
            <a:ext cx="1367136" cy="311365"/>
          </a:xfrm>
          <a:prstGeom prst="borderCallout1">
            <a:avLst>
              <a:gd name="adj1" fmla="val 4066"/>
              <a:gd name="adj2" fmla="val 12568"/>
              <a:gd name="adj3" fmla="val -294635"/>
              <a:gd name="adj4" fmla="val -46276"/>
            </a:avLst>
          </a:prstGeom>
          <a:solidFill>
            <a:srgbClr val="7030A0"/>
          </a:solidFill>
          <a:ln w="254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/>
              <a:t>Registo de endereços</a:t>
            </a:r>
            <a:endParaRPr lang="pt-PT" sz="1200" dirty="0"/>
          </a:p>
        </p:txBody>
      </p:sp>
      <p:sp>
        <p:nvSpPr>
          <p:cNvPr id="25" name="Retângulo 24"/>
          <p:cNvSpPr/>
          <p:nvPr/>
        </p:nvSpPr>
        <p:spPr>
          <a:xfrm>
            <a:off x="5927642" y="2812707"/>
            <a:ext cx="857250" cy="2286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b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00110110</a:t>
            </a:r>
          </a:p>
        </p:txBody>
      </p:sp>
    </p:spTree>
    <p:extLst>
      <p:ext uri="{BB962C8B-B14F-4D97-AF65-F5344CB8AC3E}">
        <p14:creationId xmlns:p14="http://schemas.microsoft.com/office/powerpoint/2010/main" val="34435354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736</Words>
  <Application>Microsoft Office PowerPoint</Application>
  <PresentationFormat>Ecrã Panorâmico</PresentationFormat>
  <Paragraphs>164</Paragraphs>
  <Slides>7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Consolas</vt:lpstr>
      <vt:lpstr>Tema do Office</vt:lpstr>
      <vt:lpstr>CPU por dentro</vt:lpstr>
      <vt:lpstr>Por dentro do CPU + ULA Teoria</vt:lpstr>
      <vt:lpstr>Por dentro do CPU + ULA Exemplo SOMA</vt:lpstr>
      <vt:lpstr>Por dentro do CPU+ ULA + Registos Teoria</vt:lpstr>
      <vt:lpstr>Por dentro do CPU+ ULA + Registos Exemplo resultado da soma</vt:lpstr>
      <vt:lpstr>Por dentro do CPU+ ULA + Tipos de Registos Teoria</vt:lpstr>
      <vt:lpstr>Por dentro do CPU+ ULA + Tipos de Registos Teoria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CPU por dentro</dc:title>
  <dc:creator>x1</dc:creator>
  <cp:lastModifiedBy>x1</cp:lastModifiedBy>
  <cp:revision>30</cp:revision>
  <dcterms:created xsi:type="dcterms:W3CDTF">2016-10-17T09:21:21Z</dcterms:created>
  <dcterms:modified xsi:type="dcterms:W3CDTF">2016-10-17T15:43:58Z</dcterms:modified>
</cp:coreProperties>
</file>