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4542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0708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6903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8340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6769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6142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9372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8981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1344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6705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6850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B94A1-8F26-4838-9DFB-394005EE1B1C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0AD5-6304-45BB-971C-12763498025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6159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upo 58"/>
          <p:cNvGrpSpPr/>
          <p:nvPr/>
        </p:nvGrpSpPr>
        <p:grpSpPr>
          <a:xfrm>
            <a:off x="736014" y="762092"/>
            <a:ext cx="10643555" cy="5627703"/>
            <a:chOff x="736014" y="762092"/>
            <a:chExt cx="10643555" cy="5627703"/>
          </a:xfrm>
        </p:grpSpPr>
        <p:grpSp>
          <p:nvGrpSpPr>
            <p:cNvPr id="46" name="Grupo 45"/>
            <p:cNvGrpSpPr/>
            <p:nvPr/>
          </p:nvGrpSpPr>
          <p:grpSpPr>
            <a:xfrm>
              <a:off x="736014" y="762092"/>
              <a:ext cx="10643555" cy="5627703"/>
              <a:chOff x="688389" y="943067"/>
              <a:chExt cx="10643555" cy="5627703"/>
            </a:xfrm>
          </p:grpSpPr>
          <p:grpSp>
            <p:nvGrpSpPr>
              <p:cNvPr id="35" name="Grupo 34"/>
              <p:cNvGrpSpPr/>
              <p:nvPr/>
            </p:nvGrpSpPr>
            <p:grpSpPr>
              <a:xfrm>
                <a:off x="688389" y="943067"/>
                <a:ext cx="10643555" cy="5627703"/>
                <a:chOff x="688389" y="924017"/>
                <a:chExt cx="10643555" cy="5627703"/>
              </a:xfrm>
            </p:grpSpPr>
            <p:grpSp>
              <p:nvGrpSpPr>
                <p:cNvPr id="20" name="Grupo 19"/>
                <p:cNvGrpSpPr/>
                <p:nvPr/>
              </p:nvGrpSpPr>
              <p:grpSpPr>
                <a:xfrm>
                  <a:off x="688389" y="924017"/>
                  <a:ext cx="10440870" cy="5627703"/>
                  <a:chOff x="688389" y="924017"/>
                  <a:chExt cx="10440870" cy="5627703"/>
                </a:xfrm>
              </p:grpSpPr>
              <p:pic>
                <p:nvPicPr>
                  <p:cNvPr id="18" name="Imagem 17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688389" y="924017"/>
                    <a:ext cx="10440870" cy="5627703"/>
                  </a:xfrm>
                  <a:prstGeom prst="rect">
                    <a:avLst/>
                  </a:prstGeom>
                </p:spPr>
              </p:pic>
              <p:pic>
                <p:nvPicPr>
                  <p:cNvPr id="19" name="Imagem 18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785403" y="2642721"/>
                    <a:ext cx="2408129" cy="237155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34" name="Imagem 33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688388" y="3090211"/>
                  <a:ext cx="3886742" cy="1400370"/>
                </a:xfrm>
                <a:prstGeom prst="rect">
                  <a:avLst/>
                </a:prstGeom>
              </p:spPr>
            </p:pic>
          </p:grpSp>
          <p:grpSp>
            <p:nvGrpSpPr>
              <p:cNvPr id="45" name="Grupo 44"/>
              <p:cNvGrpSpPr/>
              <p:nvPr/>
            </p:nvGrpSpPr>
            <p:grpSpPr>
              <a:xfrm>
                <a:off x="7193532" y="1584350"/>
                <a:ext cx="1705150" cy="2505756"/>
                <a:chOff x="7193532" y="1584350"/>
                <a:chExt cx="1705150" cy="2505756"/>
              </a:xfrm>
            </p:grpSpPr>
            <p:sp>
              <p:nvSpPr>
                <p:cNvPr id="22" name="CaixaDeTexto 21"/>
                <p:cNvSpPr txBox="1"/>
                <p:nvPr/>
              </p:nvSpPr>
              <p:spPr>
                <a:xfrm>
                  <a:off x="8099860" y="3566886"/>
                  <a:ext cx="79882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PT" sz="1400" dirty="0"/>
                    <a:t>Bus de controlo</a:t>
                  </a:r>
                </a:p>
              </p:txBody>
            </p:sp>
            <p:sp>
              <p:nvSpPr>
                <p:cNvPr id="21" name="CaixaDeTexto 20"/>
                <p:cNvSpPr txBox="1"/>
                <p:nvPr/>
              </p:nvSpPr>
              <p:spPr>
                <a:xfrm>
                  <a:off x="7193532" y="1584350"/>
                  <a:ext cx="146803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400" dirty="0"/>
                    <a:t>Bus de Endereços</a:t>
                  </a:r>
                </a:p>
              </p:txBody>
            </p:sp>
          </p:grpSp>
          <p:sp>
            <p:nvSpPr>
              <p:cNvPr id="23" name="CaixaDeTexto 22"/>
              <p:cNvSpPr txBox="1"/>
              <p:nvPr/>
            </p:nvSpPr>
            <p:spPr>
              <a:xfrm>
                <a:off x="7458722" y="5591294"/>
                <a:ext cx="1152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PT" sz="1400" dirty="0"/>
                  <a:t>Bus de dados</a:t>
                </a:r>
              </a:p>
            </p:txBody>
          </p:sp>
        </p:grpSp>
        <p:cxnSp>
          <p:nvCxnSpPr>
            <p:cNvPr id="48" name="Conexão: Ângulo Reto 47"/>
            <p:cNvCxnSpPr/>
            <p:nvPr/>
          </p:nvCxnSpPr>
          <p:spPr>
            <a:xfrm rot="10800000" flipV="1">
              <a:off x="7241158" y="3990973"/>
              <a:ext cx="2607695" cy="438151"/>
            </a:xfrm>
            <a:prstGeom prst="bentConnector3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xão: Ângulo Reto 51"/>
            <p:cNvCxnSpPr/>
            <p:nvPr/>
          </p:nvCxnSpPr>
          <p:spPr>
            <a:xfrm>
              <a:off x="7241157" y="2762250"/>
              <a:ext cx="2607696" cy="523875"/>
            </a:xfrm>
            <a:prstGeom prst="bentConnector3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CaixaDeTexto 56"/>
            <p:cNvSpPr txBox="1"/>
            <p:nvPr/>
          </p:nvSpPr>
          <p:spPr>
            <a:xfrm>
              <a:off x="8511168" y="2712906"/>
              <a:ext cx="7988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dirty="0"/>
                <a:t>SET LIGADO</a:t>
              </a:r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8545005" y="3988617"/>
              <a:ext cx="7988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dirty="0"/>
                <a:t>ENABLE LIGADO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158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i="1" dirty="0"/>
              <a:t>Instruction Set </a:t>
            </a:r>
            <a:r>
              <a:rPr lang="pt-PT" dirty="0"/>
              <a:t>ou Kit de instruções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58800" y="1825625"/>
            <a:ext cx="11328400" cy="4388908"/>
          </a:xfrm>
        </p:spPr>
        <p:txBody>
          <a:bodyPr>
            <a:normAutofit/>
          </a:bodyPr>
          <a:lstStyle/>
          <a:p>
            <a:r>
              <a:rPr lang="pt-PT" dirty="0"/>
              <a:t>LOAD carrega um numero da Ram para o CPU</a:t>
            </a:r>
          </a:p>
          <a:p>
            <a:r>
              <a:rPr lang="pt-PT" dirty="0"/>
              <a:t>ADD adiciona dois números</a:t>
            </a:r>
          </a:p>
          <a:p>
            <a:r>
              <a:rPr lang="pt-PT" dirty="0"/>
              <a:t>STORE armazena um número do CPU para a RAM</a:t>
            </a:r>
          </a:p>
          <a:p>
            <a:r>
              <a:rPr lang="pt-PT" dirty="0"/>
              <a:t>COMPARE compara dois números</a:t>
            </a:r>
          </a:p>
          <a:p>
            <a:r>
              <a:rPr lang="pt-PT" dirty="0"/>
              <a:t>JUMP IF condição que pode fazer aceder a um endereço aleatório na RAM</a:t>
            </a:r>
          </a:p>
          <a:p>
            <a:r>
              <a:rPr lang="pt-PT" dirty="0"/>
              <a:t>JUMP acede a um endereço na RAM</a:t>
            </a:r>
          </a:p>
          <a:p>
            <a:r>
              <a:rPr lang="pt-PT" dirty="0"/>
              <a:t>OUT Faz um output ou saída para um dispositivo (monitor)</a:t>
            </a:r>
          </a:p>
          <a:p>
            <a:r>
              <a:rPr lang="pt-PT" dirty="0"/>
              <a:t>IN Faz a entrada de dados de um dispositivo (teclado)</a:t>
            </a:r>
          </a:p>
        </p:txBody>
      </p:sp>
    </p:spTree>
    <p:extLst>
      <p:ext uri="{BB962C8B-B14F-4D97-AF65-F5344CB8AC3E}">
        <p14:creationId xmlns:p14="http://schemas.microsoft.com/office/powerpoint/2010/main" val="345132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6122" y="246777"/>
            <a:ext cx="35214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dirty="0"/>
              <a:t>a:=5;</a:t>
            </a:r>
          </a:p>
          <a:p>
            <a:r>
              <a:rPr lang="pt-PT" sz="1200" dirty="0"/>
              <a:t>writeln('Digite o num maior que 5');</a:t>
            </a:r>
          </a:p>
          <a:p>
            <a:r>
              <a:rPr lang="pt-PT" sz="1200" dirty="0"/>
              <a:t>readln(b);</a:t>
            </a:r>
          </a:p>
          <a:p>
            <a:r>
              <a:rPr lang="pt-PT" sz="1200" dirty="0"/>
              <a:t>if a&gt;b then </a:t>
            </a:r>
          </a:p>
          <a:p>
            <a:r>
              <a:rPr lang="pt-PT" sz="1200" dirty="0"/>
              <a:t>  writeln('O processador')</a:t>
            </a:r>
          </a:p>
          <a:p>
            <a:r>
              <a:rPr lang="pt-PT" sz="1200" dirty="0"/>
              <a:t>else</a:t>
            </a:r>
          </a:p>
          <a:p>
            <a:r>
              <a:rPr lang="pt-PT" sz="1200" dirty="0"/>
              <a:t>   writeln('a soma de a + b = ', a+b);</a:t>
            </a:r>
          </a:p>
          <a:p>
            <a:r>
              <a:rPr lang="pt-PT" sz="1200" dirty="0"/>
              <a:t>readln;</a:t>
            </a:r>
          </a:p>
          <a:p>
            <a:r>
              <a:rPr lang="pt-PT" sz="1200" dirty="0"/>
              <a:t>End.</a:t>
            </a:r>
            <a:endParaRPr lang="pt-PT" sz="12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259217"/>
              </p:ext>
            </p:extLst>
          </p:nvPr>
        </p:nvGraphicFramePr>
        <p:xfrm>
          <a:off x="5909054" y="3196706"/>
          <a:ext cx="5898136" cy="347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79">
                  <a:extLst>
                    <a:ext uri="{9D8B030D-6E8A-4147-A177-3AD203B41FA5}">
                      <a16:colId xmlns:a16="http://schemas.microsoft.com/office/drawing/2014/main" val="3868954838"/>
                    </a:ext>
                  </a:extLst>
                </a:gridCol>
                <a:gridCol w="1053054">
                  <a:extLst>
                    <a:ext uri="{9D8B030D-6E8A-4147-A177-3AD203B41FA5}">
                      <a16:colId xmlns:a16="http://schemas.microsoft.com/office/drawing/2014/main" val="649434245"/>
                    </a:ext>
                  </a:extLst>
                </a:gridCol>
                <a:gridCol w="1061561">
                  <a:extLst>
                    <a:ext uri="{9D8B030D-6E8A-4147-A177-3AD203B41FA5}">
                      <a16:colId xmlns:a16="http://schemas.microsoft.com/office/drawing/2014/main" val="1187652160"/>
                    </a:ext>
                  </a:extLst>
                </a:gridCol>
                <a:gridCol w="2962642">
                  <a:extLst>
                    <a:ext uri="{9D8B030D-6E8A-4147-A177-3AD203B41FA5}">
                      <a16:colId xmlns:a16="http://schemas.microsoft.com/office/drawing/2014/main" val="385982521"/>
                    </a:ext>
                  </a:extLst>
                </a:gridCol>
              </a:tblGrid>
              <a:tr h="383123"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Instrução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7399822"/>
                  </a:ext>
                </a:extLst>
              </a:tr>
              <a:tr h="383123">
                <a:tc>
                  <a:txBody>
                    <a:bodyPr/>
                    <a:lstStyle/>
                    <a:p>
                      <a:r>
                        <a:rPr lang="pt-PT" sz="1400" dirty="0"/>
                        <a:t>Enable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Número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/>
                        <a:t>a:=5;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6774096"/>
                  </a:ext>
                </a:extLst>
              </a:tr>
              <a:tr h="414204">
                <a:tc>
                  <a:txBody>
                    <a:bodyPr/>
                    <a:lstStyle/>
                    <a:p>
                      <a:r>
                        <a:rPr lang="pt-PT" sz="1400" dirty="0"/>
                        <a:t>Enable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Endereço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/>
                        <a:t>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writeln('Digite o num maior que 5');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911161"/>
                  </a:ext>
                </a:extLst>
              </a:tr>
              <a:tr h="383123">
                <a:tc>
                  <a:txBody>
                    <a:bodyPr/>
                    <a:lstStyle/>
                    <a:p>
                      <a:r>
                        <a:rPr lang="pt-PT" sz="1400" dirty="0"/>
                        <a:t>Enable</a:t>
                      </a:r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Número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119543"/>
                  </a:ext>
                </a:extLst>
              </a:tr>
              <a:tr h="383123">
                <a:tc>
                  <a:txBody>
                    <a:bodyPr/>
                    <a:lstStyle/>
                    <a:p>
                      <a:r>
                        <a:rPr lang="pt-PT" sz="1400" dirty="0"/>
                        <a:t>Enable</a:t>
                      </a:r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Instrução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/>
                        <a:t>Compare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8515099"/>
                  </a:ext>
                </a:extLst>
              </a:tr>
              <a:tr h="383123">
                <a:tc>
                  <a:txBody>
                    <a:bodyPr/>
                    <a:lstStyle/>
                    <a:p>
                      <a:r>
                        <a:rPr lang="pt-PT" sz="1400" dirty="0"/>
                        <a:t>Enable</a:t>
                      </a:r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Instrução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If</a:t>
                      </a:r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/>
                        <a:t>if a&gt;b then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476371"/>
                  </a:ext>
                </a:extLst>
              </a:tr>
              <a:tr h="383123">
                <a:tc>
                  <a:txBody>
                    <a:bodyPr/>
                    <a:lstStyle/>
                    <a:p>
                      <a:r>
                        <a:rPr lang="pt-PT" sz="1400" dirty="0"/>
                        <a:t>Enable</a:t>
                      </a:r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Instrução</a:t>
                      </a:r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ADD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 a+b</a:t>
                      </a:r>
                      <a:endParaRPr lang="pt-P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195575"/>
                  </a:ext>
                </a:extLst>
              </a:tr>
              <a:tr h="383123">
                <a:tc>
                  <a:txBody>
                    <a:bodyPr/>
                    <a:lstStyle/>
                    <a:p>
                      <a:r>
                        <a:rPr lang="pt-PT" sz="1400" dirty="0"/>
                        <a:t>SET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Endereço</a:t>
                      </a:r>
                      <a:endParaRPr lang="pt-P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7462686"/>
                  </a:ext>
                </a:extLst>
              </a:tr>
              <a:tr h="383123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37991"/>
                  </a:ext>
                </a:extLst>
              </a:tr>
            </a:tbl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321383" y="1937940"/>
            <a:ext cx="5285152" cy="4588048"/>
            <a:chOff x="609343" y="767747"/>
            <a:chExt cx="6096851" cy="5563376"/>
          </a:xfrm>
        </p:grpSpPr>
        <p:grpSp>
          <p:nvGrpSpPr>
            <p:cNvPr id="9" name="Grupo 8"/>
            <p:cNvGrpSpPr/>
            <p:nvPr/>
          </p:nvGrpSpPr>
          <p:grpSpPr>
            <a:xfrm>
              <a:off x="609343" y="767747"/>
              <a:ext cx="6096851" cy="5563376"/>
              <a:chOff x="476178" y="767747"/>
              <a:chExt cx="6096851" cy="5563376"/>
            </a:xfrm>
          </p:grpSpPr>
          <p:pic>
            <p:nvPicPr>
              <p:cNvPr id="15" name="Imagem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6178" y="767747"/>
                <a:ext cx="6096851" cy="5563376"/>
              </a:xfrm>
              <a:prstGeom prst="rect">
                <a:avLst/>
              </a:prstGeom>
            </p:spPr>
          </p:pic>
          <p:pic>
            <p:nvPicPr>
              <p:cNvPr id="16" name="Imagem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2459" y="2443057"/>
                <a:ext cx="2407328" cy="2370667"/>
              </a:xfrm>
              <a:prstGeom prst="rect">
                <a:avLst/>
              </a:prstGeom>
            </p:spPr>
          </p:pic>
        </p:grpSp>
        <p:sp>
          <p:nvSpPr>
            <p:cNvPr id="12" name="CaixaDeTexto 11"/>
            <p:cNvSpPr txBox="1"/>
            <p:nvPr/>
          </p:nvSpPr>
          <p:spPr>
            <a:xfrm>
              <a:off x="3169327" y="1168735"/>
              <a:ext cx="14680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dirty="0"/>
                <a:t>Bus de Endereços</a:t>
              </a: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3259245" y="5648058"/>
              <a:ext cx="11528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dirty="0"/>
                <a:t>Bus de dados</a:t>
              </a: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4131540" y="3366780"/>
              <a:ext cx="1113613" cy="643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dirty="0"/>
                <a:t>Bus de controlo</a:t>
              </a:r>
            </a:p>
          </p:txBody>
        </p:sp>
      </p:grpSp>
      <p:sp>
        <p:nvSpPr>
          <p:cNvPr id="2" name="Retângulo 1"/>
          <p:cNvSpPr/>
          <p:nvPr/>
        </p:nvSpPr>
        <p:spPr>
          <a:xfrm>
            <a:off x="50484" y="303927"/>
            <a:ext cx="2738435" cy="144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7" name="Retângulo 16"/>
          <p:cNvSpPr/>
          <p:nvPr/>
        </p:nvSpPr>
        <p:spPr>
          <a:xfrm>
            <a:off x="5903118" y="3649057"/>
            <a:ext cx="5904072" cy="252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8" name="Retângulo 17"/>
          <p:cNvSpPr/>
          <p:nvPr/>
        </p:nvSpPr>
        <p:spPr>
          <a:xfrm>
            <a:off x="50484" y="493134"/>
            <a:ext cx="2738435" cy="144000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9" name="Retângulo 18"/>
          <p:cNvSpPr/>
          <p:nvPr/>
        </p:nvSpPr>
        <p:spPr>
          <a:xfrm>
            <a:off x="50483" y="684536"/>
            <a:ext cx="2738435" cy="144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0" name="Retângulo 19"/>
          <p:cNvSpPr/>
          <p:nvPr/>
        </p:nvSpPr>
        <p:spPr>
          <a:xfrm>
            <a:off x="50483" y="856353"/>
            <a:ext cx="2738435" cy="144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2" name="Retângulo 21"/>
          <p:cNvSpPr/>
          <p:nvPr/>
        </p:nvSpPr>
        <p:spPr>
          <a:xfrm>
            <a:off x="50483" y="1407807"/>
            <a:ext cx="2738435" cy="144000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grpSp>
        <p:nvGrpSpPr>
          <p:cNvPr id="25" name="Grupo 24"/>
          <p:cNvGrpSpPr/>
          <p:nvPr/>
        </p:nvGrpSpPr>
        <p:grpSpPr>
          <a:xfrm>
            <a:off x="2622456" y="4604736"/>
            <a:ext cx="2384390" cy="523220"/>
            <a:chOff x="2519080" y="4686300"/>
            <a:chExt cx="2384390" cy="523220"/>
          </a:xfrm>
        </p:grpSpPr>
        <p:cxnSp>
          <p:nvCxnSpPr>
            <p:cNvPr id="5" name="Conexão: Ângulo Reto 4"/>
            <p:cNvCxnSpPr/>
            <p:nvPr/>
          </p:nvCxnSpPr>
          <p:spPr>
            <a:xfrm flipV="1">
              <a:off x="2519080" y="4686300"/>
              <a:ext cx="2384390" cy="345980"/>
            </a:xfrm>
            <a:prstGeom prst="bentConnector3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aixaDeTexto 23"/>
            <p:cNvSpPr txBox="1"/>
            <p:nvPr/>
          </p:nvSpPr>
          <p:spPr>
            <a:xfrm>
              <a:off x="3736513" y="4686300"/>
              <a:ext cx="7988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dirty="0"/>
                <a:t>ENABLE LIGADO</a:t>
              </a:r>
            </a:p>
          </p:txBody>
        </p:sp>
      </p:grpSp>
      <p:sp>
        <p:nvSpPr>
          <p:cNvPr id="26" name="Retângulo 25"/>
          <p:cNvSpPr/>
          <p:nvPr/>
        </p:nvSpPr>
        <p:spPr>
          <a:xfrm>
            <a:off x="5903118" y="4041487"/>
            <a:ext cx="5904072" cy="252000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7" name="Retângulo 26"/>
          <p:cNvSpPr/>
          <p:nvPr/>
        </p:nvSpPr>
        <p:spPr>
          <a:xfrm>
            <a:off x="5903118" y="4445347"/>
            <a:ext cx="5904072" cy="252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8" name="Retângulo 27"/>
          <p:cNvSpPr/>
          <p:nvPr/>
        </p:nvSpPr>
        <p:spPr>
          <a:xfrm>
            <a:off x="5903118" y="4830473"/>
            <a:ext cx="5904072" cy="252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9" name="Retângulo 28"/>
          <p:cNvSpPr/>
          <p:nvPr/>
        </p:nvSpPr>
        <p:spPr>
          <a:xfrm>
            <a:off x="5903118" y="5187059"/>
            <a:ext cx="5904072" cy="252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30" name="Retângulo 29"/>
          <p:cNvSpPr/>
          <p:nvPr/>
        </p:nvSpPr>
        <p:spPr>
          <a:xfrm>
            <a:off x="5903118" y="5619459"/>
            <a:ext cx="5904072" cy="25200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32" name="Retângulo 31"/>
          <p:cNvSpPr/>
          <p:nvPr/>
        </p:nvSpPr>
        <p:spPr>
          <a:xfrm>
            <a:off x="5903118" y="5982624"/>
            <a:ext cx="5904072" cy="252000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33" name="Seta: Em Ângulo 32"/>
          <p:cNvSpPr/>
          <p:nvPr/>
        </p:nvSpPr>
        <p:spPr>
          <a:xfrm>
            <a:off x="1462028" y="2700137"/>
            <a:ext cx="3243740" cy="585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>
                <a:solidFill>
                  <a:schemeClr val="tx1"/>
                </a:solidFill>
              </a:rPr>
              <a:t>CPU solicita info. contida num endereço à RAM</a:t>
            </a:r>
          </a:p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grpSp>
        <p:nvGrpSpPr>
          <p:cNvPr id="36" name="Grupo 35"/>
          <p:cNvGrpSpPr/>
          <p:nvPr/>
        </p:nvGrpSpPr>
        <p:grpSpPr>
          <a:xfrm>
            <a:off x="1222150" y="5228998"/>
            <a:ext cx="3483618" cy="730857"/>
            <a:chOff x="1271262" y="5321936"/>
            <a:chExt cx="3483618" cy="730857"/>
          </a:xfrm>
        </p:grpSpPr>
        <p:sp>
          <p:nvSpPr>
            <p:cNvPr id="34" name="Seta: Em Ângulo 33"/>
            <p:cNvSpPr/>
            <p:nvPr/>
          </p:nvSpPr>
          <p:spPr>
            <a:xfrm rot="16200000">
              <a:off x="2684203" y="3908995"/>
              <a:ext cx="657735" cy="3483618"/>
            </a:xfrm>
            <a:prstGeom prst="ben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>
                <a:solidFill>
                  <a:schemeClr val="tx1"/>
                </a:solidFill>
              </a:endParaRPr>
            </a:p>
          </p:txBody>
        </p:sp>
        <p:sp>
          <p:nvSpPr>
            <p:cNvPr id="35" name="Retângulo 34"/>
            <p:cNvSpPr/>
            <p:nvPr/>
          </p:nvSpPr>
          <p:spPr>
            <a:xfrm>
              <a:off x="2101639" y="5745016"/>
              <a:ext cx="21267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PT" sz="1400" dirty="0"/>
                <a:t>CPU recebe dados da RAM</a:t>
              </a: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2674855" y="3401866"/>
            <a:ext cx="2330068" cy="569329"/>
            <a:chOff x="2573402" y="3310623"/>
            <a:chExt cx="2330068" cy="569329"/>
          </a:xfrm>
        </p:grpSpPr>
        <p:cxnSp>
          <p:nvCxnSpPr>
            <p:cNvPr id="38" name="Conexão: Ângulo Reto 37"/>
            <p:cNvCxnSpPr/>
            <p:nvPr/>
          </p:nvCxnSpPr>
          <p:spPr>
            <a:xfrm rot="10800000" flipV="1">
              <a:off x="2573402" y="3310623"/>
              <a:ext cx="2330068" cy="569329"/>
            </a:xfrm>
            <a:prstGeom prst="bentConnector3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aixaDeTexto 41"/>
            <p:cNvSpPr txBox="1"/>
            <p:nvPr/>
          </p:nvSpPr>
          <p:spPr>
            <a:xfrm>
              <a:off x="3780712" y="3336545"/>
              <a:ext cx="7988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dirty="0"/>
                <a:t>SET LIGADO</a:t>
              </a:r>
            </a:p>
          </p:txBody>
        </p:sp>
      </p:grpSp>
      <p:sp>
        <p:nvSpPr>
          <p:cNvPr id="44" name="Seta: Em Ângulo 43"/>
          <p:cNvSpPr/>
          <p:nvPr/>
        </p:nvSpPr>
        <p:spPr>
          <a:xfrm>
            <a:off x="1494025" y="2690664"/>
            <a:ext cx="3243740" cy="585080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>
                <a:solidFill>
                  <a:schemeClr val="tx1"/>
                </a:solidFill>
              </a:rPr>
              <a:t>CPU envia endereço à RAM</a:t>
            </a:r>
          </a:p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grpSp>
        <p:nvGrpSpPr>
          <p:cNvPr id="47" name="Grupo 46"/>
          <p:cNvGrpSpPr/>
          <p:nvPr/>
        </p:nvGrpSpPr>
        <p:grpSpPr>
          <a:xfrm>
            <a:off x="1289274" y="5281879"/>
            <a:ext cx="3504592" cy="675159"/>
            <a:chOff x="1343594" y="5366775"/>
            <a:chExt cx="3504592" cy="675159"/>
          </a:xfrm>
        </p:grpSpPr>
        <p:sp>
          <p:nvSpPr>
            <p:cNvPr id="45" name="Seta: Em Ângulo 44"/>
            <p:cNvSpPr/>
            <p:nvPr/>
          </p:nvSpPr>
          <p:spPr>
            <a:xfrm rot="10800000" flipH="1">
              <a:off x="1343594" y="5366775"/>
              <a:ext cx="3504592" cy="675158"/>
            </a:xfrm>
            <a:prstGeom prst="ben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>
                <a:solidFill>
                  <a:schemeClr val="tx1"/>
                </a:solidFill>
              </a:endParaRPr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2255942" y="5734157"/>
              <a:ext cx="192418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PT" sz="1400" dirty="0"/>
                <a:t>CPU envia dados à RAM</a:t>
              </a:r>
            </a:p>
          </p:txBody>
        </p:sp>
      </p:grpSp>
      <p:sp>
        <p:nvSpPr>
          <p:cNvPr id="48" name="Retângulo 47"/>
          <p:cNvSpPr/>
          <p:nvPr/>
        </p:nvSpPr>
        <p:spPr>
          <a:xfrm>
            <a:off x="6629865" y="684536"/>
            <a:ext cx="4450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LOAD carrega um numero da Ram para o CPU</a:t>
            </a:r>
          </a:p>
        </p:txBody>
      </p:sp>
      <p:pic>
        <p:nvPicPr>
          <p:cNvPr id="49" name="Imagem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5981" y="517219"/>
            <a:ext cx="3590925" cy="1781175"/>
          </a:xfrm>
          <a:prstGeom prst="rect">
            <a:avLst/>
          </a:prstGeom>
        </p:spPr>
      </p:pic>
      <p:sp>
        <p:nvSpPr>
          <p:cNvPr id="50" name="Retângulo 49"/>
          <p:cNvSpPr/>
          <p:nvPr/>
        </p:nvSpPr>
        <p:spPr>
          <a:xfrm>
            <a:off x="6628364" y="694177"/>
            <a:ext cx="5197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IN Faz a entrada de dados de um dispositivo (teclado)</a:t>
            </a:r>
          </a:p>
        </p:txBody>
      </p:sp>
      <p:pic>
        <p:nvPicPr>
          <p:cNvPr id="51" name="Imagem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6928" y="1181993"/>
            <a:ext cx="3600450" cy="1762125"/>
          </a:xfrm>
          <a:prstGeom prst="rect">
            <a:avLst/>
          </a:prstGeom>
        </p:spPr>
      </p:pic>
      <p:sp>
        <p:nvSpPr>
          <p:cNvPr id="52" name="Retângulo 51"/>
          <p:cNvSpPr/>
          <p:nvPr/>
        </p:nvSpPr>
        <p:spPr>
          <a:xfrm>
            <a:off x="4092983" y="919435"/>
            <a:ext cx="71300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COMPARE compara dois números</a:t>
            </a:r>
          </a:p>
          <a:p>
            <a:r>
              <a:rPr lang="pt-PT" dirty="0"/>
              <a:t>JUMP IF condição que pode fazer aceder a um endereço aleatório na RAM</a:t>
            </a:r>
          </a:p>
          <a:p>
            <a:r>
              <a:rPr lang="pt-PT" dirty="0"/>
              <a:t>JUMP acede a um endereço na RAM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6628364" y="694177"/>
            <a:ext cx="27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ADD adiciona dois números</a:t>
            </a:r>
          </a:p>
        </p:txBody>
      </p:sp>
      <p:pic>
        <p:nvPicPr>
          <p:cNvPr id="54" name="Imagem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4931" y="1121817"/>
            <a:ext cx="36099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09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20" grpId="0" animBg="1"/>
      <p:bldP spid="22" grpId="0" animBg="1"/>
      <p:bldP spid="26" grpId="0" animBg="1"/>
      <p:bldP spid="26" grpId="1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3" grpId="1" animBg="1"/>
      <p:bldP spid="33" grpId="2" animBg="1"/>
      <p:bldP spid="33" grpId="3" animBg="1"/>
      <p:bldP spid="44" grpId="0" animBg="1"/>
      <p:bldP spid="44" grpId="1" animBg="1"/>
      <p:bldP spid="44" grpId="2" animBg="1"/>
      <p:bldP spid="48" grpId="0"/>
      <p:bldP spid="48" grpId="1"/>
      <p:bldP spid="50" grpId="0"/>
      <p:bldP spid="50" grpId="1"/>
      <p:bldP spid="52" grpId="0"/>
      <p:bldP spid="52" grpId="1"/>
      <p:bldP spid="53" grpId="0"/>
      <p:bldP spid="53" grpId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260</Words>
  <Application>Microsoft Office PowerPoint</Application>
  <PresentationFormat>Ecrã Panorâmico</PresentationFormat>
  <Paragraphs>67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Instruction Set ou Kit de instruções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x1</dc:creator>
  <cp:lastModifiedBy>x1</cp:lastModifiedBy>
  <cp:revision>55</cp:revision>
  <dcterms:created xsi:type="dcterms:W3CDTF">2016-10-10T09:28:23Z</dcterms:created>
  <dcterms:modified xsi:type="dcterms:W3CDTF">2016-10-11T09:35:50Z</dcterms:modified>
</cp:coreProperties>
</file>