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B0D77-07F1-49BE-B9DB-E888CFD245CD}" type="datetime1">
              <a:rPr lang="pt-PT" smtClean="0"/>
              <a:t>12-12-2016</a:t>
            </a:fld>
            <a:endParaRPr lang="pt-PT"/>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699FB4-FE72-4720-A0AA-44BC4CA2B467}" type="slidenum">
              <a:rPr lang="pt-PT" smtClean="0"/>
              <a:t>‹nº›</a:t>
            </a:fld>
            <a:endParaRPr lang="pt-PT"/>
          </a:p>
        </p:txBody>
      </p:sp>
    </p:spTree>
    <p:extLst>
      <p:ext uri="{BB962C8B-B14F-4D97-AF65-F5344CB8AC3E}">
        <p14:creationId xmlns:p14="http://schemas.microsoft.com/office/powerpoint/2010/main" val="203957712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91A4E-78FB-4CD4-B5EF-016419FEC2C8}" type="datetime1">
              <a:rPr lang="pt-PT" smtClean="0"/>
              <a:t>12-12-2016</a:t>
            </a:fld>
            <a:endParaRPr lang="pt-PT"/>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PT"/>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72297-078E-40C0-BF12-0B31AD1B0B79}" type="slidenum">
              <a:rPr lang="pt-PT" smtClean="0"/>
              <a:t>‹nº›</a:t>
            </a:fld>
            <a:endParaRPr lang="pt-PT"/>
          </a:p>
        </p:txBody>
      </p:sp>
    </p:spTree>
    <p:extLst>
      <p:ext uri="{BB962C8B-B14F-4D97-AF65-F5344CB8AC3E}">
        <p14:creationId xmlns:p14="http://schemas.microsoft.com/office/powerpoint/2010/main" val="31683794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PT"/>
          </a:p>
        </p:txBody>
      </p:sp>
      <p:sp>
        <p:nvSpPr>
          <p:cNvPr id="4" name="Espaço Reservado para Número de Slide 3"/>
          <p:cNvSpPr>
            <a:spLocks noGrp="1"/>
          </p:cNvSpPr>
          <p:nvPr>
            <p:ph type="sldNum" sz="quarter" idx="10"/>
          </p:nvPr>
        </p:nvSpPr>
        <p:spPr/>
        <p:txBody>
          <a:bodyPr/>
          <a:lstStyle/>
          <a:p>
            <a:fld id="{97D72297-078E-40C0-BF12-0B31AD1B0B79}" type="slidenum">
              <a:rPr lang="pt-PT" smtClean="0"/>
              <a:t>1</a:t>
            </a:fld>
            <a:endParaRPr lang="pt-PT"/>
          </a:p>
        </p:txBody>
      </p:sp>
      <p:sp>
        <p:nvSpPr>
          <p:cNvPr id="5" name="Espaço Reservado para Data 4"/>
          <p:cNvSpPr>
            <a:spLocks noGrp="1"/>
          </p:cNvSpPr>
          <p:nvPr>
            <p:ph type="dt" idx="11"/>
          </p:nvPr>
        </p:nvSpPr>
        <p:spPr/>
        <p:txBody>
          <a:bodyPr/>
          <a:lstStyle/>
          <a:p>
            <a:fld id="{394F56BA-AD7A-439A-91A2-3B9112BECCDE}" type="datetime1">
              <a:rPr lang="pt-PT" smtClean="0"/>
              <a:t>12-12-2016</a:t>
            </a:fld>
            <a:endParaRPr lang="pt-PT"/>
          </a:p>
        </p:txBody>
      </p:sp>
    </p:spTree>
    <p:extLst>
      <p:ext uri="{BB962C8B-B14F-4D97-AF65-F5344CB8AC3E}">
        <p14:creationId xmlns:p14="http://schemas.microsoft.com/office/powerpoint/2010/main" val="83570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8F623557-B0F6-45F6-92D3-FD698D8B8CDD}" type="datetime1">
              <a:rPr lang="pt-PT" smtClean="0"/>
              <a:t>12-12-2016</a:t>
            </a:fld>
            <a:endParaRPr lang="pt-PT" dirty="0"/>
          </a:p>
        </p:txBody>
      </p:sp>
      <p:sp>
        <p:nvSpPr>
          <p:cNvPr id="5" name="Marcador de Posição do Rodapé 4"/>
          <p:cNvSpPr>
            <a:spLocks noGrp="1"/>
          </p:cNvSpPr>
          <p:nvPr>
            <p:ph type="ftr" sz="quarter" idx="11"/>
          </p:nvPr>
        </p:nvSpPr>
        <p:spPr/>
        <p:txBody>
          <a:bodyPr/>
          <a:lstStyle/>
          <a:p>
            <a:r>
              <a:rPr lang="pt-PT" smtClean="0"/>
              <a:t>1</a:t>
            </a:r>
            <a:endParaRPr lang="pt-PT" dirty="0"/>
          </a:p>
        </p:txBody>
      </p:sp>
      <p:sp>
        <p:nvSpPr>
          <p:cNvPr id="6" name="Marcador de Posição do Número do Diapositivo 5"/>
          <p:cNvSpPr>
            <a:spLocks noGrp="1"/>
          </p:cNvSpPr>
          <p:nvPr>
            <p:ph type="sldNum" sz="quarter" idx="12"/>
          </p:nvPr>
        </p:nvSpPr>
        <p:spPr/>
        <p:txBody>
          <a:bodyPr/>
          <a:lstStyle/>
          <a:p>
            <a:fld id="{40CD3A04-151B-4252-894E-ED734597147F}" type="slidenum">
              <a:rPr lang="pt-PT" smtClean="0"/>
              <a:t>‹nº›</a:t>
            </a:fld>
            <a:endParaRPr lang="pt-PT" dirty="0"/>
          </a:p>
        </p:txBody>
      </p:sp>
    </p:spTree>
    <p:extLst>
      <p:ext uri="{BB962C8B-B14F-4D97-AF65-F5344CB8AC3E}">
        <p14:creationId xmlns:p14="http://schemas.microsoft.com/office/powerpoint/2010/main" val="233128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4AA1B66E-748B-4E6B-9E93-A7D83BCB6423}" type="datetime1">
              <a:rPr lang="pt-PT" smtClean="0"/>
              <a:t>12-12-2016</a:t>
            </a:fld>
            <a:endParaRPr lang="pt-PT" dirty="0"/>
          </a:p>
        </p:txBody>
      </p:sp>
      <p:sp>
        <p:nvSpPr>
          <p:cNvPr id="5" name="Marcador de Posição do Rodapé 4"/>
          <p:cNvSpPr>
            <a:spLocks noGrp="1"/>
          </p:cNvSpPr>
          <p:nvPr>
            <p:ph type="ftr" sz="quarter" idx="11"/>
          </p:nvPr>
        </p:nvSpPr>
        <p:spPr/>
        <p:txBody>
          <a:bodyPr/>
          <a:lstStyle/>
          <a:p>
            <a:r>
              <a:rPr lang="pt-PT" smtClean="0"/>
              <a:t>1</a:t>
            </a:r>
            <a:endParaRPr lang="pt-PT" dirty="0"/>
          </a:p>
        </p:txBody>
      </p:sp>
      <p:sp>
        <p:nvSpPr>
          <p:cNvPr id="6" name="Marcador de Posição do Número do Diapositivo 5"/>
          <p:cNvSpPr>
            <a:spLocks noGrp="1"/>
          </p:cNvSpPr>
          <p:nvPr>
            <p:ph type="sldNum" sz="quarter" idx="12"/>
          </p:nvPr>
        </p:nvSpPr>
        <p:spPr/>
        <p:txBody>
          <a:bodyPr/>
          <a:lstStyle/>
          <a:p>
            <a:fld id="{40CD3A04-151B-4252-894E-ED734597147F}" type="slidenum">
              <a:rPr lang="pt-PT" smtClean="0"/>
              <a:t>‹nº›</a:t>
            </a:fld>
            <a:endParaRPr lang="pt-PT" dirty="0"/>
          </a:p>
        </p:txBody>
      </p:sp>
    </p:spTree>
    <p:extLst>
      <p:ext uri="{BB962C8B-B14F-4D97-AF65-F5344CB8AC3E}">
        <p14:creationId xmlns:p14="http://schemas.microsoft.com/office/powerpoint/2010/main" val="306126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50D880CF-77BC-4063-9060-0C5EE99AF342}" type="datetime1">
              <a:rPr lang="pt-PT" smtClean="0"/>
              <a:t>12-12-2016</a:t>
            </a:fld>
            <a:endParaRPr lang="pt-PT" dirty="0"/>
          </a:p>
        </p:txBody>
      </p:sp>
      <p:sp>
        <p:nvSpPr>
          <p:cNvPr id="5" name="Marcador de Posição do Rodapé 4"/>
          <p:cNvSpPr>
            <a:spLocks noGrp="1"/>
          </p:cNvSpPr>
          <p:nvPr>
            <p:ph type="ftr" sz="quarter" idx="11"/>
          </p:nvPr>
        </p:nvSpPr>
        <p:spPr/>
        <p:txBody>
          <a:bodyPr/>
          <a:lstStyle/>
          <a:p>
            <a:r>
              <a:rPr lang="pt-PT" smtClean="0"/>
              <a:t>1</a:t>
            </a:r>
            <a:endParaRPr lang="pt-PT" dirty="0"/>
          </a:p>
        </p:txBody>
      </p:sp>
      <p:sp>
        <p:nvSpPr>
          <p:cNvPr id="6" name="Marcador de Posição do Número do Diapositivo 5"/>
          <p:cNvSpPr>
            <a:spLocks noGrp="1"/>
          </p:cNvSpPr>
          <p:nvPr>
            <p:ph type="sldNum" sz="quarter" idx="12"/>
          </p:nvPr>
        </p:nvSpPr>
        <p:spPr/>
        <p:txBody>
          <a:bodyPr/>
          <a:lstStyle/>
          <a:p>
            <a:fld id="{40CD3A04-151B-4252-894E-ED734597147F}" type="slidenum">
              <a:rPr lang="pt-PT" smtClean="0"/>
              <a:t>‹nº›</a:t>
            </a:fld>
            <a:endParaRPr lang="pt-PT" dirty="0"/>
          </a:p>
        </p:txBody>
      </p:sp>
    </p:spTree>
    <p:extLst>
      <p:ext uri="{BB962C8B-B14F-4D97-AF65-F5344CB8AC3E}">
        <p14:creationId xmlns:p14="http://schemas.microsoft.com/office/powerpoint/2010/main" val="218249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2F13BA63-9D90-4D27-BB3F-D20ED5C6D414}" type="datetime1">
              <a:rPr lang="pt-PT" smtClean="0"/>
              <a:t>12-12-2016</a:t>
            </a:fld>
            <a:endParaRPr lang="pt-PT" dirty="0"/>
          </a:p>
        </p:txBody>
      </p:sp>
      <p:sp>
        <p:nvSpPr>
          <p:cNvPr id="5" name="Marcador de Posição do Rodapé 4"/>
          <p:cNvSpPr>
            <a:spLocks noGrp="1"/>
          </p:cNvSpPr>
          <p:nvPr>
            <p:ph type="ftr" sz="quarter" idx="11"/>
          </p:nvPr>
        </p:nvSpPr>
        <p:spPr/>
        <p:txBody>
          <a:bodyPr/>
          <a:lstStyle/>
          <a:p>
            <a:r>
              <a:rPr lang="pt-PT" smtClean="0"/>
              <a:t>1</a:t>
            </a:r>
            <a:endParaRPr lang="pt-PT" dirty="0"/>
          </a:p>
        </p:txBody>
      </p:sp>
      <p:sp>
        <p:nvSpPr>
          <p:cNvPr id="6" name="Marcador de Posição do Número do Diapositivo 5"/>
          <p:cNvSpPr>
            <a:spLocks noGrp="1"/>
          </p:cNvSpPr>
          <p:nvPr>
            <p:ph type="sldNum" sz="quarter" idx="12"/>
          </p:nvPr>
        </p:nvSpPr>
        <p:spPr/>
        <p:txBody>
          <a:bodyPr/>
          <a:lstStyle/>
          <a:p>
            <a:fld id="{40CD3A04-151B-4252-894E-ED734597147F}" type="slidenum">
              <a:rPr lang="pt-PT" smtClean="0"/>
              <a:t>‹nº›</a:t>
            </a:fld>
            <a:endParaRPr lang="pt-PT" dirty="0"/>
          </a:p>
        </p:txBody>
      </p:sp>
    </p:spTree>
    <p:extLst>
      <p:ext uri="{BB962C8B-B14F-4D97-AF65-F5344CB8AC3E}">
        <p14:creationId xmlns:p14="http://schemas.microsoft.com/office/powerpoint/2010/main" val="248163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692D6FA6-F258-49D7-97A4-BB53271A6E9E}" type="datetime1">
              <a:rPr lang="pt-PT" smtClean="0"/>
              <a:t>12-12-2016</a:t>
            </a:fld>
            <a:endParaRPr lang="pt-PT" dirty="0"/>
          </a:p>
        </p:txBody>
      </p:sp>
      <p:sp>
        <p:nvSpPr>
          <p:cNvPr id="5" name="Marcador de Posição do Rodapé 4"/>
          <p:cNvSpPr>
            <a:spLocks noGrp="1"/>
          </p:cNvSpPr>
          <p:nvPr>
            <p:ph type="ftr" sz="quarter" idx="11"/>
          </p:nvPr>
        </p:nvSpPr>
        <p:spPr/>
        <p:txBody>
          <a:bodyPr/>
          <a:lstStyle/>
          <a:p>
            <a:r>
              <a:rPr lang="pt-PT" smtClean="0"/>
              <a:t>1</a:t>
            </a:r>
            <a:endParaRPr lang="pt-PT" dirty="0"/>
          </a:p>
        </p:txBody>
      </p:sp>
      <p:sp>
        <p:nvSpPr>
          <p:cNvPr id="6" name="Marcador de Posição do Número do Diapositivo 5"/>
          <p:cNvSpPr>
            <a:spLocks noGrp="1"/>
          </p:cNvSpPr>
          <p:nvPr>
            <p:ph type="sldNum" sz="quarter" idx="12"/>
          </p:nvPr>
        </p:nvSpPr>
        <p:spPr/>
        <p:txBody>
          <a:bodyPr/>
          <a:lstStyle/>
          <a:p>
            <a:fld id="{40CD3A04-151B-4252-894E-ED734597147F}" type="slidenum">
              <a:rPr lang="pt-PT" smtClean="0"/>
              <a:t>‹nº›</a:t>
            </a:fld>
            <a:endParaRPr lang="pt-PT" dirty="0"/>
          </a:p>
        </p:txBody>
      </p:sp>
    </p:spTree>
    <p:extLst>
      <p:ext uri="{BB962C8B-B14F-4D97-AF65-F5344CB8AC3E}">
        <p14:creationId xmlns:p14="http://schemas.microsoft.com/office/powerpoint/2010/main" val="88810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Conteúdo 2"/>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FCF278FC-9317-4238-8BB2-C544B0C3E391}" type="datetime1">
              <a:rPr lang="pt-PT" smtClean="0"/>
              <a:t>12-12-2016</a:t>
            </a:fld>
            <a:endParaRPr lang="pt-PT" dirty="0"/>
          </a:p>
        </p:txBody>
      </p:sp>
      <p:sp>
        <p:nvSpPr>
          <p:cNvPr id="6" name="Marcador de Posição do Rodapé 5"/>
          <p:cNvSpPr>
            <a:spLocks noGrp="1"/>
          </p:cNvSpPr>
          <p:nvPr>
            <p:ph type="ftr" sz="quarter" idx="11"/>
          </p:nvPr>
        </p:nvSpPr>
        <p:spPr/>
        <p:txBody>
          <a:bodyPr/>
          <a:lstStyle/>
          <a:p>
            <a:r>
              <a:rPr lang="pt-PT" smtClean="0"/>
              <a:t>1</a:t>
            </a:r>
            <a:endParaRPr lang="pt-PT" dirty="0"/>
          </a:p>
        </p:txBody>
      </p:sp>
      <p:sp>
        <p:nvSpPr>
          <p:cNvPr id="7" name="Marcador de Posição do Número do Diapositivo 6"/>
          <p:cNvSpPr>
            <a:spLocks noGrp="1"/>
          </p:cNvSpPr>
          <p:nvPr>
            <p:ph type="sldNum" sz="quarter" idx="12"/>
          </p:nvPr>
        </p:nvSpPr>
        <p:spPr/>
        <p:txBody>
          <a:bodyPr/>
          <a:lstStyle/>
          <a:p>
            <a:fld id="{40CD3A04-151B-4252-894E-ED734597147F}" type="slidenum">
              <a:rPr lang="pt-PT" smtClean="0"/>
              <a:t>‹nº›</a:t>
            </a:fld>
            <a:endParaRPr lang="pt-PT" dirty="0"/>
          </a:p>
        </p:txBody>
      </p:sp>
    </p:spTree>
    <p:extLst>
      <p:ext uri="{BB962C8B-B14F-4D97-AF65-F5344CB8AC3E}">
        <p14:creationId xmlns:p14="http://schemas.microsoft.com/office/powerpoint/2010/main" val="152806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DBC9F591-0912-4934-953A-5C22B1F696B2}" type="datetime1">
              <a:rPr lang="pt-PT" smtClean="0"/>
              <a:t>12-12-2016</a:t>
            </a:fld>
            <a:endParaRPr lang="pt-PT" dirty="0"/>
          </a:p>
        </p:txBody>
      </p:sp>
      <p:sp>
        <p:nvSpPr>
          <p:cNvPr id="8" name="Marcador de Posição do Rodapé 7"/>
          <p:cNvSpPr>
            <a:spLocks noGrp="1"/>
          </p:cNvSpPr>
          <p:nvPr>
            <p:ph type="ftr" sz="quarter" idx="11"/>
          </p:nvPr>
        </p:nvSpPr>
        <p:spPr/>
        <p:txBody>
          <a:bodyPr/>
          <a:lstStyle/>
          <a:p>
            <a:r>
              <a:rPr lang="pt-PT" smtClean="0"/>
              <a:t>1</a:t>
            </a:r>
            <a:endParaRPr lang="pt-PT" dirty="0"/>
          </a:p>
        </p:txBody>
      </p:sp>
      <p:sp>
        <p:nvSpPr>
          <p:cNvPr id="9" name="Marcador de Posição do Número do Diapositivo 8"/>
          <p:cNvSpPr>
            <a:spLocks noGrp="1"/>
          </p:cNvSpPr>
          <p:nvPr>
            <p:ph type="sldNum" sz="quarter" idx="12"/>
          </p:nvPr>
        </p:nvSpPr>
        <p:spPr/>
        <p:txBody>
          <a:bodyPr/>
          <a:lstStyle/>
          <a:p>
            <a:fld id="{40CD3A04-151B-4252-894E-ED734597147F}" type="slidenum">
              <a:rPr lang="pt-PT" smtClean="0"/>
              <a:t>‹nº›</a:t>
            </a:fld>
            <a:endParaRPr lang="pt-PT" dirty="0"/>
          </a:p>
        </p:txBody>
      </p:sp>
    </p:spTree>
    <p:extLst>
      <p:ext uri="{BB962C8B-B14F-4D97-AF65-F5344CB8AC3E}">
        <p14:creationId xmlns:p14="http://schemas.microsoft.com/office/powerpoint/2010/main" val="157732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a Data 2"/>
          <p:cNvSpPr>
            <a:spLocks noGrp="1"/>
          </p:cNvSpPr>
          <p:nvPr>
            <p:ph type="dt" sz="half" idx="10"/>
          </p:nvPr>
        </p:nvSpPr>
        <p:spPr/>
        <p:txBody>
          <a:bodyPr/>
          <a:lstStyle/>
          <a:p>
            <a:fld id="{6DBCAF70-1613-4D4D-8AA0-925E47811412}" type="datetime1">
              <a:rPr lang="pt-PT" smtClean="0"/>
              <a:t>12-12-2016</a:t>
            </a:fld>
            <a:endParaRPr lang="pt-PT" dirty="0"/>
          </a:p>
        </p:txBody>
      </p:sp>
      <p:sp>
        <p:nvSpPr>
          <p:cNvPr id="4" name="Marcador de Posição do Rodapé 3"/>
          <p:cNvSpPr>
            <a:spLocks noGrp="1"/>
          </p:cNvSpPr>
          <p:nvPr>
            <p:ph type="ftr" sz="quarter" idx="11"/>
          </p:nvPr>
        </p:nvSpPr>
        <p:spPr/>
        <p:txBody>
          <a:bodyPr/>
          <a:lstStyle/>
          <a:p>
            <a:r>
              <a:rPr lang="pt-PT" smtClean="0"/>
              <a:t>1</a:t>
            </a:r>
            <a:endParaRPr lang="pt-PT" dirty="0"/>
          </a:p>
        </p:txBody>
      </p:sp>
      <p:sp>
        <p:nvSpPr>
          <p:cNvPr id="5" name="Marcador de Posição do Número do Diapositivo 4"/>
          <p:cNvSpPr>
            <a:spLocks noGrp="1"/>
          </p:cNvSpPr>
          <p:nvPr>
            <p:ph type="sldNum" sz="quarter" idx="12"/>
          </p:nvPr>
        </p:nvSpPr>
        <p:spPr/>
        <p:txBody>
          <a:bodyPr/>
          <a:lstStyle/>
          <a:p>
            <a:fld id="{40CD3A04-151B-4252-894E-ED734597147F}" type="slidenum">
              <a:rPr lang="pt-PT" smtClean="0"/>
              <a:t>‹nº›</a:t>
            </a:fld>
            <a:endParaRPr lang="pt-PT" dirty="0"/>
          </a:p>
        </p:txBody>
      </p:sp>
    </p:spTree>
    <p:extLst>
      <p:ext uri="{BB962C8B-B14F-4D97-AF65-F5344CB8AC3E}">
        <p14:creationId xmlns:p14="http://schemas.microsoft.com/office/powerpoint/2010/main" val="194200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57468008-4714-47B7-87BF-40A0CFBCEE34}" type="datetime1">
              <a:rPr lang="pt-PT" smtClean="0"/>
              <a:t>12-12-2016</a:t>
            </a:fld>
            <a:endParaRPr lang="pt-PT" dirty="0"/>
          </a:p>
        </p:txBody>
      </p:sp>
      <p:sp>
        <p:nvSpPr>
          <p:cNvPr id="3" name="Marcador de Posição do Rodapé 2"/>
          <p:cNvSpPr>
            <a:spLocks noGrp="1"/>
          </p:cNvSpPr>
          <p:nvPr>
            <p:ph type="ftr" sz="quarter" idx="11"/>
          </p:nvPr>
        </p:nvSpPr>
        <p:spPr/>
        <p:txBody>
          <a:bodyPr/>
          <a:lstStyle/>
          <a:p>
            <a:r>
              <a:rPr lang="pt-PT" smtClean="0"/>
              <a:t>1</a:t>
            </a:r>
            <a:endParaRPr lang="pt-PT" dirty="0"/>
          </a:p>
        </p:txBody>
      </p:sp>
      <p:sp>
        <p:nvSpPr>
          <p:cNvPr id="4" name="Marcador de Posição do Número do Diapositivo 3"/>
          <p:cNvSpPr>
            <a:spLocks noGrp="1"/>
          </p:cNvSpPr>
          <p:nvPr>
            <p:ph type="sldNum" sz="quarter" idx="12"/>
          </p:nvPr>
        </p:nvSpPr>
        <p:spPr/>
        <p:txBody>
          <a:bodyPr/>
          <a:lstStyle/>
          <a:p>
            <a:fld id="{40CD3A04-151B-4252-894E-ED734597147F}" type="slidenum">
              <a:rPr lang="pt-PT" smtClean="0"/>
              <a:t>‹nº›</a:t>
            </a:fld>
            <a:endParaRPr lang="pt-PT" dirty="0"/>
          </a:p>
        </p:txBody>
      </p:sp>
    </p:spTree>
    <p:extLst>
      <p:ext uri="{BB962C8B-B14F-4D97-AF65-F5344CB8AC3E}">
        <p14:creationId xmlns:p14="http://schemas.microsoft.com/office/powerpoint/2010/main" val="243325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037EF281-CA97-41A5-A0C7-7FB85B122CDF}" type="datetime1">
              <a:rPr lang="pt-PT" smtClean="0"/>
              <a:t>12-12-2016</a:t>
            </a:fld>
            <a:endParaRPr lang="pt-PT" dirty="0"/>
          </a:p>
        </p:txBody>
      </p:sp>
      <p:sp>
        <p:nvSpPr>
          <p:cNvPr id="6" name="Marcador de Posição do Rodapé 5"/>
          <p:cNvSpPr>
            <a:spLocks noGrp="1"/>
          </p:cNvSpPr>
          <p:nvPr>
            <p:ph type="ftr" sz="quarter" idx="11"/>
          </p:nvPr>
        </p:nvSpPr>
        <p:spPr/>
        <p:txBody>
          <a:bodyPr/>
          <a:lstStyle/>
          <a:p>
            <a:r>
              <a:rPr lang="pt-PT" smtClean="0"/>
              <a:t>1</a:t>
            </a:r>
            <a:endParaRPr lang="pt-PT" dirty="0"/>
          </a:p>
        </p:txBody>
      </p:sp>
      <p:sp>
        <p:nvSpPr>
          <p:cNvPr id="7" name="Marcador de Posição do Número do Diapositivo 6"/>
          <p:cNvSpPr>
            <a:spLocks noGrp="1"/>
          </p:cNvSpPr>
          <p:nvPr>
            <p:ph type="sldNum" sz="quarter" idx="12"/>
          </p:nvPr>
        </p:nvSpPr>
        <p:spPr/>
        <p:txBody>
          <a:bodyPr/>
          <a:lstStyle/>
          <a:p>
            <a:fld id="{40CD3A04-151B-4252-894E-ED734597147F}" type="slidenum">
              <a:rPr lang="pt-PT" smtClean="0"/>
              <a:t>‹nº›</a:t>
            </a:fld>
            <a:endParaRPr lang="pt-PT" dirty="0"/>
          </a:p>
        </p:txBody>
      </p:sp>
    </p:spTree>
    <p:extLst>
      <p:ext uri="{BB962C8B-B14F-4D97-AF65-F5344CB8AC3E}">
        <p14:creationId xmlns:p14="http://schemas.microsoft.com/office/powerpoint/2010/main" val="96503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dirty="0"/>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F66E3C94-F12A-4167-B7C3-32463E56C6B3}" type="datetime1">
              <a:rPr lang="pt-PT" smtClean="0"/>
              <a:t>12-12-2016</a:t>
            </a:fld>
            <a:endParaRPr lang="pt-PT" dirty="0"/>
          </a:p>
        </p:txBody>
      </p:sp>
      <p:sp>
        <p:nvSpPr>
          <p:cNvPr id="6" name="Marcador de Posição do Rodapé 5"/>
          <p:cNvSpPr>
            <a:spLocks noGrp="1"/>
          </p:cNvSpPr>
          <p:nvPr>
            <p:ph type="ftr" sz="quarter" idx="11"/>
          </p:nvPr>
        </p:nvSpPr>
        <p:spPr/>
        <p:txBody>
          <a:bodyPr/>
          <a:lstStyle/>
          <a:p>
            <a:r>
              <a:rPr lang="pt-PT" smtClean="0"/>
              <a:t>1</a:t>
            </a:r>
            <a:endParaRPr lang="pt-PT" dirty="0"/>
          </a:p>
        </p:txBody>
      </p:sp>
      <p:sp>
        <p:nvSpPr>
          <p:cNvPr id="7" name="Marcador de Posição do Número do Diapositivo 6"/>
          <p:cNvSpPr>
            <a:spLocks noGrp="1"/>
          </p:cNvSpPr>
          <p:nvPr>
            <p:ph type="sldNum" sz="quarter" idx="12"/>
          </p:nvPr>
        </p:nvSpPr>
        <p:spPr/>
        <p:txBody>
          <a:bodyPr/>
          <a:lstStyle/>
          <a:p>
            <a:fld id="{40CD3A04-151B-4252-894E-ED734597147F}" type="slidenum">
              <a:rPr lang="pt-PT" smtClean="0"/>
              <a:t>‹nº›</a:t>
            </a:fld>
            <a:endParaRPr lang="pt-PT" dirty="0"/>
          </a:p>
        </p:txBody>
      </p:sp>
    </p:spTree>
    <p:extLst>
      <p:ext uri="{BB962C8B-B14F-4D97-AF65-F5344CB8AC3E}">
        <p14:creationId xmlns:p14="http://schemas.microsoft.com/office/powerpoint/2010/main" val="2612081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DDEB34-2DBE-43CC-ADF7-57190FE43C7B}" type="datetime1">
              <a:rPr lang="pt-PT" smtClean="0"/>
              <a:t>12-12-2016</a:t>
            </a:fld>
            <a:endParaRPr lang="pt-PT" dirty="0"/>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PT" smtClean="0"/>
              <a:t>1</a:t>
            </a:r>
            <a:endParaRPr lang="pt-PT" dirty="0"/>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D3A04-151B-4252-894E-ED734597147F}" type="slidenum">
              <a:rPr lang="pt-PT" smtClean="0"/>
              <a:t>‹nº›</a:t>
            </a:fld>
            <a:endParaRPr lang="pt-PT" dirty="0"/>
          </a:p>
        </p:txBody>
      </p:sp>
    </p:spTree>
    <p:extLst>
      <p:ext uri="{BB962C8B-B14F-4D97-AF65-F5344CB8AC3E}">
        <p14:creationId xmlns:p14="http://schemas.microsoft.com/office/powerpoint/2010/main" val="2929778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2.xml"/><Relationship Id="rId3" Type="http://schemas.openxmlformats.org/officeDocument/2006/relationships/image" Target="../media/image1.PNG"/><Relationship Id="rId7" Type="http://schemas.openxmlformats.org/officeDocument/2006/relationships/slide" Target="slide5.xml"/><Relationship Id="rId12"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10.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2.xml"/><Relationship Id="rId9" Type="http://schemas.openxmlformats.org/officeDocument/2006/relationships/slide" Target="slide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ithub.com/liffiton/Arduino-Cheat-Sheet/blob/master/Arduino%20Cheat%20Sheet.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123d.circuits.io/"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fritzing.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383904"/>
            <a:ext cx="9144000" cy="977627"/>
          </a:xfrm>
        </p:spPr>
        <p:txBody>
          <a:bodyPr/>
          <a:lstStyle/>
          <a:p>
            <a:r>
              <a:rPr lang="pt-PT" dirty="0"/>
              <a:t>Arduino</a:t>
            </a:r>
          </a:p>
        </p:txBody>
      </p:sp>
      <p:grpSp>
        <p:nvGrpSpPr>
          <p:cNvPr id="5" name="Grupo 4"/>
          <p:cNvGrpSpPr/>
          <p:nvPr/>
        </p:nvGrpSpPr>
        <p:grpSpPr>
          <a:xfrm>
            <a:off x="187506" y="1241107"/>
            <a:ext cx="7781925" cy="3700735"/>
            <a:chOff x="2085974" y="2138090"/>
            <a:chExt cx="7781925" cy="3700735"/>
          </a:xfrm>
        </p:grpSpPr>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l="5541" b="5019"/>
            <a:stretch/>
          </p:blipFill>
          <p:spPr>
            <a:xfrm>
              <a:off x="2085974" y="2138090"/>
              <a:ext cx="7324725" cy="3700735"/>
            </a:xfrm>
            <a:prstGeom prst="rect">
              <a:avLst/>
            </a:prstGeom>
          </p:spPr>
        </p:pic>
        <p:sp>
          <p:nvSpPr>
            <p:cNvPr id="6" name="Bolha de Discurso: Retângulo com Cantos Arredondados 5"/>
            <p:cNvSpPr/>
            <p:nvPr/>
          </p:nvSpPr>
          <p:spPr>
            <a:xfrm>
              <a:off x="8953499" y="4657725"/>
              <a:ext cx="914400" cy="612648"/>
            </a:xfrm>
            <a:prstGeom prst="wedgeRoundRectCallout">
              <a:avLst>
                <a:gd name="adj1" fmla="val -276041"/>
                <a:gd name="adj2" fmla="val -509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PT" dirty="0"/>
                <a:t>CHIP</a:t>
              </a:r>
            </a:p>
          </p:txBody>
        </p:sp>
      </p:grpSp>
      <p:sp>
        <p:nvSpPr>
          <p:cNvPr id="3" name="Retângulo 2"/>
          <p:cNvSpPr/>
          <p:nvPr/>
        </p:nvSpPr>
        <p:spPr>
          <a:xfrm>
            <a:off x="7969431" y="1132476"/>
            <a:ext cx="4035063" cy="3570208"/>
          </a:xfrm>
          <a:prstGeom prst="rect">
            <a:avLst/>
          </a:prstGeom>
        </p:spPr>
        <p:txBody>
          <a:bodyPr wrap="square">
            <a:spAutoFit/>
          </a:bodyPr>
          <a:lstStyle/>
          <a:p>
            <a:r>
              <a:rPr lang="pt-PT" sz="1600" b="1" dirty="0" smtClean="0">
                <a:latin typeface="Consolas" panose="020B0609020204030204" pitchFamily="49" charset="0"/>
                <a:cs typeface="Consolas" panose="020B0609020204030204" pitchFamily="49" charset="0"/>
              </a:rPr>
              <a:t>Hardware</a:t>
            </a:r>
          </a:p>
          <a:p>
            <a:r>
              <a:rPr lang="pt-PT" sz="1600" dirty="0" smtClean="0">
                <a:latin typeface="Consolas" panose="020B0609020204030204" pitchFamily="49" charset="0"/>
                <a:cs typeface="Consolas" panose="020B0609020204030204" pitchFamily="49" charset="0"/>
              </a:rPr>
              <a:t>-</a:t>
            </a:r>
            <a:r>
              <a:rPr lang="pt-PT" sz="1600" dirty="0" smtClean="0">
                <a:latin typeface="Consolas" panose="020B0609020204030204" pitchFamily="49" charset="0"/>
                <a:cs typeface="Consolas" panose="020B0609020204030204" pitchFamily="49" charset="0"/>
                <a:hlinkClick r:id="rId4" action="ppaction://hlinksldjump"/>
              </a:rPr>
              <a:t>Pins Digitais - Pins </a:t>
            </a:r>
            <a:r>
              <a:rPr lang="pt-PT" sz="1600" dirty="0">
                <a:latin typeface="Consolas" panose="020B0609020204030204" pitchFamily="49" charset="0"/>
                <a:cs typeface="Consolas" panose="020B0609020204030204" pitchFamily="49" charset="0"/>
                <a:hlinkClick r:id="rId4" action="ppaction://hlinksldjump"/>
              </a:rPr>
              <a:t>0 ao </a:t>
            </a:r>
            <a:r>
              <a:rPr lang="pt-PT" sz="1600" dirty="0" smtClean="0">
                <a:latin typeface="Consolas" panose="020B0609020204030204" pitchFamily="49" charset="0"/>
                <a:cs typeface="Consolas" panose="020B0609020204030204" pitchFamily="49" charset="0"/>
                <a:hlinkClick r:id="rId4" action="ppaction://hlinksldjump"/>
              </a:rPr>
              <a:t>13</a:t>
            </a:r>
            <a:endParaRPr lang="pt-PT" sz="1600" dirty="0" smtClean="0">
              <a:latin typeface="Consolas" panose="020B0609020204030204" pitchFamily="49" charset="0"/>
              <a:cs typeface="Consolas" panose="020B0609020204030204" pitchFamily="49" charset="0"/>
            </a:endParaRPr>
          </a:p>
          <a:p>
            <a:r>
              <a:rPr lang="pt-PT" sz="1600" dirty="0" smtClean="0">
                <a:latin typeface="Consolas" panose="020B0609020204030204" pitchFamily="49" charset="0"/>
                <a:cs typeface="Consolas" panose="020B0609020204030204" pitchFamily="49" charset="0"/>
              </a:rPr>
              <a:t>-</a:t>
            </a:r>
            <a:r>
              <a:rPr lang="pt-PT" sz="1600" dirty="0" smtClean="0">
                <a:latin typeface="Consolas" panose="020B0609020204030204" pitchFamily="49" charset="0"/>
                <a:cs typeface="Consolas" panose="020B0609020204030204" pitchFamily="49" charset="0"/>
                <a:hlinkClick r:id="rId5" action="ppaction://hlinksldjump"/>
              </a:rPr>
              <a:t>Pins </a:t>
            </a:r>
            <a:r>
              <a:rPr lang="pt-PT" sz="1600" dirty="0">
                <a:latin typeface="Consolas" panose="020B0609020204030204" pitchFamily="49" charset="0"/>
                <a:ea typeface="Calibri" panose="020F0502020204030204" pitchFamily="34" charset="0"/>
                <a:cs typeface="Consolas" panose="020B0609020204030204" pitchFamily="49" charset="0"/>
                <a:hlinkClick r:id="rId5" action="ppaction://hlinksldjump"/>
              </a:rPr>
              <a:t>3-5-6-9-10-11 </a:t>
            </a:r>
            <a:r>
              <a:rPr lang="pt-PT" sz="1200" i="1" dirty="0">
                <a:latin typeface="Consolas" panose="020B0609020204030204" pitchFamily="49" charset="0"/>
                <a:ea typeface="Calibri" panose="020F0502020204030204" pitchFamily="34" charset="0"/>
                <a:cs typeface="Consolas" panose="020B0609020204030204" pitchFamily="49" charset="0"/>
              </a:rPr>
              <a:t>pulse </a:t>
            </a:r>
            <a:r>
              <a:rPr lang="pt-PT" sz="1200" i="1" dirty="0" err="1">
                <a:latin typeface="Consolas" panose="020B0609020204030204" pitchFamily="49" charset="0"/>
                <a:ea typeface="Calibri" panose="020F0502020204030204" pitchFamily="34" charset="0"/>
                <a:cs typeface="Consolas" panose="020B0609020204030204" pitchFamily="49" charset="0"/>
              </a:rPr>
              <a:t>modulation</a:t>
            </a:r>
            <a:r>
              <a:rPr lang="pt-PT" sz="1200" i="1" dirty="0">
                <a:latin typeface="Consolas" panose="020B0609020204030204" pitchFamily="49" charset="0"/>
                <a:ea typeface="Calibri" panose="020F0502020204030204" pitchFamily="34" charset="0"/>
                <a:cs typeface="Consolas" panose="020B0609020204030204" pitchFamily="49" charset="0"/>
              </a:rPr>
              <a:t> </a:t>
            </a:r>
            <a:r>
              <a:rPr lang="pt-PT" sz="1200" i="1" dirty="0" smtClean="0">
                <a:latin typeface="Consolas" panose="020B0609020204030204" pitchFamily="49" charset="0"/>
                <a:ea typeface="Calibri" panose="020F0502020204030204" pitchFamily="34" charset="0"/>
                <a:cs typeface="Consolas" panose="020B0609020204030204" pitchFamily="49" charset="0"/>
              </a:rPr>
              <a:t>~</a:t>
            </a:r>
          </a:p>
          <a:p>
            <a:r>
              <a:rPr lang="pt-PT" sz="1600" dirty="0" smtClean="0">
                <a:latin typeface="Consolas" panose="020B0609020204030204" pitchFamily="49" charset="0"/>
                <a:cs typeface="Consolas" panose="020B0609020204030204" pitchFamily="49" charset="0"/>
              </a:rPr>
              <a:t>-</a:t>
            </a:r>
            <a:r>
              <a:rPr lang="pt-PT" sz="1600" dirty="0" smtClean="0">
                <a:latin typeface="Consolas" panose="020B0609020204030204" pitchFamily="49" charset="0"/>
                <a:cs typeface="Consolas" panose="020B0609020204030204" pitchFamily="49" charset="0"/>
                <a:hlinkClick r:id="rId6" action="ppaction://hlinksldjump"/>
              </a:rPr>
              <a:t>Pins </a:t>
            </a:r>
            <a:r>
              <a:rPr lang="pt-PT" sz="1600" dirty="0">
                <a:latin typeface="Consolas" panose="020B0609020204030204" pitchFamily="49" charset="0"/>
                <a:ea typeface="Calibri" panose="020F0502020204030204" pitchFamily="34" charset="0"/>
                <a:cs typeface="Consolas" panose="020B0609020204030204" pitchFamily="49" charset="0"/>
                <a:hlinkClick r:id="rId6" action="ppaction://hlinksldjump"/>
              </a:rPr>
              <a:t>0 e 1 </a:t>
            </a:r>
            <a:r>
              <a:rPr lang="pt-PT" sz="1600" dirty="0" smtClean="0">
                <a:latin typeface="Consolas" panose="020B0609020204030204" pitchFamily="49" charset="0"/>
                <a:ea typeface="Calibri" panose="020F0502020204030204" pitchFamily="34" charset="0"/>
                <a:cs typeface="Consolas" panose="020B0609020204030204" pitchFamily="49" charset="0"/>
                <a:hlinkClick r:id="rId6" action="ppaction://hlinksldjump"/>
              </a:rPr>
              <a:t>– TX RX </a:t>
            </a:r>
            <a:r>
              <a:rPr lang="pt-PT" sz="800" dirty="0">
                <a:latin typeface="Consolas" panose="020B0609020204030204" pitchFamily="49" charset="0"/>
                <a:ea typeface="Calibri" panose="020F0502020204030204" pitchFamily="34" charset="0"/>
                <a:cs typeface="Consolas" panose="020B0609020204030204" pitchFamily="49" charset="0"/>
              </a:rPr>
              <a:t>(transmitir ) e RX (receber</a:t>
            </a:r>
            <a:r>
              <a:rPr lang="pt-PT" sz="800" dirty="0" smtClean="0">
                <a:latin typeface="Consolas" panose="020B0609020204030204" pitchFamily="49" charset="0"/>
                <a:ea typeface="Calibri" panose="020F0502020204030204" pitchFamily="34" charset="0"/>
                <a:cs typeface="Consolas" panose="020B0609020204030204" pitchFamily="49" charset="0"/>
              </a:rPr>
              <a:t>)</a:t>
            </a:r>
          </a:p>
          <a:p>
            <a:r>
              <a:rPr lang="pt-PT" sz="1600" dirty="0" smtClean="0">
                <a:latin typeface="Consolas" panose="020B0609020204030204" pitchFamily="49" charset="0"/>
                <a:cs typeface="Consolas" panose="020B0609020204030204" pitchFamily="49" charset="0"/>
              </a:rPr>
              <a:t>-</a:t>
            </a:r>
            <a:r>
              <a:rPr lang="pt-PT" sz="1600" dirty="0" err="1" smtClean="0">
                <a:latin typeface="Consolas" panose="020B0609020204030204" pitchFamily="49" charset="0"/>
                <a:cs typeface="Consolas" panose="020B0609020204030204" pitchFamily="49" charset="0"/>
                <a:hlinkClick r:id="rId7" action="ppaction://hlinksldjump"/>
              </a:rPr>
              <a:t>Analog</a:t>
            </a:r>
            <a:r>
              <a:rPr lang="pt-PT" sz="1600" dirty="0" smtClean="0">
                <a:latin typeface="Consolas" panose="020B0609020204030204" pitchFamily="49" charset="0"/>
                <a:cs typeface="Consolas" panose="020B0609020204030204" pitchFamily="49" charset="0"/>
                <a:hlinkClick r:id="rId7" action="ppaction://hlinksldjump"/>
              </a:rPr>
              <a:t> </a:t>
            </a:r>
            <a:r>
              <a:rPr lang="pt-PT" sz="1600" dirty="0">
                <a:latin typeface="Consolas" panose="020B0609020204030204" pitchFamily="49" charset="0"/>
                <a:cs typeface="Consolas" panose="020B0609020204030204" pitchFamily="49" charset="0"/>
                <a:hlinkClick r:id="rId7" action="ppaction://hlinksldjump"/>
              </a:rPr>
              <a:t>In - Pins 0 ao </a:t>
            </a:r>
            <a:r>
              <a:rPr lang="pt-PT" sz="1600" dirty="0" smtClean="0">
                <a:latin typeface="Consolas" panose="020B0609020204030204" pitchFamily="49" charset="0"/>
                <a:cs typeface="Consolas" panose="020B0609020204030204" pitchFamily="49" charset="0"/>
                <a:hlinkClick r:id="rId7" action="ppaction://hlinksldjump"/>
              </a:rPr>
              <a:t>5</a:t>
            </a:r>
            <a:endParaRPr lang="pt-PT" sz="1600" dirty="0" smtClean="0">
              <a:latin typeface="Consolas" panose="020B0609020204030204" pitchFamily="49" charset="0"/>
              <a:cs typeface="Consolas" panose="020B0609020204030204" pitchFamily="49" charset="0"/>
            </a:endParaRPr>
          </a:p>
          <a:p>
            <a:r>
              <a:rPr lang="pt-PT" sz="1600" dirty="0" smtClean="0">
                <a:latin typeface="Consolas" panose="020B0609020204030204" pitchFamily="49" charset="0"/>
                <a:cs typeface="Consolas" panose="020B0609020204030204" pitchFamily="49" charset="0"/>
              </a:rPr>
              <a:t>-</a:t>
            </a:r>
            <a:r>
              <a:rPr lang="pt-PT" sz="1600" dirty="0" err="1" smtClean="0">
                <a:latin typeface="Consolas" panose="020B0609020204030204" pitchFamily="49" charset="0"/>
                <a:cs typeface="Consolas" panose="020B0609020204030204" pitchFamily="49" charset="0"/>
                <a:hlinkClick r:id="rId8" action="ppaction://hlinksldjump"/>
              </a:rPr>
              <a:t>Reset</a:t>
            </a:r>
            <a:r>
              <a:rPr lang="pt-PT" sz="1600" dirty="0" smtClean="0">
                <a:latin typeface="Consolas" panose="020B0609020204030204" pitchFamily="49" charset="0"/>
                <a:cs typeface="Consolas" panose="020B0609020204030204" pitchFamily="49" charset="0"/>
                <a:hlinkClick r:id="rId8" action="ppaction://hlinksldjump"/>
              </a:rPr>
              <a:t> </a:t>
            </a:r>
            <a:r>
              <a:rPr lang="pt-PT" sz="1600" dirty="0">
                <a:latin typeface="Consolas" panose="020B0609020204030204" pitchFamily="49" charset="0"/>
                <a:cs typeface="Consolas" panose="020B0609020204030204" pitchFamily="49" charset="0"/>
                <a:hlinkClick r:id="rId8" action="ppaction://hlinksldjump"/>
              </a:rPr>
              <a:t>e </a:t>
            </a:r>
            <a:r>
              <a:rPr lang="pt-PT" sz="1600" dirty="0" err="1" smtClean="0">
                <a:latin typeface="Consolas" panose="020B0609020204030204" pitchFamily="49" charset="0"/>
                <a:cs typeface="Consolas" panose="020B0609020204030204" pitchFamily="49" charset="0"/>
                <a:hlinkClick r:id="rId8" action="ppaction://hlinksldjump"/>
              </a:rPr>
              <a:t>Power</a:t>
            </a:r>
            <a:endParaRPr lang="pt-PT" sz="1600" dirty="0" smtClean="0">
              <a:latin typeface="Consolas" panose="020B0609020204030204" pitchFamily="49" charset="0"/>
              <a:cs typeface="Consolas" panose="020B0609020204030204" pitchFamily="49" charset="0"/>
            </a:endParaRPr>
          </a:p>
          <a:p>
            <a:endParaRPr lang="pt-PT" sz="1600" dirty="0" smtClean="0">
              <a:latin typeface="Consolas" panose="020B0609020204030204" pitchFamily="49" charset="0"/>
              <a:cs typeface="Consolas" panose="020B0609020204030204" pitchFamily="49" charset="0"/>
            </a:endParaRPr>
          </a:p>
          <a:p>
            <a:r>
              <a:rPr lang="pt-PT" sz="1600" b="1" dirty="0" smtClean="0">
                <a:latin typeface="Consolas" panose="020B0609020204030204" pitchFamily="49" charset="0"/>
                <a:cs typeface="Consolas" panose="020B0609020204030204" pitchFamily="49" charset="0"/>
              </a:rPr>
              <a:t>Software</a:t>
            </a:r>
            <a:endParaRPr lang="pt-PT" sz="1600" b="1" dirty="0">
              <a:latin typeface="Consolas" panose="020B0609020204030204" pitchFamily="49" charset="0"/>
              <a:cs typeface="Consolas" panose="020B0609020204030204" pitchFamily="49" charset="0"/>
            </a:endParaRPr>
          </a:p>
          <a:p>
            <a:r>
              <a:rPr lang="pt-PT" sz="1600" dirty="0" smtClean="0">
                <a:latin typeface="Consolas" panose="020B0609020204030204" pitchFamily="49" charset="0"/>
                <a:cs typeface="Consolas" panose="020B0609020204030204" pitchFamily="49" charset="0"/>
              </a:rPr>
              <a:t>-</a:t>
            </a:r>
            <a:r>
              <a:rPr lang="pt-PT" sz="1600" dirty="0" err="1" smtClean="0">
                <a:latin typeface="Consolas" panose="020B0609020204030204" pitchFamily="49" charset="0"/>
                <a:cs typeface="Consolas" panose="020B0609020204030204" pitchFamily="49" charset="0"/>
                <a:hlinkClick r:id="rId9" action="ppaction://hlinksldjump"/>
              </a:rPr>
              <a:t>Arduino</a:t>
            </a:r>
            <a:r>
              <a:rPr lang="pt-PT" sz="1600" dirty="0" smtClean="0">
                <a:latin typeface="Consolas" panose="020B0609020204030204" pitchFamily="49" charset="0"/>
                <a:cs typeface="Consolas" panose="020B0609020204030204" pitchFamily="49" charset="0"/>
                <a:hlinkClick r:id="rId9" action="ppaction://hlinksldjump"/>
              </a:rPr>
              <a:t> </a:t>
            </a:r>
            <a:r>
              <a:rPr lang="pt-PT" sz="1600" dirty="0">
                <a:latin typeface="Consolas" panose="020B0609020204030204" pitchFamily="49" charset="0"/>
                <a:cs typeface="Consolas" panose="020B0609020204030204" pitchFamily="49" charset="0"/>
                <a:hlinkClick r:id="rId9" action="ppaction://hlinksldjump"/>
              </a:rPr>
              <a:t>- configuração </a:t>
            </a:r>
            <a:endParaRPr lang="pt-PT" sz="1600" dirty="0" smtClean="0">
              <a:latin typeface="Consolas" panose="020B0609020204030204" pitchFamily="49" charset="0"/>
              <a:cs typeface="Consolas" panose="020B0609020204030204" pitchFamily="49" charset="0"/>
            </a:endParaRPr>
          </a:p>
          <a:p>
            <a:r>
              <a:rPr lang="pt-PT" sz="1600" dirty="0" smtClean="0">
                <a:latin typeface="Consolas" panose="020B0609020204030204" pitchFamily="49" charset="0"/>
                <a:cs typeface="Consolas" panose="020B0609020204030204" pitchFamily="49" charset="0"/>
              </a:rPr>
              <a:t>-</a:t>
            </a:r>
            <a:r>
              <a:rPr lang="pt-PT" sz="1600" dirty="0" err="1" smtClean="0">
                <a:latin typeface="Consolas" panose="020B0609020204030204" pitchFamily="49" charset="0"/>
                <a:cs typeface="Consolas" panose="020B0609020204030204" pitchFamily="49" charset="0"/>
                <a:hlinkClick r:id="rId10" action="ppaction://hlinksldjump"/>
              </a:rPr>
              <a:t>Arduino</a:t>
            </a:r>
            <a:r>
              <a:rPr lang="pt-PT" sz="1600" dirty="0" smtClean="0">
                <a:latin typeface="Consolas" panose="020B0609020204030204" pitchFamily="49" charset="0"/>
                <a:cs typeface="Consolas" panose="020B0609020204030204" pitchFamily="49" charset="0"/>
                <a:hlinkClick r:id="rId10" action="ppaction://hlinksldjump"/>
              </a:rPr>
              <a:t> – programação</a:t>
            </a:r>
            <a:endParaRPr lang="pt-PT" sz="1600" dirty="0" smtClean="0">
              <a:latin typeface="Consolas" panose="020B0609020204030204" pitchFamily="49" charset="0"/>
              <a:cs typeface="Consolas" panose="020B0609020204030204" pitchFamily="49" charset="0"/>
            </a:endParaRPr>
          </a:p>
          <a:p>
            <a:r>
              <a:rPr lang="pt-PT" sz="1600" dirty="0" smtClean="0">
                <a:latin typeface="Consolas" panose="020B0609020204030204" pitchFamily="49" charset="0"/>
                <a:cs typeface="Consolas" panose="020B0609020204030204" pitchFamily="49" charset="0"/>
              </a:rPr>
              <a:t>-</a:t>
            </a:r>
            <a:r>
              <a:rPr lang="pt-PT" sz="1600" dirty="0" err="1" smtClean="0">
                <a:latin typeface="Consolas" panose="020B0609020204030204" pitchFamily="49" charset="0"/>
                <a:cs typeface="Consolas" panose="020B0609020204030204" pitchFamily="49" charset="0"/>
                <a:hlinkClick r:id="rId11" action="ppaction://hlinksldjump"/>
              </a:rPr>
              <a:t>Arduino</a:t>
            </a:r>
            <a:r>
              <a:rPr lang="pt-PT" sz="1600" dirty="0" smtClean="0">
                <a:latin typeface="Consolas" panose="020B0609020204030204" pitchFamily="49" charset="0"/>
                <a:cs typeface="Consolas" panose="020B0609020204030204" pitchFamily="49" charset="0"/>
                <a:hlinkClick r:id="rId11" action="ppaction://hlinksldjump"/>
              </a:rPr>
              <a:t> </a:t>
            </a:r>
            <a:r>
              <a:rPr lang="pt-PT" sz="1600" dirty="0">
                <a:latin typeface="Consolas" panose="020B0609020204030204" pitchFamily="49" charset="0"/>
                <a:cs typeface="Consolas" panose="020B0609020204030204" pitchFamily="49" charset="0"/>
                <a:hlinkClick r:id="rId11" action="ppaction://hlinksldjump"/>
              </a:rPr>
              <a:t>IDE</a:t>
            </a:r>
            <a:r>
              <a:rPr lang="pt-PT" sz="800" dirty="0">
                <a:latin typeface="Consolas" panose="020B0609020204030204" pitchFamily="49" charset="0"/>
                <a:cs typeface="Consolas" panose="020B0609020204030204" pitchFamily="49" charset="0"/>
              </a:rPr>
              <a:t>(</a:t>
            </a:r>
            <a:r>
              <a:rPr lang="pt-PT" sz="800" dirty="0" err="1">
                <a:latin typeface="Consolas" panose="020B0609020204030204" pitchFamily="49" charset="0"/>
                <a:cs typeface="Consolas" panose="020B0609020204030204" pitchFamily="49" charset="0"/>
              </a:rPr>
              <a:t>Integrated</a:t>
            </a:r>
            <a:r>
              <a:rPr lang="pt-PT" sz="800" dirty="0">
                <a:latin typeface="Consolas" panose="020B0609020204030204" pitchFamily="49" charset="0"/>
                <a:cs typeface="Consolas" panose="020B0609020204030204" pitchFamily="49" charset="0"/>
              </a:rPr>
              <a:t> </a:t>
            </a:r>
            <a:r>
              <a:rPr lang="pt-PT" sz="800" dirty="0" err="1" smtClean="0">
                <a:latin typeface="Consolas" panose="020B0609020204030204" pitchFamily="49" charset="0"/>
                <a:cs typeface="Consolas" panose="020B0609020204030204" pitchFamily="49" charset="0"/>
              </a:rPr>
              <a:t>Development</a:t>
            </a:r>
            <a:r>
              <a:rPr lang="pt-PT" sz="800" dirty="0" smtClean="0">
                <a:latin typeface="Consolas" panose="020B0609020204030204" pitchFamily="49" charset="0"/>
                <a:cs typeface="Consolas" panose="020B0609020204030204" pitchFamily="49" charset="0"/>
              </a:rPr>
              <a:t> </a:t>
            </a:r>
            <a:r>
              <a:rPr lang="pt-PT" sz="800" dirty="0" err="1" smtClean="0">
                <a:latin typeface="Consolas" panose="020B0609020204030204" pitchFamily="49" charset="0"/>
                <a:cs typeface="Consolas" panose="020B0609020204030204" pitchFamily="49" charset="0"/>
              </a:rPr>
              <a:t>Environment</a:t>
            </a:r>
            <a:r>
              <a:rPr lang="pt-PT" sz="800" dirty="0" smtClean="0">
                <a:latin typeface="Consolas" panose="020B0609020204030204" pitchFamily="49" charset="0"/>
                <a:cs typeface="Consolas" panose="020B0609020204030204" pitchFamily="49" charset="0"/>
              </a:rPr>
              <a:t>)</a:t>
            </a:r>
          </a:p>
          <a:p>
            <a:r>
              <a:rPr lang="pt-PT" sz="1600" dirty="0" smtClean="0">
                <a:latin typeface="Consolas" panose="020B0609020204030204" pitchFamily="49" charset="0"/>
                <a:cs typeface="Consolas" panose="020B0609020204030204" pitchFamily="49" charset="0"/>
              </a:rPr>
              <a:t>-</a:t>
            </a:r>
            <a:r>
              <a:rPr lang="pt-PT" sz="1600" dirty="0" err="1" smtClean="0">
                <a:latin typeface="Consolas" panose="020B0609020204030204" pitchFamily="49" charset="0"/>
                <a:cs typeface="Consolas" panose="020B0609020204030204" pitchFamily="49" charset="0"/>
                <a:hlinkClick r:id="rId12" action="ppaction://hlinksldjump"/>
              </a:rPr>
              <a:t>Arduino</a:t>
            </a:r>
            <a:r>
              <a:rPr lang="pt-PT" sz="1600" dirty="0" smtClean="0">
                <a:latin typeface="Consolas" panose="020B0609020204030204" pitchFamily="49" charset="0"/>
                <a:cs typeface="Consolas" panose="020B0609020204030204" pitchFamily="49" charset="0"/>
                <a:hlinkClick r:id="rId12" action="ppaction://hlinksldjump"/>
              </a:rPr>
              <a:t> – utilização</a:t>
            </a:r>
            <a:endParaRPr lang="pt-PT" sz="1600" dirty="0" smtClean="0">
              <a:latin typeface="Consolas" panose="020B0609020204030204" pitchFamily="49" charset="0"/>
              <a:cs typeface="Consolas" panose="020B0609020204030204" pitchFamily="49" charset="0"/>
            </a:endParaRPr>
          </a:p>
          <a:p>
            <a:r>
              <a:rPr lang="pt-PT" sz="1600" dirty="0" smtClean="0">
                <a:latin typeface="Consolas" panose="020B0609020204030204" pitchFamily="49" charset="0"/>
                <a:cs typeface="Consolas" panose="020B0609020204030204" pitchFamily="49" charset="0"/>
              </a:rPr>
              <a:t>-</a:t>
            </a:r>
            <a:r>
              <a:rPr lang="pt-PT" sz="1600" dirty="0" err="1" smtClean="0">
                <a:latin typeface="Consolas" panose="020B0609020204030204" pitchFamily="49" charset="0"/>
                <a:cs typeface="Consolas" panose="020B0609020204030204" pitchFamily="49" charset="0"/>
                <a:hlinkClick r:id="rId13" action="ppaction://hlinksldjump"/>
              </a:rPr>
              <a:t>Arduino</a:t>
            </a:r>
            <a:r>
              <a:rPr lang="pt-PT" sz="1600" dirty="0" smtClean="0">
                <a:latin typeface="Consolas" panose="020B0609020204030204" pitchFamily="49" charset="0"/>
                <a:cs typeface="Consolas" panose="020B0609020204030204" pitchFamily="49" charset="0"/>
                <a:hlinkClick r:id="rId13" action="ppaction://hlinksldjump"/>
              </a:rPr>
              <a:t> </a:t>
            </a:r>
            <a:r>
              <a:rPr lang="pt-PT" sz="1600" dirty="0" err="1">
                <a:latin typeface="Consolas" panose="020B0609020204030204" pitchFamily="49" charset="0"/>
                <a:cs typeface="Consolas" panose="020B0609020204030204" pitchFamily="49" charset="0"/>
                <a:hlinkClick r:id="rId13" action="ppaction://hlinksldjump"/>
              </a:rPr>
              <a:t>cheat</a:t>
            </a:r>
            <a:r>
              <a:rPr lang="pt-PT" sz="1600" dirty="0">
                <a:latin typeface="Consolas" panose="020B0609020204030204" pitchFamily="49" charset="0"/>
                <a:cs typeface="Consolas" panose="020B0609020204030204" pitchFamily="49" charset="0"/>
                <a:hlinkClick r:id="rId13" action="ppaction://hlinksldjump"/>
              </a:rPr>
              <a:t> </a:t>
            </a:r>
            <a:r>
              <a:rPr lang="pt-PT" sz="1600" dirty="0" err="1">
                <a:latin typeface="Consolas" panose="020B0609020204030204" pitchFamily="49" charset="0"/>
                <a:cs typeface="Consolas" panose="020B0609020204030204" pitchFamily="49" charset="0"/>
                <a:hlinkClick r:id="rId13" action="ppaction://hlinksldjump"/>
              </a:rPr>
              <a:t>sheet</a:t>
            </a:r>
            <a:endParaRPr lang="pt-PT" sz="1600" dirty="0" smtClean="0">
              <a:latin typeface="Consolas" panose="020B0609020204030204" pitchFamily="49" charset="0"/>
              <a:cs typeface="Consolas" panose="020B0609020204030204" pitchFamily="49" charset="0"/>
            </a:endParaRPr>
          </a:p>
          <a:p>
            <a:endParaRPr lang="pt-PT" dirty="0"/>
          </a:p>
        </p:txBody>
      </p:sp>
    </p:spTree>
    <p:extLst>
      <p:ext uri="{BB962C8B-B14F-4D97-AF65-F5344CB8AC3E}">
        <p14:creationId xmlns:p14="http://schemas.microsoft.com/office/powerpoint/2010/main" val="163743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1950" y="117475"/>
            <a:ext cx="1943100" cy="6454775"/>
          </a:xfrm>
        </p:spPr>
        <p:txBody>
          <a:bodyPr vert="vert270">
            <a:noAutofit/>
          </a:bodyPr>
          <a:lstStyle/>
          <a:p>
            <a:r>
              <a:rPr lang="pt-PT" sz="2800" dirty="0"/>
              <a:t/>
            </a:r>
            <a:br>
              <a:rPr lang="pt-PT" sz="2800" dirty="0"/>
            </a:br>
            <a:r>
              <a:rPr lang="pt-PT" sz="2800" dirty="0"/>
              <a:t>Arduino IDE(</a:t>
            </a:r>
            <a:r>
              <a:rPr lang="pt-PT" sz="2800" dirty="0" err="1"/>
              <a:t>Integrated</a:t>
            </a:r>
            <a:r>
              <a:rPr lang="pt-PT" sz="2800" dirty="0"/>
              <a:t> </a:t>
            </a:r>
            <a:r>
              <a:rPr lang="pt-PT" sz="2800" dirty="0" err="1"/>
              <a:t>Development</a:t>
            </a:r>
            <a:r>
              <a:rPr lang="pt-PT" sz="2800" dirty="0"/>
              <a:t> </a:t>
            </a:r>
            <a:r>
              <a:rPr lang="pt-PT" sz="2800" dirty="0" err="1"/>
              <a:t>Environment</a:t>
            </a:r>
            <a:r>
              <a:rPr lang="pt-PT" sz="2800" dirty="0"/>
              <a:t> ) </a:t>
            </a:r>
            <a:br>
              <a:rPr lang="pt-PT" sz="2800" dirty="0"/>
            </a:br>
            <a:r>
              <a:rPr lang="pt-PT" sz="2800" dirty="0"/>
              <a:t>Ver: http://arduino.cc/en/Guide/Environment</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9116" y="0"/>
            <a:ext cx="8452884" cy="6858000"/>
          </a:xfrm>
          <a:prstGeom prst="rect">
            <a:avLst/>
          </a:prstGeom>
          <a:effectLst>
            <a:outerShdw blurRad="50800" dist="38100" dir="10800000" algn="r" rotWithShape="0">
              <a:prstClr val="black">
                <a:alpha val="40000"/>
              </a:prstClr>
            </a:outerShdw>
          </a:effectLst>
        </p:spPr>
      </p:pic>
      <p:sp>
        <p:nvSpPr>
          <p:cNvPr id="3" name="Espaço Reservado para Rodapé 2"/>
          <p:cNvSpPr>
            <a:spLocks noGrp="1"/>
          </p:cNvSpPr>
          <p:nvPr>
            <p:ph type="ftr" sz="quarter" idx="11"/>
          </p:nvPr>
        </p:nvSpPr>
        <p:spPr/>
        <p:txBody>
          <a:bodyPr/>
          <a:lstStyle/>
          <a:p>
            <a:r>
              <a:rPr lang="pt-PT" smtClean="0"/>
              <a:t>1</a:t>
            </a:r>
            <a:endParaRPr lang="pt-PT" dirty="0"/>
          </a:p>
        </p:txBody>
      </p:sp>
    </p:spTree>
    <p:extLst>
      <p:ext uri="{BB962C8B-B14F-4D97-AF65-F5344CB8AC3E}">
        <p14:creationId xmlns:p14="http://schemas.microsoft.com/office/powerpoint/2010/main" val="108627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796" y="624205"/>
            <a:ext cx="1104900" cy="4968875"/>
          </a:xfrm>
        </p:spPr>
        <p:txBody>
          <a:bodyPr vert="vert270">
            <a:normAutofit fontScale="90000"/>
          </a:bodyPr>
          <a:lstStyle/>
          <a:p>
            <a:r>
              <a:rPr lang="pt-PT" b="1" dirty="0"/>
              <a:t/>
            </a:r>
            <a:br>
              <a:rPr lang="pt-PT" b="1" dirty="0"/>
            </a:br>
            <a:r>
              <a:rPr lang="pt-PT" b="1" dirty="0"/>
              <a:t>Arduino – utilização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739" y="0"/>
            <a:ext cx="10697421" cy="6858000"/>
          </a:xfrm>
          <a:prstGeom prst="rect">
            <a:avLst/>
          </a:prstGeom>
        </p:spPr>
      </p:pic>
      <p:sp>
        <p:nvSpPr>
          <p:cNvPr id="3" name="Espaço Reservado para Rodapé 2"/>
          <p:cNvSpPr>
            <a:spLocks noGrp="1"/>
          </p:cNvSpPr>
          <p:nvPr>
            <p:ph type="ftr" sz="quarter" idx="11"/>
          </p:nvPr>
        </p:nvSpPr>
        <p:spPr/>
        <p:txBody>
          <a:bodyPr/>
          <a:lstStyle/>
          <a:p>
            <a:r>
              <a:rPr lang="pt-PT" smtClean="0"/>
              <a:t>1</a:t>
            </a:r>
            <a:endParaRPr lang="pt-PT" dirty="0"/>
          </a:p>
        </p:txBody>
      </p:sp>
    </p:spTree>
    <p:extLst>
      <p:ext uri="{BB962C8B-B14F-4D97-AF65-F5344CB8AC3E}">
        <p14:creationId xmlns:p14="http://schemas.microsoft.com/office/powerpoint/2010/main" val="2187302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6725" y="365125"/>
            <a:ext cx="2143125" cy="5797550"/>
          </a:xfrm>
        </p:spPr>
        <p:txBody>
          <a:bodyPr>
            <a:normAutofit/>
          </a:bodyPr>
          <a:lstStyle/>
          <a:p>
            <a:r>
              <a:rPr lang="pt-PT" dirty="0"/>
              <a:t>Arduino </a:t>
            </a:r>
            <a:r>
              <a:rPr lang="pt-PT" dirty="0" err="1"/>
              <a:t>cheat</a:t>
            </a:r>
            <a:r>
              <a:rPr lang="pt-PT" dirty="0"/>
              <a:t> </a:t>
            </a:r>
            <a:r>
              <a:rPr lang="pt-PT" dirty="0" err="1"/>
              <a:t>sheet</a:t>
            </a:r>
            <a:r>
              <a:rPr lang="pt-PT" dirty="0"/>
              <a:t/>
            </a:r>
            <a:br>
              <a:rPr lang="pt-PT" dirty="0"/>
            </a:br>
            <a:r>
              <a:rPr lang="pt-PT" dirty="0"/>
              <a:t/>
            </a:r>
            <a:br>
              <a:rPr lang="pt-PT" dirty="0"/>
            </a:br>
            <a:r>
              <a:rPr lang="pt-PT" sz="1050" dirty="0">
                <a:hlinkClick r:id="rId2"/>
              </a:rPr>
              <a:t>https://github.com/liffiton/Arduino-Cheat-Sheet/blob/master/Arduino%20Cheat%20Sheet.pdf</a:t>
            </a:r>
            <a:r>
              <a:rPr lang="pt-PT" sz="1050" dirty="0"/>
              <a:t/>
            </a:r>
            <a:br>
              <a:rPr lang="pt-PT" sz="1050" dirty="0"/>
            </a:br>
            <a:endParaRPr lang="pt-PT" dirty="0"/>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098" y="0"/>
            <a:ext cx="9337902" cy="6858000"/>
          </a:xfrm>
          <a:prstGeom prst="rect">
            <a:avLst/>
          </a:prstGeom>
        </p:spPr>
      </p:pic>
      <p:sp>
        <p:nvSpPr>
          <p:cNvPr id="3" name="Espaço Reservado para Rodapé 2"/>
          <p:cNvSpPr>
            <a:spLocks noGrp="1"/>
          </p:cNvSpPr>
          <p:nvPr>
            <p:ph type="ftr" sz="quarter" idx="11"/>
          </p:nvPr>
        </p:nvSpPr>
        <p:spPr/>
        <p:txBody>
          <a:bodyPr/>
          <a:lstStyle/>
          <a:p>
            <a:r>
              <a:rPr lang="pt-PT" smtClean="0"/>
              <a:t>1</a:t>
            </a:r>
            <a:endParaRPr lang="pt-PT" dirty="0"/>
          </a:p>
        </p:txBody>
      </p:sp>
    </p:spTree>
    <p:extLst>
      <p:ext uri="{BB962C8B-B14F-4D97-AF65-F5344CB8AC3E}">
        <p14:creationId xmlns:p14="http://schemas.microsoft.com/office/powerpoint/2010/main" val="2426790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030" y="76200"/>
            <a:ext cx="8913090" cy="6858000"/>
          </a:xfrm>
          <a:prstGeom prst="rect">
            <a:avLst/>
          </a:prstGeom>
        </p:spPr>
      </p:pic>
      <p:sp>
        <p:nvSpPr>
          <p:cNvPr id="5" name="Título 1"/>
          <p:cNvSpPr txBox="1">
            <a:spLocks/>
          </p:cNvSpPr>
          <p:nvPr/>
        </p:nvSpPr>
        <p:spPr>
          <a:xfrm>
            <a:off x="466725" y="365125"/>
            <a:ext cx="2143125" cy="5797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a:t>Arduino cheat sheet</a:t>
            </a:r>
            <a:endParaRPr lang="pt-PT" dirty="0"/>
          </a:p>
        </p:txBody>
      </p:sp>
      <p:sp>
        <p:nvSpPr>
          <p:cNvPr id="2" name="Espaço Reservado para Rodapé 1"/>
          <p:cNvSpPr>
            <a:spLocks noGrp="1"/>
          </p:cNvSpPr>
          <p:nvPr>
            <p:ph type="ftr" sz="quarter" idx="11"/>
          </p:nvPr>
        </p:nvSpPr>
        <p:spPr/>
        <p:txBody>
          <a:bodyPr/>
          <a:lstStyle/>
          <a:p>
            <a:r>
              <a:rPr lang="pt-PT" smtClean="0"/>
              <a:t>1</a:t>
            </a:r>
            <a:endParaRPr lang="pt-PT" dirty="0"/>
          </a:p>
        </p:txBody>
      </p:sp>
    </p:spTree>
    <p:extLst>
      <p:ext uri="{BB962C8B-B14F-4D97-AF65-F5344CB8AC3E}">
        <p14:creationId xmlns:p14="http://schemas.microsoft.com/office/powerpoint/2010/main" val="129334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latin typeface="Consolas" panose="020B0609020204030204" pitchFamily="49" charset="0"/>
                <a:cs typeface="Consolas" panose="020B0609020204030204" pitchFamily="49" charset="0"/>
              </a:rPr>
              <a:t>Pins 0 ao 13</a:t>
            </a:r>
          </a:p>
        </p:txBody>
      </p:sp>
      <p:sp>
        <p:nvSpPr>
          <p:cNvPr id="4" name="Retângulo 3"/>
          <p:cNvSpPr/>
          <p:nvPr/>
        </p:nvSpPr>
        <p:spPr>
          <a:xfrm>
            <a:off x="716132" y="2852482"/>
            <a:ext cx="10759736" cy="3239861"/>
          </a:xfrm>
          <a:prstGeom prst="rect">
            <a:avLst/>
          </a:prstGeom>
        </p:spPr>
        <p:txBody>
          <a:bodyPr wrap="square">
            <a:spAutoFit/>
          </a:bodyPr>
          <a:lstStyle/>
          <a:p>
            <a:pPr>
              <a:lnSpc>
                <a:spcPct val="107000"/>
              </a:lnSpc>
              <a:spcAft>
                <a:spcPts val="800"/>
              </a:spcAft>
            </a:pPr>
            <a:r>
              <a:rPr lang="pt-PT" sz="2000" dirty="0">
                <a:latin typeface="Consolas" panose="020B0609020204030204" pitchFamily="49" charset="0"/>
                <a:ea typeface="Calibri" panose="020F0502020204030204" pitchFamily="34" charset="0"/>
                <a:cs typeface="Consolas" panose="020B0609020204030204" pitchFamily="49" charset="0"/>
              </a:rPr>
              <a:t>Digital pin – </a:t>
            </a:r>
            <a:r>
              <a:rPr lang="pt-PT" dirty="0"/>
              <a:t>0 a 13 </a:t>
            </a:r>
            <a:r>
              <a:rPr lang="pt-PT" sz="2000" dirty="0">
                <a:latin typeface="Consolas" panose="020B0609020204030204" pitchFamily="49" charset="0"/>
                <a:ea typeface="Calibri" panose="020F0502020204030204" pitchFamily="34" charset="0"/>
                <a:cs typeface="Consolas" panose="020B0609020204030204" pitchFamily="49" charset="0"/>
              </a:rPr>
              <a:t>fornecem acesso ao chip </a:t>
            </a:r>
          </a:p>
          <a:p>
            <a:pPr>
              <a:lnSpc>
                <a:spcPct val="107000"/>
              </a:lnSpc>
              <a:spcAft>
                <a:spcPts val="800"/>
              </a:spcAft>
            </a:pPr>
            <a:r>
              <a:rPr lang="pt-PT" sz="2000" dirty="0">
                <a:latin typeface="Consolas" panose="020B0609020204030204" pitchFamily="49" charset="0"/>
                <a:ea typeface="Calibri" panose="020F0502020204030204" pitchFamily="34" charset="0"/>
                <a:cs typeface="Consolas" panose="020B0609020204030204" pitchFamily="49" charset="0"/>
              </a:rPr>
              <a:t>Podem funcionar como input ou output  </a:t>
            </a:r>
          </a:p>
          <a:p>
            <a:pPr>
              <a:lnSpc>
                <a:spcPct val="107000"/>
              </a:lnSpc>
              <a:spcAft>
                <a:spcPts val="800"/>
              </a:spcAft>
            </a:pPr>
            <a:r>
              <a:rPr lang="pt-PT" sz="2000" dirty="0">
                <a:latin typeface="Consolas" panose="020B0609020204030204" pitchFamily="49" charset="0"/>
                <a:ea typeface="Calibri" panose="020F0502020204030204" pitchFamily="34" charset="0"/>
                <a:cs typeface="Consolas" panose="020B0609020204030204" pitchFamily="49" charset="0"/>
              </a:rPr>
              <a:t>	INPUT - lendo variações de voltagem de um dispositivo externo</a:t>
            </a:r>
          </a:p>
          <a:p>
            <a:pPr>
              <a:lnSpc>
                <a:spcPct val="107000"/>
              </a:lnSpc>
              <a:spcAft>
                <a:spcPts val="800"/>
              </a:spcAft>
            </a:pPr>
            <a:r>
              <a:rPr lang="pt-PT" sz="2000" dirty="0">
                <a:latin typeface="Consolas" panose="020B0609020204030204" pitchFamily="49" charset="0"/>
                <a:ea typeface="Calibri" panose="020F0502020204030204" pitchFamily="34" charset="0"/>
                <a:cs typeface="Consolas" panose="020B0609020204030204" pitchFamily="49" charset="0"/>
              </a:rPr>
              <a:t>	OUTPUT - aplicar uma determinada voltagem entre 0 e 5 volts para um 	dispositivo externo</a:t>
            </a:r>
          </a:p>
          <a:p>
            <a:pPr>
              <a:lnSpc>
                <a:spcPct val="107000"/>
              </a:lnSpc>
              <a:spcAft>
                <a:spcPts val="800"/>
              </a:spcAft>
            </a:pPr>
            <a:endParaRPr lang="pt-PT" sz="2000" dirty="0">
              <a:latin typeface="Consolas" panose="020B0609020204030204" pitchFamily="49" charset="0"/>
              <a:ea typeface="Calibri" panose="020F0502020204030204" pitchFamily="34" charset="0"/>
              <a:cs typeface="Consolas" panose="020B0609020204030204" pitchFamily="49" charset="0"/>
            </a:endParaRPr>
          </a:p>
          <a:p>
            <a:pPr>
              <a:lnSpc>
                <a:spcPct val="107000"/>
              </a:lnSpc>
              <a:spcAft>
                <a:spcPts val="800"/>
              </a:spcAft>
            </a:pPr>
            <a:r>
              <a:rPr lang="pt-PT" sz="2000" dirty="0">
                <a:latin typeface="Consolas" panose="020B0609020204030204" pitchFamily="49" charset="0"/>
                <a:ea typeface="Calibri" panose="020F0502020204030204" pitchFamily="34" charset="0"/>
                <a:cs typeface="Consolas" panose="020B0609020204030204" pitchFamily="49" charset="0"/>
              </a:rPr>
              <a:t>Em resumo estas portas permitem a comunicação entre o chip e os dispositivos externos (ex: Led ou uma resistência…)</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1896" y="29589"/>
            <a:ext cx="1603807" cy="1304228"/>
          </a:xfrm>
          <a:prstGeom prst="rect">
            <a:avLst/>
          </a:prstGeom>
        </p:spPr>
      </p:pic>
      <p:grpSp>
        <p:nvGrpSpPr>
          <p:cNvPr id="8" name="Grupo 7"/>
          <p:cNvGrpSpPr/>
          <p:nvPr/>
        </p:nvGrpSpPr>
        <p:grpSpPr>
          <a:xfrm>
            <a:off x="6901542" y="1333006"/>
            <a:ext cx="3410426" cy="1114581"/>
            <a:chOff x="6901542" y="1333006"/>
            <a:chExt cx="3410426" cy="1114581"/>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542" y="1333006"/>
              <a:ext cx="3410426" cy="1114581"/>
            </a:xfrm>
            <a:prstGeom prst="rect">
              <a:avLst/>
            </a:prstGeom>
          </p:spPr>
        </p:pic>
        <p:sp>
          <p:nvSpPr>
            <p:cNvPr id="7" name="Fluxograma: Processo 6"/>
            <p:cNvSpPr/>
            <p:nvPr/>
          </p:nvSpPr>
          <p:spPr>
            <a:xfrm>
              <a:off x="7680018" y="1448814"/>
              <a:ext cx="2445058" cy="703835"/>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sp>
        <p:nvSpPr>
          <p:cNvPr id="3" name="Espaço Reservado para Rodapé 2"/>
          <p:cNvSpPr>
            <a:spLocks noGrp="1"/>
          </p:cNvSpPr>
          <p:nvPr>
            <p:ph type="ftr" sz="quarter" idx="11"/>
          </p:nvPr>
        </p:nvSpPr>
        <p:spPr/>
        <p:txBody>
          <a:bodyPr/>
          <a:lstStyle/>
          <a:p>
            <a:r>
              <a:rPr lang="pt-PT" smtClean="0"/>
              <a:t>1</a:t>
            </a:r>
            <a:endParaRPr lang="pt-PT" dirty="0"/>
          </a:p>
        </p:txBody>
      </p:sp>
    </p:spTree>
    <p:extLst>
      <p:ext uri="{BB962C8B-B14F-4D97-AF65-F5344CB8AC3E}">
        <p14:creationId xmlns:p14="http://schemas.microsoft.com/office/powerpoint/2010/main" val="2398121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1896" y="29589"/>
            <a:ext cx="1603807" cy="1304228"/>
          </a:xfrm>
          <a:prstGeom prst="rect">
            <a:avLst/>
          </a:prstGeom>
        </p:spPr>
      </p:pic>
      <p:sp>
        <p:nvSpPr>
          <p:cNvPr id="4" name="Retângulo 3"/>
          <p:cNvSpPr/>
          <p:nvPr/>
        </p:nvSpPr>
        <p:spPr>
          <a:xfrm>
            <a:off x="529793" y="4175998"/>
            <a:ext cx="10086975" cy="1182888"/>
          </a:xfrm>
          <a:prstGeom prst="rect">
            <a:avLst/>
          </a:prstGeom>
        </p:spPr>
        <p:txBody>
          <a:bodyPr wrap="square">
            <a:spAutoFit/>
          </a:bodyPr>
          <a:lstStyle/>
          <a:p>
            <a:pPr>
              <a:lnSpc>
                <a:spcPct val="107000"/>
              </a:lnSpc>
              <a:spcAft>
                <a:spcPts val="800"/>
              </a:spcAft>
            </a:pPr>
            <a:r>
              <a:rPr lang="pt-PT" sz="2000" dirty="0">
                <a:latin typeface="Consolas" panose="020B0609020204030204" pitchFamily="49" charset="0"/>
                <a:ea typeface="Calibri" panose="020F0502020204030204" pitchFamily="34" charset="0"/>
                <a:cs typeface="Consolas" panose="020B0609020204030204" pitchFamily="49" charset="0"/>
              </a:rPr>
              <a:t>Pins 3 -  5 -  6 -  9 - 10 - 11 </a:t>
            </a:r>
            <a:r>
              <a:rPr lang="pt-PT" sz="2000" b="1" i="1" dirty="0">
                <a:latin typeface="Consolas" panose="020B0609020204030204" pitchFamily="49" charset="0"/>
                <a:ea typeface="Calibri" panose="020F0502020204030204" pitchFamily="34" charset="0"/>
                <a:cs typeface="Consolas" panose="020B0609020204030204" pitchFamily="49" charset="0"/>
              </a:rPr>
              <a:t>pulse modulation ~</a:t>
            </a:r>
          </a:p>
          <a:p>
            <a:pPr>
              <a:lnSpc>
                <a:spcPct val="107000"/>
              </a:lnSpc>
              <a:spcAft>
                <a:spcPts val="800"/>
              </a:spcAft>
            </a:pPr>
            <a:r>
              <a:rPr lang="pt-PT" sz="2000" dirty="0">
                <a:latin typeface="Consolas" panose="020B0609020204030204" pitchFamily="49" charset="0"/>
                <a:ea typeface="Calibri" panose="020F0502020204030204" pitchFamily="34" charset="0"/>
                <a:cs typeface="Consolas" panose="020B0609020204030204" pitchFamily="49" charset="0"/>
              </a:rPr>
              <a:t>	Podem ajustar a quantidade de volts que aplicam a um dispositivo 	externo (entre 0 e 5 volts)</a:t>
            </a:r>
          </a:p>
        </p:txBody>
      </p:sp>
      <p:grpSp>
        <p:nvGrpSpPr>
          <p:cNvPr id="14" name="Grupo 13"/>
          <p:cNvGrpSpPr/>
          <p:nvPr/>
        </p:nvGrpSpPr>
        <p:grpSpPr>
          <a:xfrm>
            <a:off x="7206342" y="2342791"/>
            <a:ext cx="3410426" cy="1362096"/>
            <a:chOff x="7206342" y="2342791"/>
            <a:chExt cx="3410426" cy="1362096"/>
          </a:xfrm>
        </p:grpSpPr>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342" y="2590306"/>
              <a:ext cx="3410426" cy="1114581"/>
            </a:xfrm>
            <a:prstGeom prst="rect">
              <a:avLst/>
            </a:prstGeom>
          </p:spPr>
        </p:pic>
        <p:sp>
          <p:nvSpPr>
            <p:cNvPr id="8" name="Seta: Para Baixo 7"/>
            <p:cNvSpPr/>
            <p:nvPr/>
          </p:nvSpPr>
          <p:spPr>
            <a:xfrm>
              <a:off x="9744075" y="2342791"/>
              <a:ext cx="133350" cy="4857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PT" dirty="0"/>
            </a:p>
          </p:txBody>
        </p:sp>
        <p:sp>
          <p:nvSpPr>
            <p:cNvPr id="9" name="Seta: Para Baixo 8"/>
            <p:cNvSpPr/>
            <p:nvPr/>
          </p:nvSpPr>
          <p:spPr>
            <a:xfrm>
              <a:off x="9241188" y="2342791"/>
              <a:ext cx="133350" cy="4857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PT" dirty="0"/>
            </a:p>
          </p:txBody>
        </p:sp>
        <p:sp>
          <p:nvSpPr>
            <p:cNvPr id="10" name="Seta: Para Baixo 9"/>
            <p:cNvSpPr/>
            <p:nvPr/>
          </p:nvSpPr>
          <p:spPr>
            <a:xfrm>
              <a:off x="8627609" y="2342791"/>
              <a:ext cx="133350" cy="4857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PT" dirty="0"/>
            </a:p>
          </p:txBody>
        </p:sp>
        <p:sp>
          <p:nvSpPr>
            <p:cNvPr id="11" name="Seta: Para Baixo 10"/>
            <p:cNvSpPr/>
            <p:nvPr/>
          </p:nvSpPr>
          <p:spPr>
            <a:xfrm>
              <a:off x="8475209" y="2342791"/>
              <a:ext cx="133350" cy="4857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PT" dirty="0"/>
            </a:p>
          </p:txBody>
        </p:sp>
        <p:sp>
          <p:nvSpPr>
            <p:cNvPr id="12" name="Seta: Para Baixo 11"/>
            <p:cNvSpPr/>
            <p:nvPr/>
          </p:nvSpPr>
          <p:spPr>
            <a:xfrm>
              <a:off x="8303759" y="2342791"/>
              <a:ext cx="133350" cy="4857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PT" dirty="0"/>
            </a:p>
          </p:txBody>
        </p:sp>
        <p:sp>
          <p:nvSpPr>
            <p:cNvPr id="13" name="Seta: Para Baixo 12"/>
            <p:cNvSpPr/>
            <p:nvPr/>
          </p:nvSpPr>
          <p:spPr>
            <a:xfrm>
              <a:off x="9412638" y="2342791"/>
              <a:ext cx="133350" cy="4857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PT" dirty="0"/>
            </a:p>
          </p:txBody>
        </p:sp>
      </p:grpSp>
      <p:sp>
        <p:nvSpPr>
          <p:cNvPr id="15" name="Título 1"/>
          <p:cNvSpPr>
            <a:spLocks noGrp="1"/>
          </p:cNvSpPr>
          <p:nvPr>
            <p:ph type="title"/>
          </p:nvPr>
        </p:nvSpPr>
        <p:spPr>
          <a:xfrm>
            <a:off x="529793" y="365125"/>
            <a:ext cx="10824007" cy="1325563"/>
          </a:xfrm>
        </p:spPr>
        <p:txBody>
          <a:bodyPr>
            <a:noAutofit/>
          </a:bodyPr>
          <a:lstStyle/>
          <a:p>
            <a:r>
              <a:rPr lang="pt-PT" sz="3600" b="1" dirty="0">
                <a:latin typeface="Consolas" panose="020B0609020204030204" pitchFamily="49" charset="0"/>
                <a:cs typeface="Consolas" panose="020B0609020204030204" pitchFamily="49" charset="0"/>
              </a:rPr>
              <a:t>Pins </a:t>
            </a:r>
            <a:r>
              <a:rPr lang="pt-PT" sz="3600" b="1" dirty="0">
                <a:latin typeface="Consolas" panose="020B0609020204030204" pitchFamily="49" charset="0"/>
                <a:ea typeface="Calibri" panose="020F0502020204030204" pitchFamily="34" charset="0"/>
                <a:cs typeface="Consolas" panose="020B0609020204030204" pitchFamily="49" charset="0"/>
              </a:rPr>
              <a:t>3-5-6-9-10-11 </a:t>
            </a:r>
            <a:r>
              <a:rPr lang="pt-PT" sz="3600" b="1" i="1" dirty="0">
                <a:latin typeface="Consolas" panose="020B0609020204030204" pitchFamily="49" charset="0"/>
                <a:ea typeface="Calibri" panose="020F0502020204030204" pitchFamily="34" charset="0"/>
                <a:cs typeface="Consolas" panose="020B0609020204030204" pitchFamily="49" charset="0"/>
              </a:rPr>
              <a:t>pulse modulation ~ </a:t>
            </a:r>
            <a:br>
              <a:rPr lang="pt-PT" sz="3600" b="1" i="1" dirty="0">
                <a:latin typeface="Consolas" panose="020B0609020204030204" pitchFamily="49" charset="0"/>
                <a:ea typeface="Calibri" panose="020F0502020204030204" pitchFamily="34" charset="0"/>
                <a:cs typeface="Consolas" panose="020B0609020204030204" pitchFamily="49" charset="0"/>
              </a:rPr>
            </a:br>
            <a:endParaRPr lang="pt-PT" sz="3600" b="1" dirty="0">
              <a:latin typeface="Consolas" panose="020B0609020204030204" pitchFamily="49" charset="0"/>
              <a:cs typeface="Consolas" panose="020B0609020204030204" pitchFamily="49" charset="0"/>
            </a:endParaRPr>
          </a:p>
        </p:txBody>
      </p:sp>
      <p:sp>
        <p:nvSpPr>
          <p:cNvPr id="2" name="Espaço Reservado para Rodapé 1"/>
          <p:cNvSpPr>
            <a:spLocks noGrp="1"/>
          </p:cNvSpPr>
          <p:nvPr>
            <p:ph type="ftr" sz="quarter" idx="11"/>
          </p:nvPr>
        </p:nvSpPr>
        <p:spPr/>
        <p:txBody>
          <a:bodyPr/>
          <a:lstStyle/>
          <a:p>
            <a:r>
              <a:rPr lang="pt-PT" smtClean="0"/>
              <a:t>1</a:t>
            </a:r>
            <a:endParaRPr lang="pt-PT" dirty="0"/>
          </a:p>
        </p:txBody>
      </p:sp>
    </p:spTree>
    <p:extLst>
      <p:ext uri="{BB962C8B-B14F-4D97-AF65-F5344CB8AC3E}">
        <p14:creationId xmlns:p14="http://schemas.microsoft.com/office/powerpoint/2010/main" val="344226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1950" y="282992"/>
            <a:ext cx="10515600" cy="1325563"/>
          </a:xfrm>
        </p:spPr>
        <p:txBody>
          <a:bodyPr>
            <a:normAutofit fontScale="90000"/>
          </a:bodyPr>
          <a:lstStyle/>
          <a:p>
            <a:r>
              <a:rPr lang="pt-PT" sz="3600" b="1" dirty="0">
                <a:latin typeface="Consolas" panose="020B0609020204030204" pitchFamily="49" charset="0"/>
                <a:cs typeface="Consolas" panose="020B0609020204030204" pitchFamily="49" charset="0"/>
              </a:rPr>
              <a:t>Pins </a:t>
            </a:r>
            <a:r>
              <a:rPr lang="pt-PT" sz="3600" b="1" dirty="0">
                <a:latin typeface="Consolas" panose="020B0609020204030204" pitchFamily="49" charset="0"/>
                <a:ea typeface="Calibri" panose="020F0502020204030204" pitchFamily="34" charset="0"/>
                <a:cs typeface="Consolas" panose="020B0609020204030204" pitchFamily="49" charset="0"/>
              </a:rPr>
              <a:t>0 e 1 - TX (transmitir ) e RX (receber)</a:t>
            </a:r>
            <a:br>
              <a:rPr lang="pt-PT" sz="3600" b="1" dirty="0">
                <a:latin typeface="Consolas" panose="020B0609020204030204" pitchFamily="49" charset="0"/>
                <a:ea typeface="Calibri" panose="020F0502020204030204" pitchFamily="34" charset="0"/>
                <a:cs typeface="Consolas" panose="020B0609020204030204" pitchFamily="49" charset="0"/>
              </a:rPr>
            </a:br>
            <a:endParaRPr lang="pt-PT" sz="3600" b="1" dirty="0">
              <a:latin typeface="Consolas" panose="020B0609020204030204" pitchFamily="49" charset="0"/>
              <a:cs typeface="Consolas" panose="020B0609020204030204" pitchFamily="49" charset="0"/>
            </a:endParaRPr>
          </a:p>
        </p:txBody>
      </p:sp>
      <p:sp>
        <p:nvSpPr>
          <p:cNvPr id="4" name="Retângulo 3"/>
          <p:cNvSpPr/>
          <p:nvPr/>
        </p:nvSpPr>
        <p:spPr>
          <a:xfrm>
            <a:off x="714375" y="4725770"/>
            <a:ext cx="6696075" cy="981423"/>
          </a:xfrm>
          <a:prstGeom prst="rect">
            <a:avLst/>
          </a:prstGeom>
        </p:spPr>
        <p:txBody>
          <a:bodyPr wrap="square">
            <a:spAutoFit/>
          </a:bodyPr>
          <a:lstStyle/>
          <a:p>
            <a:pPr>
              <a:lnSpc>
                <a:spcPct val="107000"/>
              </a:lnSpc>
              <a:spcAft>
                <a:spcPts val="800"/>
              </a:spcAft>
            </a:pPr>
            <a:r>
              <a:rPr lang="pt-PT" dirty="0">
                <a:latin typeface="Consolas" panose="020B0609020204030204" pitchFamily="49" charset="0"/>
                <a:ea typeface="Calibri" panose="020F0502020204030204" pitchFamily="34" charset="0"/>
                <a:cs typeface="Consolas" panose="020B0609020204030204" pitchFamily="49" charset="0"/>
              </a:rPr>
              <a:t>Existem 2 leds que nos indicam se os dispositivo estão a comunicar. Se os leds não piscarem então não está a ocorrer nenhuma comunicação</a:t>
            </a:r>
          </a:p>
        </p:txBody>
      </p:sp>
      <p:grpSp>
        <p:nvGrpSpPr>
          <p:cNvPr id="8" name="Grupo 7"/>
          <p:cNvGrpSpPr/>
          <p:nvPr/>
        </p:nvGrpSpPr>
        <p:grpSpPr>
          <a:xfrm>
            <a:off x="6882492" y="2133106"/>
            <a:ext cx="3410426" cy="1114581"/>
            <a:chOff x="6882492" y="2133106"/>
            <a:chExt cx="3410426" cy="1114581"/>
          </a:xfrm>
        </p:grpSpPr>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492" y="2133106"/>
              <a:ext cx="3410426" cy="1114581"/>
            </a:xfrm>
            <a:prstGeom prst="rect">
              <a:avLst/>
            </a:prstGeom>
          </p:spPr>
        </p:pic>
        <p:sp>
          <p:nvSpPr>
            <p:cNvPr id="7" name="Fluxograma: Processo 6"/>
            <p:cNvSpPr/>
            <p:nvPr/>
          </p:nvSpPr>
          <p:spPr>
            <a:xfrm>
              <a:off x="9734550" y="2248914"/>
              <a:ext cx="371476" cy="703835"/>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sp>
        <p:nvSpPr>
          <p:cNvPr id="9" name="Retângulo 8"/>
          <p:cNvSpPr/>
          <p:nvPr/>
        </p:nvSpPr>
        <p:spPr>
          <a:xfrm>
            <a:off x="714375" y="1897336"/>
            <a:ext cx="6096000" cy="1779333"/>
          </a:xfrm>
          <a:prstGeom prst="rect">
            <a:avLst/>
          </a:prstGeom>
        </p:spPr>
        <p:txBody>
          <a:bodyPr>
            <a:spAutoFit/>
          </a:bodyPr>
          <a:lstStyle/>
          <a:p>
            <a:pPr>
              <a:lnSpc>
                <a:spcPct val="107000"/>
              </a:lnSpc>
              <a:spcAft>
                <a:spcPts val="800"/>
              </a:spcAft>
            </a:pPr>
            <a:r>
              <a:rPr lang="pt-PT" b="1" dirty="0">
                <a:latin typeface="Consolas" panose="020B0609020204030204" pitchFamily="49" charset="0"/>
                <a:ea typeface="Calibri" panose="020F0502020204030204" pitchFamily="34" charset="0"/>
                <a:cs typeface="Consolas" panose="020B0609020204030204" pitchFamily="49" charset="0"/>
              </a:rPr>
              <a:t>Pin 1 - TX (transmitir)</a:t>
            </a:r>
          </a:p>
          <a:p>
            <a:pPr>
              <a:lnSpc>
                <a:spcPct val="107000"/>
              </a:lnSpc>
              <a:spcAft>
                <a:spcPts val="800"/>
              </a:spcAft>
            </a:pPr>
            <a:r>
              <a:rPr lang="pt-PT" b="1" dirty="0">
                <a:latin typeface="Consolas" panose="020B0609020204030204" pitchFamily="49" charset="0"/>
                <a:ea typeface="Calibri" panose="020F0502020204030204" pitchFamily="34" charset="0"/>
                <a:cs typeface="Consolas" panose="020B0609020204030204" pitchFamily="49" charset="0"/>
              </a:rPr>
              <a:t>Pin 0 - RX (receber)</a:t>
            </a:r>
          </a:p>
          <a:p>
            <a:pPr>
              <a:lnSpc>
                <a:spcPct val="107000"/>
              </a:lnSpc>
              <a:spcAft>
                <a:spcPts val="800"/>
              </a:spcAft>
            </a:pPr>
            <a:r>
              <a:rPr lang="pt-PT" dirty="0">
                <a:latin typeface="Consolas" panose="020B0609020204030204" pitchFamily="49" charset="0"/>
                <a:ea typeface="Calibri" panose="020F0502020204030204" pitchFamily="34" charset="0"/>
                <a:cs typeface="Consolas" panose="020B0609020204030204" pitchFamily="49" charset="0"/>
              </a:rPr>
              <a:t>Sempre que é necessário a comunicação entre o Arduíno e o computador é através destas portas que o fazemos.</a:t>
            </a:r>
          </a:p>
        </p:txBody>
      </p:sp>
      <p:grpSp>
        <p:nvGrpSpPr>
          <p:cNvPr id="12" name="Grupo 11"/>
          <p:cNvGrpSpPr/>
          <p:nvPr/>
        </p:nvGrpSpPr>
        <p:grpSpPr>
          <a:xfrm>
            <a:off x="7700076" y="3953889"/>
            <a:ext cx="2996499" cy="2436776"/>
            <a:chOff x="7700076" y="3953889"/>
            <a:chExt cx="2996499" cy="2436776"/>
          </a:xfrm>
        </p:grpSpPr>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076" y="3953889"/>
              <a:ext cx="2996499" cy="2436776"/>
            </a:xfrm>
            <a:prstGeom prst="rect">
              <a:avLst/>
            </a:prstGeom>
          </p:spPr>
        </p:pic>
        <p:sp>
          <p:nvSpPr>
            <p:cNvPr id="11" name="Fluxograma: Processo 10"/>
            <p:cNvSpPr/>
            <p:nvPr/>
          </p:nvSpPr>
          <p:spPr>
            <a:xfrm>
              <a:off x="8826849" y="4813277"/>
              <a:ext cx="336201" cy="406423"/>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1896" y="29589"/>
            <a:ext cx="1603807" cy="1304228"/>
          </a:xfrm>
          <a:prstGeom prst="rect">
            <a:avLst/>
          </a:prstGeom>
        </p:spPr>
      </p:pic>
      <p:sp>
        <p:nvSpPr>
          <p:cNvPr id="3" name="Espaço Reservado para Rodapé 2"/>
          <p:cNvSpPr>
            <a:spLocks noGrp="1"/>
          </p:cNvSpPr>
          <p:nvPr>
            <p:ph type="ftr" sz="quarter" idx="11"/>
          </p:nvPr>
        </p:nvSpPr>
        <p:spPr/>
        <p:txBody>
          <a:bodyPr/>
          <a:lstStyle/>
          <a:p>
            <a:r>
              <a:rPr lang="pt-PT" smtClean="0"/>
              <a:t>1</a:t>
            </a:r>
            <a:endParaRPr lang="pt-PT" dirty="0"/>
          </a:p>
        </p:txBody>
      </p:sp>
    </p:spTree>
    <p:extLst>
      <p:ext uri="{BB962C8B-B14F-4D97-AF65-F5344CB8AC3E}">
        <p14:creationId xmlns:p14="http://schemas.microsoft.com/office/powerpoint/2010/main" val="86220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3600" b="1" dirty="0">
                <a:latin typeface="Consolas" panose="020B0609020204030204" pitchFamily="49" charset="0"/>
                <a:cs typeface="Consolas" panose="020B0609020204030204" pitchFamily="49" charset="0"/>
              </a:rPr>
              <a:t>Analog In - Pins 0 ao 5</a:t>
            </a:r>
            <a:r>
              <a:rPr lang="pt-PT" sz="3600" b="1" dirty="0">
                <a:latin typeface="Consolas" panose="020B0609020204030204" pitchFamily="49" charset="0"/>
                <a:ea typeface="Calibri" panose="020F0502020204030204" pitchFamily="34" charset="0"/>
                <a:cs typeface="Consolas" panose="020B0609020204030204" pitchFamily="49" charset="0"/>
              </a:rPr>
              <a:t/>
            </a:r>
            <a:br>
              <a:rPr lang="pt-PT" sz="3600" b="1" dirty="0">
                <a:latin typeface="Consolas" panose="020B0609020204030204" pitchFamily="49" charset="0"/>
                <a:ea typeface="Calibri" panose="020F0502020204030204" pitchFamily="34" charset="0"/>
                <a:cs typeface="Consolas" panose="020B0609020204030204" pitchFamily="49" charset="0"/>
              </a:rPr>
            </a:br>
            <a:endParaRPr lang="pt-PT" sz="3600" b="1" dirty="0">
              <a:latin typeface="Consolas" panose="020B0609020204030204" pitchFamily="49" charset="0"/>
              <a:cs typeface="Consolas" panose="020B0609020204030204" pitchFamily="49" charset="0"/>
            </a:endParaRPr>
          </a:p>
        </p:txBody>
      </p:sp>
      <p:sp>
        <p:nvSpPr>
          <p:cNvPr id="9" name="Retângulo 8"/>
          <p:cNvSpPr/>
          <p:nvPr/>
        </p:nvSpPr>
        <p:spPr>
          <a:xfrm>
            <a:off x="466723" y="1950704"/>
            <a:ext cx="7324632" cy="2112501"/>
          </a:xfrm>
          <a:prstGeom prst="rect">
            <a:avLst/>
          </a:prstGeom>
        </p:spPr>
        <p:txBody>
          <a:bodyPr wrap="square">
            <a:spAutoFit/>
          </a:bodyPr>
          <a:lstStyle/>
          <a:p>
            <a:pPr>
              <a:lnSpc>
                <a:spcPct val="107000"/>
              </a:lnSpc>
              <a:spcAft>
                <a:spcPts val="800"/>
              </a:spcAft>
            </a:pPr>
            <a:r>
              <a:rPr lang="pt-PT" b="1" dirty="0">
                <a:latin typeface="Consolas" panose="020B0609020204030204" pitchFamily="49" charset="0"/>
                <a:ea typeface="Calibri" panose="020F0502020204030204" pitchFamily="34" charset="0"/>
                <a:cs typeface="Consolas" panose="020B0609020204030204" pitchFamily="49" charset="0"/>
              </a:rPr>
              <a:t>Analog In pin 0 ao 5 – </a:t>
            </a:r>
            <a:r>
              <a:rPr lang="pt-PT" b="1" i="1" dirty="0">
                <a:latin typeface="Consolas" panose="020B0609020204030204" pitchFamily="49" charset="0"/>
                <a:ea typeface="Calibri" panose="020F0502020204030204" pitchFamily="34" charset="0"/>
                <a:cs typeface="Consolas" panose="020B0609020204030204" pitchFamily="49" charset="0"/>
              </a:rPr>
              <a:t>analog to digital </a:t>
            </a:r>
          </a:p>
          <a:p>
            <a:pPr>
              <a:lnSpc>
                <a:spcPct val="107000"/>
              </a:lnSpc>
              <a:spcAft>
                <a:spcPts val="800"/>
              </a:spcAft>
            </a:pPr>
            <a:r>
              <a:rPr lang="pt-PT" dirty="0">
                <a:latin typeface="Consolas" panose="020B0609020204030204" pitchFamily="49" charset="0"/>
                <a:ea typeface="Calibri" panose="020F0502020204030204" pitchFamily="34" charset="0"/>
                <a:cs typeface="Consolas" panose="020B0609020204030204" pitchFamily="49" charset="0"/>
              </a:rPr>
              <a:t>Recebe sinais analógicos e transforma-os em sinais digitais.</a:t>
            </a:r>
          </a:p>
          <a:p>
            <a:pPr>
              <a:lnSpc>
                <a:spcPct val="107000"/>
              </a:lnSpc>
              <a:spcAft>
                <a:spcPts val="800"/>
              </a:spcAft>
            </a:pPr>
            <a:endParaRPr lang="pt-PT" dirty="0">
              <a:latin typeface="Consolas" panose="020B0609020204030204" pitchFamily="49" charset="0"/>
              <a:ea typeface="Calibri" panose="020F0502020204030204" pitchFamily="34" charset="0"/>
              <a:cs typeface="Consolas" panose="020B0609020204030204" pitchFamily="49" charset="0"/>
            </a:endParaRPr>
          </a:p>
          <a:p>
            <a:pPr>
              <a:lnSpc>
                <a:spcPct val="107000"/>
              </a:lnSpc>
              <a:spcAft>
                <a:spcPts val="800"/>
              </a:spcAft>
            </a:pPr>
            <a:r>
              <a:rPr lang="pt-PT" sz="1600" dirty="0">
                <a:latin typeface="Consolas" panose="020B0609020204030204" pitchFamily="49" charset="0"/>
                <a:ea typeface="Calibri" panose="020F0502020204030204" pitchFamily="34" charset="0"/>
                <a:cs typeface="Consolas" panose="020B0609020204030204" pitchFamily="49" charset="0"/>
              </a:rPr>
              <a:t>Exemplo1: O botão de volume recebe uma variação analógica e tira a amostra para digital.</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1354" y="1819861"/>
            <a:ext cx="2028921" cy="1183538"/>
          </a:xfrm>
          <a:prstGeom prst="rect">
            <a:avLst/>
          </a:prstGeom>
        </p:spPr>
      </p:pic>
      <p:grpSp>
        <p:nvGrpSpPr>
          <p:cNvPr id="5" name="Grupo 4"/>
          <p:cNvGrpSpPr/>
          <p:nvPr/>
        </p:nvGrpSpPr>
        <p:grpSpPr>
          <a:xfrm>
            <a:off x="10551896" y="29589"/>
            <a:ext cx="1603807" cy="1304228"/>
            <a:chOff x="10551896" y="29589"/>
            <a:chExt cx="1603807" cy="1304228"/>
          </a:xfrm>
        </p:grpSpPr>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1896" y="29589"/>
              <a:ext cx="1603807" cy="1304228"/>
            </a:xfrm>
            <a:prstGeom prst="rect">
              <a:avLst/>
            </a:prstGeom>
          </p:spPr>
        </p:pic>
        <p:sp>
          <p:nvSpPr>
            <p:cNvPr id="14" name="Fluxograma: Processo 13"/>
            <p:cNvSpPr/>
            <p:nvPr/>
          </p:nvSpPr>
          <p:spPr>
            <a:xfrm>
              <a:off x="11677650" y="914112"/>
              <a:ext cx="371475" cy="286037"/>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sp>
        <p:nvSpPr>
          <p:cNvPr id="15" name="Retângulo 14"/>
          <p:cNvSpPr/>
          <p:nvPr/>
        </p:nvSpPr>
        <p:spPr>
          <a:xfrm>
            <a:off x="428622" y="5832040"/>
            <a:ext cx="11401428" cy="685059"/>
          </a:xfrm>
          <a:prstGeom prst="rect">
            <a:avLst/>
          </a:prstGeom>
        </p:spPr>
        <p:txBody>
          <a:bodyPr wrap="square">
            <a:spAutoFit/>
          </a:bodyPr>
          <a:lstStyle/>
          <a:p>
            <a:pPr>
              <a:lnSpc>
                <a:spcPct val="107000"/>
              </a:lnSpc>
              <a:spcAft>
                <a:spcPts val="800"/>
              </a:spcAft>
            </a:pPr>
            <a:r>
              <a:rPr lang="pt-PT" b="1" dirty="0">
                <a:latin typeface="Consolas" panose="020B0609020204030204" pitchFamily="49" charset="0"/>
                <a:ea typeface="Calibri" panose="020F0502020204030204" pitchFamily="34" charset="0"/>
                <a:cs typeface="Consolas" panose="020B0609020204030204" pitchFamily="49" charset="0"/>
              </a:rPr>
              <a:t>Nota importante – Estes pins também podem ser utilizados como os pins digitais que vimos antes</a:t>
            </a:r>
            <a:endParaRPr lang="pt-PT" sz="1600" dirty="0">
              <a:latin typeface="Consolas" panose="020B0609020204030204" pitchFamily="49" charset="0"/>
              <a:ea typeface="Calibri" panose="020F0502020204030204" pitchFamily="34" charset="0"/>
              <a:cs typeface="Consolas" panose="020B0609020204030204" pitchFamily="49" charset="0"/>
            </a:endParaRPr>
          </a:p>
        </p:txBody>
      </p:sp>
      <p:sp>
        <p:nvSpPr>
          <p:cNvPr id="16" name="Retângulo 15"/>
          <p:cNvSpPr/>
          <p:nvPr/>
        </p:nvSpPr>
        <p:spPr>
          <a:xfrm>
            <a:off x="428622" y="4323221"/>
            <a:ext cx="10925177" cy="1146211"/>
          </a:xfrm>
          <a:prstGeom prst="rect">
            <a:avLst/>
          </a:prstGeom>
        </p:spPr>
        <p:txBody>
          <a:bodyPr wrap="square">
            <a:spAutoFit/>
          </a:bodyPr>
          <a:lstStyle/>
          <a:p>
            <a:pPr>
              <a:lnSpc>
                <a:spcPct val="107000"/>
              </a:lnSpc>
              <a:spcAft>
                <a:spcPts val="800"/>
              </a:spcAft>
            </a:pPr>
            <a:r>
              <a:rPr lang="pt-PT" sz="1600" dirty="0">
                <a:latin typeface="Consolas" panose="020B0609020204030204" pitchFamily="49" charset="0"/>
                <a:ea typeface="Calibri" panose="020F0502020204030204" pitchFamily="34" charset="0"/>
                <a:cs typeface="Consolas" panose="020B0609020204030204" pitchFamily="49" charset="0"/>
              </a:rPr>
              <a:t>Exemplo2: Sensor de temperatura</a:t>
            </a:r>
            <a:br>
              <a:rPr lang="pt-PT" sz="1600" dirty="0">
                <a:latin typeface="Consolas" panose="020B0609020204030204" pitchFamily="49" charset="0"/>
                <a:ea typeface="Calibri" panose="020F0502020204030204" pitchFamily="34" charset="0"/>
                <a:cs typeface="Consolas" panose="020B0609020204030204" pitchFamily="49" charset="0"/>
              </a:rPr>
            </a:br>
            <a:r>
              <a:rPr lang="pt-PT" sz="1600" dirty="0">
                <a:latin typeface="Consolas" panose="020B0609020204030204" pitchFamily="49" charset="0"/>
                <a:ea typeface="Calibri" panose="020F0502020204030204" pitchFamily="34" charset="0"/>
                <a:cs typeface="Consolas" panose="020B0609020204030204" pitchFamily="49" charset="0"/>
              </a:rPr>
              <a:t>Se colocar-mos um sensor de temperatura no pin A1 ira ser lida uma amostra digital da subida ou descida da temperatura. Como resultado teremos um valor aproximado da temperatura real num dado momento. </a:t>
            </a:r>
          </a:p>
        </p:txBody>
      </p:sp>
      <p:sp>
        <p:nvSpPr>
          <p:cNvPr id="4" name="Espaço Reservado para Rodapé 3"/>
          <p:cNvSpPr>
            <a:spLocks noGrp="1"/>
          </p:cNvSpPr>
          <p:nvPr>
            <p:ph type="ftr" sz="quarter" idx="11"/>
          </p:nvPr>
        </p:nvSpPr>
        <p:spPr/>
        <p:txBody>
          <a:bodyPr/>
          <a:lstStyle/>
          <a:p>
            <a:r>
              <a:rPr lang="pt-PT" smtClean="0"/>
              <a:t>1</a:t>
            </a:r>
            <a:endParaRPr lang="pt-PT" dirty="0"/>
          </a:p>
        </p:txBody>
      </p:sp>
    </p:spTree>
    <p:extLst>
      <p:ext uri="{BB962C8B-B14F-4D97-AF65-F5344CB8AC3E}">
        <p14:creationId xmlns:p14="http://schemas.microsoft.com/office/powerpoint/2010/main" val="113947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3600" b="1" dirty="0" err="1">
                <a:latin typeface="Consolas" panose="020B0609020204030204" pitchFamily="49" charset="0"/>
                <a:cs typeface="Consolas" panose="020B0609020204030204" pitchFamily="49" charset="0"/>
              </a:rPr>
              <a:t>Reset</a:t>
            </a:r>
            <a:r>
              <a:rPr lang="pt-PT" sz="3600" b="1" dirty="0">
                <a:latin typeface="Consolas" panose="020B0609020204030204" pitchFamily="49" charset="0"/>
                <a:cs typeface="Consolas" panose="020B0609020204030204" pitchFamily="49" charset="0"/>
              </a:rPr>
              <a:t> e </a:t>
            </a:r>
            <a:r>
              <a:rPr lang="pt-PT" sz="3600" b="1" dirty="0" err="1">
                <a:latin typeface="Consolas" panose="020B0609020204030204" pitchFamily="49" charset="0"/>
                <a:cs typeface="Consolas" panose="020B0609020204030204" pitchFamily="49" charset="0"/>
              </a:rPr>
              <a:t>Power</a:t>
            </a:r>
            <a:r>
              <a:rPr lang="pt-PT" sz="3600" b="1" dirty="0">
                <a:latin typeface="Consolas" panose="020B0609020204030204" pitchFamily="49" charset="0"/>
                <a:ea typeface="Calibri" panose="020F0502020204030204" pitchFamily="34" charset="0"/>
                <a:cs typeface="Consolas" panose="020B0609020204030204" pitchFamily="49" charset="0"/>
              </a:rPr>
              <a:t/>
            </a:r>
            <a:br>
              <a:rPr lang="pt-PT" sz="3600" b="1" dirty="0">
                <a:latin typeface="Consolas" panose="020B0609020204030204" pitchFamily="49" charset="0"/>
                <a:ea typeface="Calibri" panose="020F0502020204030204" pitchFamily="34" charset="0"/>
                <a:cs typeface="Consolas" panose="020B0609020204030204" pitchFamily="49" charset="0"/>
              </a:rPr>
            </a:br>
            <a:endParaRPr lang="pt-PT" sz="3600" b="1" dirty="0">
              <a:latin typeface="Consolas" panose="020B0609020204030204" pitchFamily="49" charset="0"/>
              <a:cs typeface="Consolas" panose="020B0609020204030204" pitchFamily="49" charset="0"/>
            </a:endParaRPr>
          </a:p>
        </p:txBody>
      </p:sp>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1896" y="29589"/>
            <a:ext cx="1603807" cy="1304228"/>
          </a:xfrm>
          <a:prstGeom prst="rect">
            <a:avLst/>
          </a:prstGeom>
        </p:spPr>
      </p:pic>
      <p:grpSp>
        <p:nvGrpSpPr>
          <p:cNvPr id="29" name="Grupo 28"/>
          <p:cNvGrpSpPr/>
          <p:nvPr/>
        </p:nvGrpSpPr>
        <p:grpSpPr>
          <a:xfrm>
            <a:off x="200024" y="1505892"/>
            <a:ext cx="11630025" cy="5048250"/>
            <a:chOff x="200024" y="1505892"/>
            <a:chExt cx="11630025" cy="5048250"/>
          </a:xfrm>
        </p:grpSpPr>
        <p:pic>
          <p:nvPicPr>
            <p:cNvPr id="11" name="Image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52799" y="1977379"/>
              <a:ext cx="5048250" cy="4105275"/>
            </a:xfrm>
            <a:prstGeom prst="rect">
              <a:avLst/>
            </a:prstGeom>
          </p:spPr>
        </p:pic>
        <p:sp>
          <p:nvSpPr>
            <p:cNvPr id="7" name="Retângulo 6"/>
            <p:cNvSpPr/>
            <p:nvPr/>
          </p:nvSpPr>
          <p:spPr>
            <a:xfrm>
              <a:off x="200024" y="4162425"/>
              <a:ext cx="3019425" cy="69532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PT" dirty="0" err="1">
                  <a:solidFill>
                    <a:schemeClr val="tx1"/>
                  </a:solidFill>
                  <a:latin typeface="Consolas" panose="020B0609020204030204" pitchFamily="49" charset="0"/>
                  <a:ea typeface="Calibri" panose="020F0502020204030204" pitchFamily="34" charset="0"/>
                  <a:cs typeface="Consolas" panose="020B0609020204030204" pitchFamily="49" charset="0"/>
                </a:rPr>
                <a:t>Power</a:t>
              </a:r>
              <a:r>
                <a:rPr lang="pt-PT" dirty="0">
                  <a:solidFill>
                    <a:schemeClr val="tx1"/>
                  </a:solidFill>
                  <a:latin typeface="Consolas" panose="020B0609020204030204" pitchFamily="49" charset="0"/>
                  <a:ea typeface="Calibri" panose="020F0502020204030204" pitchFamily="34" charset="0"/>
                  <a:cs typeface="Consolas" panose="020B0609020204030204" pitchFamily="49" charset="0"/>
                </a:rPr>
                <a:t> – pode escolher entre 3.5 e 5 v</a:t>
              </a:r>
            </a:p>
          </p:txBody>
        </p:sp>
        <p:grpSp>
          <p:nvGrpSpPr>
            <p:cNvPr id="17" name="Grupo 16"/>
            <p:cNvGrpSpPr/>
            <p:nvPr/>
          </p:nvGrpSpPr>
          <p:grpSpPr>
            <a:xfrm>
              <a:off x="7162800" y="2533650"/>
              <a:ext cx="4667249" cy="2267349"/>
              <a:chOff x="7162800" y="2533650"/>
              <a:chExt cx="4667249" cy="2267349"/>
            </a:xfrm>
          </p:grpSpPr>
          <p:sp>
            <p:nvSpPr>
              <p:cNvPr id="8" name="Retângulo 7"/>
              <p:cNvSpPr/>
              <p:nvPr/>
            </p:nvSpPr>
            <p:spPr>
              <a:xfrm>
                <a:off x="8124824" y="3124258"/>
                <a:ext cx="3705225" cy="1676741"/>
              </a:xfrm>
              <a:prstGeom prst="rect">
                <a:avLst/>
              </a:prstGeom>
              <a:ln w="31750">
                <a:solidFill>
                  <a:srgbClr val="FF0000"/>
                </a:solidFill>
              </a:ln>
            </p:spPr>
            <p:txBody>
              <a:bodyPr wrap="square">
                <a:spAutoFit/>
              </a:bodyPr>
              <a:lstStyle/>
              <a:p>
                <a:pPr>
                  <a:lnSpc>
                    <a:spcPct val="107000"/>
                  </a:lnSpc>
                  <a:spcAft>
                    <a:spcPts val="800"/>
                  </a:spcAft>
                </a:pPr>
                <a:r>
                  <a:rPr lang="pt-PT" dirty="0" err="1">
                    <a:latin typeface="Consolas" panose="020B0609020204030204" pitchFamily="49" charset="0"/>
                    <a:ea typeface="Calibri" panose="020F0502020204030204" pitchFamily="34" charset="0"/>
                    <a:cs typeface="Consolas" panose="020B0609020204030204" pitchFamily="49" charset="0"/>
                  </a:rPr>
                  <a:t>Reset</a:t>
                </a:r>
                <a:r>
                  <a:rPr lang="pt-PT" dirty="0">
                    <a:latin typeface="Consolas" panose="020B0609020204030204" pitchFamily="49" charset="0"/>
                    <a:ea typeface="Calibri" panose="020F0502020204030204" pitchFamily="34" charset="0"/>
                    <a:cs typeface="Consolas" panose="020B0609020204030204" pitchFamily="49" charset="0"/>
                  </a:rPr>
                  <a:t> – se aplicar 0 v </a:t>
                </a:r>
                <a:r>
                  <a:rPr lang="pt-PT" dirty="0" err="1">
                    <a:latin typeface="Consolas" panose="020B0609020204030204" pitchFamily="49" charset="0"/>
                    <a:ea typeface="Calibri" panose="020F0502020204030204" pitchFamily="34" charset="0"/>
                    <a:cs typeface="Consolas" panose="020B0609020204030204" pitchFamily="49" charset="0"/>
                  </a:rPr>
                  <a:t>tb</a:t>
                </a:r>
                <a:r>
                  <a:rPr lang="pt-PT" dirty="0">
                    <a:latin typeface="Consolas" panose="020B0609020204030204" pitchFamily="49" charset="0"/>
                    <a:ea typeface="Calibri" panose="020F0502020204030204" pitchFamily="34" charset="0"/>
                    <a:cs typeface="Consolas" panose="020B0609020204030204" pitchFamily="49" charset="0"/>
                  </a:rPr>
                  <a:t> faz </a:t>
                </a:r>
                <a:r>
                  <a:rPr lang="pt-PT" dirty="0" err="1">
                    <a:latin typeface="Consolas" panose="020B0609020204030204" pitchFamily="49" charset="0"/>
                    <a:ea typeface="Calibri" panose="020F0502020204030204" pitchFamily="34" charset="0"/>
                    <a:cs typeface="Consolas" panose="020B0609020204030204" pitchFamily="49" charset="0"/>
                  </a:rPr>
                  <a:t>reset</a:t>
                </a:r>
                <a:r>
                  <a:rPr lang="pt-PT" dirty="0">
                    <a:latin typeface="Consolas" panose="020B0609020204030204" pitchFamily="49" charset="0"/>
                    <a:ea typeface="Calibri" panose="020F0502020204030204" pitchFamily="34" charset="0"/>
                    <a:cs typeface="Consolas" panose="020B0609020204030204" pitchFamily="49" charset="0"/>
                  </a:rPr>
                  <a:t> ao programa.</a:t>
                </a:r>
              </a:p>
              <a:p>
                <a:pPr>
                  <a:lnSpc>
                    <a:spcPct val="107000"/>
                  </a:lnSpc>
                  <a:spcAft>
                    <a:spcPts val="800"/>
                  </a:spcAft>
                </a:pPr>
                <a:r>
                  <a:rPr lang="pt-PT" dirty="0">
                    <a:latin typeface="Consolas" panose="020B0609020204030204" pitchFamily="49" charset="0"/>
                    <a:ea typeface="Calibri" panose="020F0502020204030204" pitchFamily="34" charset="0"/>
                    <a:cs typeface="Consolas" panose="020B0609020204030204" pitchFamily="49" charset="0"/>
                  </a:rPr>
                  <a:t>O que faz o </a:t>
                </a:r>
                <a:r>
                  <a:rPr lang="pt-PT" dirty="0" err="1">
                    <a:latin typeface="Consolas" panose="020B0609020204030204" pitchFamily="49" charset="0"/>
                    <a:ea typeface="Calibri" panose="020F0502020204030204" pitchFamily="34" charset="0"/>
                    <a:cs typeface="Consolas" panose="020B0609020204030204" pitchFamily="49" charset="0"/>
                  </a:rPr>
                  <a:t>reset</a:t>
                </a:r>
                <a:r>
                  <a:rPr lang="pt-PT" dirty="0">
                    <a:latin typeface="Consolas" panose="020B0609020204030204" pitchFamily="49" charset="0"/>
                    <a:ea typeface="Calibri" panose="020F0502020204030204" pitchFamily="34" charset="0"/>
                    <a:cs typeface="Consolas" panose="020B0609020204030204" pitchFamily="49" charset="0"/>
                  </a:rPr>
                  <a:t>? </a:t>
                </a:r>
                <a:r>
                  <a:rPr lang="pt-PT" dirty="0" err="1">
                    <a:latin typeface="Consolas" panose="020B0609020204030204" pitchFamily="49" charset="0"/>
                    <a:ea typeface="Calibri" panose="020F0502020204030204" pitchFamily="34" charset="0"/>
                    <a:cs typeface="Consolas" panose="020B0609020204030204" pitchFamily="49" charset="0"/>
                  </a:rPr>
                  <a:t>Reset</a:t>
                </a:r>
                <a:r>
                  <a:rPr lang="pt-PT" dirty="0">
                    <a:latin typeface="Consolas" panose="020B0609020204030204" pitchFamily="49" charset="0"/>
                    <a:ea typeface="Calibri" panose="020F0502020204030204" pitchFamily="34" charset="0"/>
                    <a:cs typeface="Consolas" panose="020B0609020204030204" pitchFamily="49" charset="0"/>
                  </a:rPr>
                  <a:t> faz recomeçar o programa sem apagar nada </a:t>
                </a:r>
              </a:p>
            </p:txBody>
          </p:sp>
          <p:cxnSp>
            <p:nvCxnSpPr>
              <p:cNvPr id="12" name="Conexão reta unidirecional 11"/>
              <p:cNvCxnSpPr>
                <a:stCxn id="8" idx="1"/>
              </p:cNvCxnSpPr>
              <p:nvPr/>
            </p:nvCxnSpPr>
            <p:spPr>
              <a:xfrm flipH="1" flipV="1">
                <a:off x="7162800" y="2533650"/>
                <a:ext cx="962024" cy="142897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 name="Conexão reta unidirecional 18"/>
            <p:cNvCxnSpPr/>
            <p:nvPr/>
          </p:nvCxnSpPr>
          <p:spPr>
            <a:xfrm flipH="1">
              <a:off x="4419599" y="3922619"/>
              <a:ext cx="3674267" cy="19979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xão reta unidirecional 21"/>
            <p:cNvCxnSpPr>
              <a:stCxn id="7" idx="3"/>
            </p:cNvCxnSpPr>
            <p:nvPr/>
          </p:nvCxnSpPr>
          <p:spPr>
            <a:xfrm flipV="1">
              <a:off x="3219449" y="4257675"/>
              <a:ext cx="1200150" cy="25241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xão reta unidirecional 25"/>
            <p:cNvCxnSpPr>
              <a:stCxn id="7" idx="3"/>
            </p:cNvCxnSpPr>
            <p:nvPr/>
          </p:nvCxnSpPr>
          <p:spPr>
            <a:xfrm flipV="1">
              <a:off x="3219449" y="4383881"/>
              <a:ext cx="1200150" cy="12620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Espaço Reservado para Rodapé 2"/>
          <p:cNvSpPr>
            <a:spLocks noGrp="1"/>
          </p:cNvSpPr>
          <p:nvPr>
            <p:ph type="ftr" sz="quarter" idx="11"/>
          </p:nvPr>
        </p:nvSpPr>
        <p:spPr/>
        <p:txBody>
          <a:bodyPr/>
          <a:lstStyle/>
          <a:p>
            <a:r>
              <a:rPr lang="pt-PT" smtClean="0"/>
              <a:t>1</a:t>
            </a:r>
            <a:endParaRPr lang="pt-PT" dirty="0"/>
          </a:p>
        </p:txBody>
      </p:sp>
    </p:spTree>
    <p:extLst>
      <p:ext uri="{BB962C8B-B14F-4D97-AF65-F5344CB8AC3E}">
        <p14:creationId xmlns:p14="http://schemas.microsoft.com/office/powerpoint/2010/main" val="395498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8629650" y="4038600"/>
            <a:ext cx="3562350" cy="2682113"/>
            <a:chOff x="7914678" y="3567498"/>
            <a:chExt cx="4277322" cy="3153215"/>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678" y="3567498"/>
              <a:ext cx="4277322" cy="3153215"/>
            </a:xfrm>
            <a:prstGeom prst="rect">
              <a:avLst/>
            </a:prstGeom>
          </p:spPr>
        </p:pic>
        <p:sp>
          <p:nvSpPr>
            <p:cNvPr id="6" name="CaixaDeTexto 5"/>
            <p:cNvSpPr txBox="1"/>
            <p:nvPr/>
          </p:nvSpPr>
          <p:spPr>
            <a:xfrm>
              <a:off x="9620250" y="4295775"/>
              <a:ext cx="569387" cy="369332"/>
            </a:xfrm>
            <a:prstGeom prst="rect">
              <a:avLst/>
            </a:prstGeom>
            <a:noFill/>
          </p:spPr>
          <p:txBody>
            <a:bodyPr wrap="none" rtlCol="0">
              <a:spAutoFit/>
            </a:bodyPr>
            <a:lstStyle/>
            <a:p>
              <a:r>
                <a:rPr lang="pt-PT" b="1" dirty="0">
                  <a:solidFill>
                    <a:srgbClr val="FF0000"/>
                  </a:solidFill>
                </a:rPr>
                <a:t>Fig1</a:t>
              </a:r>
            </a:p>
          </p:txBody>
        </p:sp>
      </p:grpSp>
      <p:sp>
        <p:nvSpPr>
          <p:cNvPr id="2" name="Título 1"/>
          <p:cNvSpPr>
            <a:spLocks noGrp="1"/>
          </p:cNvSpPr>
          <p:nvPr>
            <p:ph type="title"/>
          </p:nvPr>
        </p:nvSpPr>
        <p:spPr/>
        <p:txBody>
          <a:bodyPr/>
          <a:lstStyle/>
          <a:p>
            <a:r>
              <a:rPr lang="pt-PT" dirty="0"/>
              <a:t>Links Software</a:t>
            </a:r>
          </a:p>
        </p:txBody>
      </p:sp>
      <p:sp>
        <p:nvSpPr>
          <p:cNvPr id="4" name="Retângulo 3"/>
          <p:cNvSpPr/>
          <p:nvPr/>
        </p:nvSpPr>
        <p:spPr>
          <a:xfrm>
            <a:off x="533400" y="1905505"/>
            <a:ext cx="7991475" cy="3600986"/>
          </a:xfrm>
          <a:prstGeom prst="rect">
            <a:avLst/>
          </a:prstGeom>
        </p:spPr>
        <p:txBody>
          <a:bodyPr wrap="square">
            <a:spAutoFit/>
          </a:bodyPr>
          <a:lstStyle/>
          <a:p>
            <a:endParaRPr lang="pt-PT" sz="1200" b="0" i="0" u="none" strike="noStrike" baseline="0" dirty="0">
              <a:solidFill>
                <a:srgbClr val="000000"/>
              </a:solidFill>
              <a:latin typeface="Calibri" panose="020F0502020204030204" pitchFamily="34" charset="0"/>
            </a:endParaRPr>
          </a:p>
          <a:p>
            <a:r>
              <a:rPr lang="pt-PT" dirty="0">
                <a:latin typeface="Calibri" panose="020F0502020204030204" pitchFamily="34" charset="0"/>
              </a:rPr>
              <a:t>• </a:t>
            </a:r>
            <a:r>
              <a:rPr lang="pt-PT" b="1" dirty="0">
                <a:latin typeface="Calibri" panose="020F0502020204030204" pitchFamily="34" charset="0"/>
              </a:rPr>
              <a:t>Site oficial Arduino </a:t>
            </a:r>
            <a:r>
              <a:rPr lang="pt-PT" dirty="0">
                <a:latin typeface="Calibri" panose="020F0502020204030204" pitchFamily="34" charset="0"/>
              </a:rPr>
              <a:t>: http://www.arduino.cc </a:t>
            </a:r>
          </a:p>
          <a:p>
            <a:r>
              <a:rPr lang="pt-PT" dirty="0">
                <a:latin typeface="Calibri" panose="020F0502020204030204" pitchFamily="34" charset="0"/>
              </a:rPr>
              <a:t>Comandos da linguagem Arduino: http://www.arduino.cc/en/Reference/HomePage </a:t>
            </a:r>
          </a:p>
          <a:p>
            <a:r>
              <a:rPr lang="pt-PT" dirty="0">
                <a:latin typeface="Calibri" panose="020F0502020204030204" pitchFamily="34" charset="0"/>
              </a:rPr>
              <a:t>• </a:t>
            </a:r>
            <a:r>
              <a:rPr lang="pt-PT" b="1" dirty="0">
                <a:latin typeface="Calibri" panose="020F0502020204030204" pitchFamily="34" charset="0"/>
              </a:rPr>
              <a:t>Simuladores </a:t>
            </a:r>
            <a:endParaRPr lang="pt-PT" dirty="0">
              <a:latin typeface="Calibri" panose="020F0502020204030204" pitchFamily="34" charset="0"/>
            </a:endParaRPr>
          </a:p>
          <a:p>
            <a:r>
              <a:rPr lang="pt-PT" dirty="0">
                <a:latin typeface="Calibri" panose="020F0502020204030204" pitchFamily="34" charset="0"/>
              </a:rPr>
              <a:t>123D Circuits.io : </a:t>
            </a:r>
            <a:r>
              <a:rPr lang="pt-PT" dirty="0">
                <a:latin typeface="Calibri" panose="020F0502020204030204" pitchFamily="34" charset="0"/>
                <a:hlinkClick r:id="rId3"/>
              </a:rPr>
              <a:t>http://123d.circuits.io</a:t>
            </a:r>
            <a:r>
              <a:rPr lang="pt-PT" dirty="0">
                <a:latin typeface="Calibri" panose="020F0502020204030204" pitchFamily="34" charset="0"/>
              </a:rPr>
              <a:t> Free  - Simula</a:t>
            </a:r>
          </a:p>
          <a:p>
            <a:r>
              <a:rPr lang="pt-PT" dirty="0">
                <a:latin typeface="Calibri" panose="020F0502020204030204" pitchFamily="34" charset="0"/>
              </a:rPr>
              <a:t> </a:t>
            </a:r>
          </a:p>
          <a:p>
            <a:r>
              <a:rPr lang="pt-PT" dirty="0">
                <a:latin typeface="Calibri" panose="020F0502020204030204" pitchFamily="34" charset="0"/>
              </a:rPr>
              <a:t>Virtual </a:t>
            </a:r>
            <a:r>
              <a:rPr lang="pt-PT" dirty="0" err="1">
                <a:latin typeface="Calibri" panose="020F0502020204030204" pitchFamily="34" charset="0"/>
              </a:rPr>
              <a:t>Breadboard</a:t>
            </a:r>
            <a:r>
              <a:rPr lang="pt-PT" dirty="0">
                <a:latin typeface="Calibri" panose="020F0502020204030204" pitchFamily="34" charset="0"/>
              </a:rPr>
              <a:t> (Pago)</a:t>
            </a:r>
          </a:p>
          <a:p>
            <a:r>
              <a:rPr lang="pt-PT" dirty="0">
                <a:latin typeface="Calibri" panose="020F0502020204030204" pitchFamily="34" charset="0"/>
              </a:rPr>
              <a:t>http://www.virtualbreadboard.com/Main.aspx?TAB=Home http://www.virtualbreadboard.com/Main.aspx?TAB=Downloads </a:t>
            </a:r>
          </a:p>
          <a:p>
            <a:endParaRPr lang="pt-PT" dirty="0">
              <a:latin typeface="Calibri" panose="020F0502020204030204" pitchFamily="34" charset="0"/>
            </a:endParaRPr>
          </a:p>
          <a:p>
            <a:r>
              <a:rPr lang="pt-PT" dirty="0">
                <a:latin typeface="Calibri" panose="020F0502020204030204" pitchFamily="34" charset="0"/>
              </a:rPr>
              <a:t>• </a:t>
            </a:r>
            <a:r>
              <a:rPr lang="pt-PT" b="1" dirty="0" err="1">
                <a:latin typeface="Calibri" panose="020F0502020204030204" pitchFamily="34" charset="0"/>
              </a:rPr>
              <a:t>Fritzing</a:t>
            </a:r>
            <a:r>
              <a:rPr lang="pt-PT" b="1" dirty="0">
                <a:latin typeface="Calibri" panose="020F0502020204030204" pitchFamily="34" charset="0"/>
              </a:rPr>
              <a:t> </a:t>
            </a:r>
            <a:r>
              <a:rPr lang="pt-PT" dirty="0">
                <a:latin typeface="Calibri" panose="020F0502020204030204" pitchFamily="34" charset="0"/>
              </a:rPr>
              <a:t>- para desenhar esquemas elétricos: </a:t>
            </a:r>
            <a:r>
              <a:rPr lang="pt-PT" dirty="0">
                <a:latin typeface="Calibri" panose="020F0502020204030204" pitchFamily="34" charset="0"/>
                <a:hlinkClick r:id="rId4"/>
              </a:rPr>
              <a:t>www.fritzing.org</a:t>
            </a:r>
            <a:r>
              <a:rPr lang="pt-PT" dirty="0">
                <a:latin typeface="Calibri" panose="020F0502020204030204" pitchFamily="34" charset="0"/>
              </a:rPr>
              <a:t> Free </a:t>
            </a:r>
            <a:r>
              <a:rPr lang="pt-PT" dirty="0" err="1">
                <a:latin typeface="Calibri" panose="020F0502020204030204" pitchFamily="34" charset="0"/>
              </a:rPr>
              <a:t>Free</a:t>
            </a:r>
            <a:r>
              <a:rPr lang="pt-PT" dirty="0">
                <a:latin typeface="Calibri" panose="020F0502020204030204" pitchFamily="34" charset="0"/>
              </a:rPr>
              <a:t>  (Editar &gt; Preferências </a:t>
            </a:r>
            <a:r>
              <a:rPr lang="pt-PT" dirty="0">
                <a:solidFill>
                  <a:srgbClr val="FF0000"/>
                </a:solidFill>
                <a:latin typeface="Calibri" panose="020F0502020204030204" pitchFamily="34" charset="0"/>
              </a:rPr>
              <a:t>Fig1</a:t>
            </a:r>
            <a:r>
              <a:rPr lang="pt-PT" dirty="0">
                <a:latin typeface="Calibri" panose="020F0502020204030204" pitchFamily="34" charset="0"/>
              </a:rPr>
              <a:t>) – Não Simula</a:t>
            </a:r>
          </a:p>
          <a:p>
            <a:r>
              <a:rPr lang="pt-PT" dirty="0">
                <a:latin typeface="Calibri" panose="020F0502020204030204" pitchFamily="34" charset="0"/>
              </a:rPr>
              <a:t> </a:t>
            </a:r>
            <a:endParaRPr lang="pt-PT" dirty="0"/>
          </a:p>
        </p:txBody>
      </p:sp>
      <p:sp>
        <p:nvSpPr>
          <p:cNvPr id="3" name="Espaço Reservado para Rodapé 2"/>
          <p:cNvSpPr>
            <a:spLocks noGrp="1"/>
          </p:cNvSpPr>
          <p:nvPr>
            <p:ph type="ftr" sz="quarter" idx="11"/>
          </p:nvPr>
        </p:nvSpPr>
        <p:spPr/>
        <p:txBody>
          <a:bodyPr/>
          <a:lstStyle/>
          <a:p>
            <a:r>
              <a:rPr lang="pt-PT" smtClean="0"/>
              <a:t>1</a:t>
            </a:r>
            <a:endParaRPr lang="pt-PT" dirty="0"/>
          </a:p>
        </p:txBody>
      </p:sp>
    </p:spTree>
    <p:extLst>
      <p:ext uri="{BB962C8B-B14F-4D97-AF65-F5344CB8AC3E}">
        <p14:creationId xmlns:p14="http://schemas.microsoft.com/office/powerpoint/2010/main" val="94108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0"/>
            <a:ext cx="10515600" cy="1325563"/>
          </a:xfrm>
        </p:spPr>
        <p:txBody>
          <a:bodyPr/>
          <a:lstStyle/>
          <a:p>
            <a:r>
              <a:rPr lang="pt-PT" dirty="0"/>
              <a:t>Arduino - configuração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23" y="1137827"/>
            <a:ext cx="11307753" cy="5877745"/>
          </a:xfrm>
          <a:prstGeom prst="rect">
            <a:avLst/>
          </a:prstGeom>
        </p:spPr>
      </p:pic>
      <p:sp>
        <p:nvSpPr>
          <p:cNvPr id="3" name="Espaço Reservado para Rodapé 2"/>
          <p:cNvSpPr>
            <a:spLocks noGrp="1"/>
          </p:cNvSpPr>
          <p:nvPr>
            <p:ph type="ftr" sz="quarter" idx="11"/>
          </p:nvPr>
        </p:nvSpPr>
        <p:spPr/>
        <p:txBody>
          <a:bodyPr/>
          <a:lstStyle/>
          <a:p>
            <a:r>
              <a:rPr lang="pt-PT" smtClean="0"/>
              <a:t>1</a:t>
            </a:r>
            <a:endParaRPr lang="pt-PT" dirty="0"/>
          </a:p>
        </p:txBody>
      </p:sp>
    </p:spTree>
    <p:extLst>
      <p:ext uri="{BB962C8B-B14F-4D97-AF65-F5344CB8AC3E}">
        <p14:creationId xmlns:p14="http://schemas.microsoft.com/office/powerpoint/2010/main" val="241346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latin typeface="Calibri" panose="020F0502020204030204" pitchFamily="34" charset="0"/>
              </a:rPr>
              <a:t>Arduino - programação </a:t>
            </a:r>
            <a:br>
              <a:rPr lang="pt-PT" dirty="0">
                <a:latin typeface="Calibri" panose="020F0502020204030204" pitchFamily="34" charset="0"/>
              </a:rPr>
            </a:br>
            <a:endParaRPr lang="pt-PT" dirty="0"/>
          </a:p>
        </p:txBody>
      </p:sp>
      <p:sp>
        <p:nvSpPr>
          <p:cNvPr id="4" name="Retângulo 3"/>
          <p:cNvSpPr/>
          <p:nvPr/>
        </p:nvSpPr>
        <p:spPr>
          <a:xfrm>
            <a:off x="666749" y="1690688"/>
            <a:ext cx="10334625" cy="1107996"/>
          </a:xfrm>
          <a:prstGeom prst="rect">
            <a:avLst/>
          </a:prstGeom>
        </p:spPr>
        <p:txBody>
          <a:bodyPr wrap="square">
            <a:spAutoFit/>
          </a:bodyPr>
          <a:lstStyle/>
          <a:p>
            <a:endParaRPr lang="pt-PT" sz="1200" b="0" i="0" u="none" strike="noStrike" baseline="0" dirty="0">
              <a:solidFill>
                <a:srgbClr val="000000"/>
              </a:solidFill>
              <a:latin typeface="Calibri" panose="020F0502020204030204" pitchFamily="34" charset="0"/>
            </a:endParaRPr>
          </a:p>
          <a:p>
            <a:r>
              <a:rPr lang="pt-PT" dirty="0">
                <a:latin typeface="Calibri" panose="020F0502020204030204" pitchFamily="34" charset="0"/>
              </a:rPr>
              <a:t> </a:t>
            </a:r>
          </a:p>
          <a:p>
            <a:endParaRPr lang="pt-PT" dirty="0">
              <a:latin typeface="Calibri" panose="020F0502020204030204" pitchFamily="34" charset="0"/>
            </a:endParaRPr>
          </a:p>
          <a:p>
            <a:endParaRPr lang="pt-PT" dirty="0">
              <a:latin typeface="Calibri" panose="020F0502020204030204" pitchFamily="34" charset="0"/>
            </a:endParaRPr>
          </a:p>
        </p:txBody>
      </p:sp>
      <p:sp>
        <p:nvSpPr>
          <p:cNvPr id="5" name="Retângulo 4"/>
          <p:cNvSpPr/>
          <p:nvPr/>
        </p:nvSpPr>
        <p:spPr>
          <a:xfrm>
            <a:off x="314325" y="1167325"/>
            <a:ext cx="11039475" cy="553998"/>
          </a:xfrm>
          <a:prstGeom prst="rect">
            <a:avLst/>
          </a:prstGeom>
        </p:spPr>
        <p:txBody>
          <a:bodyPr wrap="square">
            <a:spAutoFit/>
          </a:bodyPr>
          <a:lstStyle/>
          <a:p>
            <a:endParaRPr lang="pt-PT" sz="1200" b="0" i="0" u="none" strike="noStrike" baseline="0" dirty="0">
              <a:solidFill>
                <a:srgbClr val="000000"/>
              </a:solidFill>
              <a:latin typeface="Calibri" panose="020F0502020204030204" pitchFamily="34" charset="0"/>
            </a:endParaRPr>
          </a:p>
          <a:p>
            <a:r>
              <a:rPr lang="pt-PT" dirty="0">
                <a:latin typeface="Calibri" panose="020F0502020204030204" pitchFamily="34" charset="0"/>
              </a:rPr>
              <a:t>Programa para Arduino = “SKETCH” </a:t>
            </a:r>
            <a:endParaRPr lang="pt-PT" dirty="0"/>
          </a:p>
        </p:txBody>
      </p:sp>
      <p:sp>
        <p:nvSpPr>
          <p:cNvPr id="6" name="Retângulo 5"/>
          <p:cNvSpPr/>
          <p:nvPr/>
        </p:nvSpPr>
        <p:spPr>
          <a:xfrm>
            <a:off x="314325" y="1751957"/>
            <a:ext cx="11039475" cy="553998"/>
          </a:xfrm>
          <a:prstGeom prst="rect">
            <a:avLst/>
          </a:prstGeom>
        </p:spPr>
        <p:txBody>
          <a:bodyPr wrap="square">
            <a:spAutoFit/>
          </a:bodyPr>
          <a:lstStyle/>
          <a:p>
            <a:endParaRPr lang="pt-PT" sz="1200" b="0" i="0" u="none" strike="noStrike" baseline="0" dirty="0">
              <a:solidFill>
                <a:srgbClr val="000000"/>
              </a:solidFill>
              <a:latin typeface="Calibri" panose="020F0502020204030204" pitchFamily="34" charset="0"/>
            </a:endParaRPr>
          </a:p>
          <a:p>
            <a:r>
              <a:rPr lang="pt-PT" b="1" dirty="0">
                <a:latin typeface="Calibri" panose="020F0502020204030204" pitchFamily="34" charset="0"/>
              </a:rPr>
              <a:t>Estrutura de um sketch </a:t>
            </a:r>
            <a:endParaRPr lang="pt-PT" dirty="0"/>
          </a:p>
        </p:txBody>
      </p:sp>
      <p:sp>
        <p:nvSpPr>
          <p:cNvPr id="7" name="Retângulo 6"/>
          <p:cNvSpPr/>
          <p:nvPr/>
        </p:nvSpPr>
        <p:spPr>
          <a:xfrm>
            <a:off x="314325" y="5222787"/>
            <a:ext cx="11039475" cy="1477328"/>
          </a:xfrm>
          <a:prstGeom prst="rect">
            <a:avLst/>
          </a:prstGeom>
          <a:solidFill>
            <a:schemeClr val="accent4">
              <a:lumMod val="40000"/>
              <a:lumOff val="60000"/>
            </a:schemeClr>
          </a:solidFill>
        </p:spPr>
        <p:txBody>
          <a:bodyPr wrap="square">
            <a:spAutoFit/>
          </a:bodyPr>
          <a:lstStyle/>
          <a:p>
            <a:r>
              <a:rPr lang="pt-PT" b="1" dirty="0">
                <a:latin typeface="Calibri" panose="020F0502020204030204" pitchFamily="34" charset="0"/>
              </a:rPr>
              <a:t>Comentários </a:t>
            </a:r>
            <a:endParaRPr lang="pt-PT" dirty="0">
              <a:latin typeface="Calibri" panose="020F0502020204030204" pitchFamily="34" charset="0"/>
            </a:endParaRPr>
          </a:p>
          <a:p>
            <a:r>
              <a:rPr lang="pt-PT" dirty="0">
                <a:latin typeface="Calibri" panose="020F0502020204030204" pitchFamily="34" charset="0"/>
              </a:rPr>
              <a:t>//linha de comentário </a:t>
            </a:r>
          </a:p>
          <a:p>
            <a:r>
              <a:rPr lang="pt-PT" dirty="0">
                <a:latin typeface="Calibri" panose="020F0502020204030204" pitchFamily="34" charset="0"/>
              </a:rPr>
              <a:t>/* </a:t>
            </a:r>
          </a:p>
          <a:p>
            <a:r>
              <a:rPr lang="pt-PT" dirty="0">
                <a:latin typeface="Calibri" panose="020F0502020204030204" pitchFamily="34" charset="0"/>
              </a:rPr>
              <a:t>texto de comentário </a:t>
            </a:r>
          </a:p>
          <a:p>
            <a:r>
              <a:rPr lang="pt-PT" dirty="0">
                <a:latin typeface="Calibri" panose="020F0502020204030204" pitchFamily="34" charset="0"/>
              </a:rPr>
              <a:t>*/ </a:t>
            </a:r>
          </a:p>
        </p:txBody>
      </p:sp>
      <p:sp>
        <p:nvSpPr>
          <p:cNvPr id="8" name="Retângulo 7"/>
          <p:cNvSpPr/>
          <p:nvPr/>
        </p:nvSpPr>
        <p:spPr>
          <a:xfrm>
            <a:off x="314325" y="2655456"/>
            <a:ext cx="11039475" cy="369332"/>
          </a:xfrm>
          <a:prstGeom prst="rect">
            <a:avLst/>
          </a:prstGeom>
          <a:solidFill>
            <a:schemeClr val="accent4"/>
          </a:solidFill>
        </p:spPr>
        <p:txBody>
          <a:bodyPr wrap="square">
            <a:spAutoFit/>
          </a:bodyPr>
          <a:lstStyle/>
          <a:p>
            <a:r>
              <a:rPr lang="pt-PT" dirty="0">
                <a:latin typeface="Calibri" panose="020F0502020204030204" pitchFamily="34" charset="0"/>
              </a:rPr>
              <a:t>&lt;declarações&gt; : declaração de constantes, variáveis, tipos, </a:t>
            </a:r>
            <a:r>
              <a:rPr lang="pt-PT" dirty="0" err="1">
                <a:latin typeface="Calibri" panose="020F0502020204030204" pitchFamily="34" charset="0"/>
              </a:rPr>
              <a:t>etc</a:t>
            </a:r>
            <a:r>
              <a:rPr lang="pt-PT" dirty="0">
                <a:latin typeface="Calibri" panose="020F0502020204030204" pitchFamily="34" charset="0"/>
              </a:rPr>
              <a:t> (OPCIONAL) </a:t>
            </a:r>
          </a:p>
        </p:txBody>
      </p:sp>
      <p:sp>
        <p:nvSpPr>
          <p:cNvPr id="9" name="Retângulo 8"/>
          <p:cNvSpPr/>
          <p:nvPr/>
        </p:nvSpPr>
        <p:spPr>
          <a:xfrm>
            <a:off x="314325" y="3302706"/>
            <a:ext cx="11039475" cy="369332"/>
          </a:xfrm>
          <a:prstGeom prst="rect">
            <a:avLst/>
          </a:prstGeom>
          <a:solidFill>
            <a:schemeClr val="accent4"/>
          </a:solidFill>
        </p:spPr>
        <p:txBody>
          <a:bodyPr wrap="square">
            <a:spAutoFit/>
          </a:bodyPr>
          <a:lstStyle/>
          <a:p>
            <a:r>
              <a:rPr lang="pt-PT" b="1" i="1" dirty="0" err="1">
                <a:latin typeface="Calibri" panose="020F0502020204030204" pitchFamily="34" charset="0"/>
              </a:rPr>
              <a:t>void</a:t>
            </a:r>
            <a:r>
              <a:rPr lang="pt-PT" b="1" i="1" dirty="0">
                <a:latin typeface="Calibri" panose="020F0502020204030204" pitchFamily="34" charset="0"/>
              </a:rPr>
              <a:t> </a:t>
            </a:r>
            <a:r>
              <a:rPr lang="pt-PT" b="1" i="1" dirty="0" err="1">
                <a:latin typeface="Calibri" panose="020F0502020204030204" pitchFamily="34" charset="0"/>
              </a:rPr>
              <a:t>setup</a:t>
            </a:r>
            <a:r>
              <a:rPr lang="pt-PT" b="1" i="1" dirty="0">
                <a:latin typeface="Calibri" panose="020F0502020204030204" pitchFamily="34" charset="0"/>
              </a:rPr>
              <a:t> ( ) { &lt;</a:t>
            </a:r>
            <a:r>
              <a:rPr lang="pt-PT" b="1" i="1" dirty="0" err="1">
                <a:latin typeface="Calibri" panose="020F0502020204030204" pitchFamily="34" charset="0"/>
              </a:rPr>
              <a:t>codigo</a:t>
            </a:r>
            <a:r>
              <a:rPr lang="pt-PT" b="1" i="1" dirty="0">
                <a:latin typeface="Calibri" panose="020F0502020204030204" pitchFamily="34" charset="0"/>
              </a:rPr>
              <a:t>&gt; } </a:t>
            </a:r>
            <a:r>
              <a:rPr lang="pt-PT" dirty="0">
                <a:latin typeface="Calibri" panose="020F0502020204030204" pitchFamily="34" charset="0"/>
              </a:rPr>
              <a:t>: &lt;</a:t>
            </a:r>
            <a:r>
              <a:rPr lang="pt-PT" dirty="0" err="1">
                <a:latin typeface="Calibri" panose="020F0502020204030204" pitchFamily="34" charset="0"/>
              </a:rPr>
              <a:t>codigo</a:t>
            </a:r>
            <a:r>
              <a:rPr lang="pt-PT" dirty="0">
                <a:latin typeface="Calibri" panose="020F0502020204030204" pitchFamily="34" charset="0"/>
              </a:rPr>
              <a:t>&gt; é executado uma só vez; serve principalmente para efetuar inicializações</a:t>
            </a:r>
          </a:p>
        </p:txBody>
      </p:sp>
      <p:sp>
        <p:nvSpPr>
          <p:cNvPr id="10" name="Retângulo 9"/>
          <p:cNvSpPr/>
          <p:nvPr/>
        </p:nvSpPr>
        <p:spPr>
          <a:xfrm>
            <a:off x="314325" y="4124247"/>
            <a:ext cx="11039475" cy="646331"/>
          </a:xfrm>
          <a:prstGeom prst="rect">
            <a:avLst/>
          </a:prstGeom>
          <a:solidFill>
            <a:schemeClr val="accent4"/>
          </a:solidFill>
        </p:spPr>
        <p:txBody>
          <a:bodyPr wrap="square">
            <a:spAutoFit/>
          </a:bodyPr>
          <a:lstStyle/>
          <a:p>
            <a:r>
              <a:rPr lang="pt-PT" dirty="0">
                <a:latin typeface="Calibri" panose="020F0502020204030204" pitchFamily="34" charset="0"/>
              </a:rPr>
              <a:t> </a:t>
            </a:r>
            <a:r>
              <a:rPr lang="pt-PT" b="1" i="1" dirty="0" err="1">
                <a:latin typeface="Calibri" panose="020F0502020204030204" pitchFamily="34" charset="0"/>
              </a:rPr>
              <a:t>void</a:t>
            </a:r>
            <a:r>
              <a:rPr lang="pt-PT" b="1" i="1" dirty="0">
                <a:latin typeface="Calibri" panose="020F0502020204030204" pitchFamily="34" charset="0"/>
              </a:rPr>
              <a:t> </a:t>
            </a:r>
            <a:r>
              <a:rPr lang="pt-PT" b="1" i="1" dirty="0" err="1">
                <a:latin typeface="Calibri" panose="020F0502020204030204" pitchFamily="34" charset="0"/>
              </a:rPr>
              <a:t>loop</a:t>
            </a:r>
            <a:r>
              <a:rPr lang="pt-PT" b="1" i="1" dirty="0">
                <a:latin typeface="Calibri" panose="020F0502020204030204" pitchFamily="34" charset="0"/>
              </a:rPr>
              <a:t> ( ) { &lt;</a:t>
            </a:r>
            <a:r>
              <a:rPr lang="pt-PT" b="1" i="1" dirty="0" err="1">
                <a:latin typeface="Calibri" panose="020F0502020204030204" pitchFamily="34" charset="0"/>
              </a:rPr>
              <a:t>codigo</a:t>
            </a:r>
            <a:r>
              <a:rPr lang="pt-PT" b="1" i="1" dirty="0">
                <a:latin typeface="Calibri" panose="020F0502020204030204" pitchFamily="34" charset="0"/>
              </a:rPr>
              <a:t>&gt; } </a:t>
            </a:r>
            <a:r>
              <a:rPr lang="pt-PT" dirty="0">
                <a:latin typeface="Calibri" panose="020F0502020204030204" pitchFamily="34" charset="0"/>
              </a:rPr>
              <a:t>: após a execução de “</a:t>
            </a:r>
            <a:r>
              <a:rPr lang="pt-PT" dirty="0" err="1">
                <a:latin typeface="Calibri" panose="020F0502020204030204" pitchFamily="34" charset="0"/>
              </a:rPr>
              <a:t>setup</a:t>
            </a:r>
            <a:r>
              <a:rPr lang="pt-PT" dirty="0">
                <a:latin typeface="Calibri" panose="020F0502020204030204" pitchFamily="34" charset="0"/>
              </a:rPr>
              <a:t>”, &lt;</a:t>
            </a:r>
            <a:r>
              <a:rPr lang="pt-PT" dirty="0" err="1">
                <a:latin typeface="Calibri" panose="020F0502020204030204" pitchFamily="34" charset="0"/>
              </a:rPr>
              <a:t>codigo</a:t>
            </a:r>
            <a:r>
              <a:rPr lang="pt-PT" dirty="0">
                <a:latin typeface="Calibri" panose="020F0502020204030204" pitchFamily="34" charset="0"/>
              </a:rPr>
              <a:t>&gt; é executado de modo contínuo (em ciclo) até que a alimentação seja desligada (ou </a:t>
            </a:r>
            <a:r>
              <a:rPr lang="pt-PT" dirty="0" err="1">
                <a:latin typeface="Calibri" panose="020F0502020204030204" pitchFamily="34" charset="0"/>
              </a:rPr>
              <a:t>reset</a:t>
            </a:r>
            <a:r>
              <a:rPr lang="pt-PT" dirty="0">
                <a:latin typeface="Calibri" panose="020F0502020204030204" pitchFamily="34" charset="0"/>
              </a:rPr>
              <a:t> ).</a:t>
            </a:r>
            <a:endParaRPr lang="pt-PT" dirty="0"/>
          </a:p>
        </p:txBody>
      </p:sp>
      <p:sp>
        <p:nvSpPr>
          <p:cNvPr id="3" name="Espaço Reservado para Rodapé 2"/>
          <p:cNvSpPr>
            <a:spLocks noGrp="1"/>
          </p:cNvSpPr>
          <p:nvPr>
            <p:ph type="ftr" sz="quarter" idx="11"/>
          </p:nvPr>
        </p:nvSpPr>
        <p:spPr/>
        <p:txBody>
          <a:bodyPr/>
          <a:lstStyle/>
          <a:p>
            <a:r>
              <a:rPr lang="pt-PT" smtClean="0"/>
              <a:t>1</a:t>
            </a:r>
            <a:endParaRPr lang="pt-PT" dirty="0"/>
          </a:p>
        </p:txBody>
      </p:sp>
    </p:spTree>
    <p:extLst>
      <p:ext uri="{BB962C8B-B14F-4D97-AF65-F5344CB8AC3E}">
        <p14:creationId xmlns:p14="http://schemas.microsoft.com/office/powerpoint/2010/main" val="403422865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3578</TotalTime>
  <Words>474</Words>
  <Application>Microsoft Office PowerPoint</Application>
  <PresentationFormat>Widescreen</PresentationFormat>
  <Paragraphs>88</Paragraphs>
  <Slides>13</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13</vt:i4>
      </vt:variant>
    </vt:vector>
  </HeadingPairs>
  <TitlesOfParts>
    <vt:vector size="18" baseType="lpstr">
      <vt:lpstr>Arial</vt:lpstr>
      <vt:lpstr>Calibri</vt:lpstr>
      <vt:lpstr>Calibri Light</vt:lpstr>
      <vt:lpstr>Consolas</vt:lpstr>
      <vt:lpstr>Tema do Office</vt:lpstr>
      <vt:lpstr>Arduino</vt:lpstr>
      <vt:lpstr>Pins 0 ao 13</vt:lpstr>
      <vt:lpstr>Pins 3-5-6-9-10-11 pulse modulation ~  </vt:lpstr>
      <vt:lpstr>Pins 0 e 1 - TX (transmitir ) e RX (receber) </vt:lpstr>
      <vt:lpstr>Analog In - Pins 0 ao 5 </vt:lpstr>
      <vt:lpstr>Reset e Power </vt:lpstr>
      <vt:lpstr>Links Software</vt:lpstr>
      <vt:lpstr>Arduino - configuração </vt:lpstr>
      <vt:lpstr>Arduino - programação  </vt:lpstr>
      <vt:lpstr> Arduino IDE(Integrated Development Environment )  Ver: http://arduino.cc/en/Guide/Environment</vt:lpstr>
      <vt:lpstr> Arduino – utilização </vt:lpstr>
      <vt:lpstr>Arduino cheat sheet  https://github.com/liffiton/Arduino-Cheat-Sheet/blob/master/Arduino%20Cheat%20Sheet.pdf </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x1</dc:creator>
  <cp:lastModifiedBy>x1</cp:lastModifiedBy>
  <cp:revision>26</cp:revision>
  <dcterms:created xsi:type="dcterms:W3CDTF">2016-10-26T14:48:25Z</dcterms:created>
  <dcterms:modified xsi:type="dcterms:W3CDTF">2016-12-12T11:26:38Z</dcterms:modified>
</cp:coreProperties>
</file>