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57" r:id="rId9"/>
    <p:sldId id="268" r:id="rId10"/>
    <p:sldId id="269" r:id="rId11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PT"/>
              <a:t>Clique para editar o estilo do subtítulo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5758-6648-48CF-B044-99F1E0C135BC}" type="datetimeFigureOut">
              <a:rPr lang="pt-PT" smtClean="0"/>
              <a:t>12-12-2016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3A04-151B-4252-894E-ED734597147F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31286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5758-6648-48CF-B044-99F1E0C135BC}" type="datetimeFigureOut">
              <a:rPr lang="pt-PT" smtClean="0"/>
              <a:t>12-12-2016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3A04-151B-4252-894E-ED734597147F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061262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5758-6648-48CF-B044-99F1E0C135BC}" type="datetimeFigureOut">
              <a:rPr lang="pt-PT" smtClean="0"/>
              <a:t>12-12-2016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3A04-151B-4252-894E-ED734597147F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1824939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5758-6648-48CF-B044-99F1E0C135BC}" type="datetimeFigureOut">
              <a:rPr lang="pt-PT" smtClean="0"/>
              <a:t>12-12-2016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3A04-151B-4252-894E-ED734597147F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81633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5758-6648-48CF-B044-99F1E0C135BC}" type="datetimeFigureOut">
              <a:rPr lang="pt-PT" smtClean="0"/>
              <a:t>12-12-2016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3A04-151B-4252-894E-ED734597147F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88810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5758-6648-48CF-B044-99F1E0C135BC}" type="datetimeFigureOut">
              <a:rPr lang="pt-PT" smtClean="0"/>
              <a:t>12-12-2016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3A04-151B-4252-894E-ED734597147F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28062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5758-6648-48CF-B044-99F1E0C135BC}" type="datetimeFigureOut">
              <a:rPr lang="pt-PT" smtClean="0"/>
              <a:t>12-12-2016</a:t>
            </a:fld>
            <a:endParaRPr lang="pt-PT" dirty="0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3A04-151B-4252-894E-ED734597147F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57732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5758-6648-48CF-B044-99F1E0C135BC}" type="datetimeFigureOut">
              <a:rPr lang="pt-PT" smtClean="0"/>
              <a:t>12-12-2016</a:t>
            </a:fld>
            <a:endParaRPr lang="pt-PT" dirty="0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3A04-151B-4252-894E-ED734597147F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942009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5758-6648-48CF-B044-99F1E0C135BC}" type="datetimeFigureOut">
              <a:rPr lang="pt-PT" smtClean="0"/>
              <a:t>12-12-2016</a:t>
            </a:fld>
            <a:endParaRPr lang="pt-PT" dirty="0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3A04-151B-4252-894E-ED734597147F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433258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5758-6648-48CF-B044-99F1E0C135BC}" type="datetimeFigureOut">
              <a:rPr lang="pt-PT" smtClean="0"/>
              <a:t>12-12-2016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3A04-151B-4252-894E-ED734597147F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965033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 dirty="0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PT"/>
              <a:t>Editar os estilos de texto do Modelo Global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65758-6648-48CF-B044-99F1E0C135BC}" type="datetimeFigureOut">
              <a:rPr lang="pt-PT" smtClean="0"/>
              <a:t>12-12-2016</a:t>
            </a:fld>
            <a:endParaRPr lang="pt-PT" dirty="0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 dirty="0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CD3A04-151B-4252-894E-ED734597147F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612081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Editar os estilos de texto do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65758-6648-48CF-B044-99F1E0C135BC}" type="datetimeFigureOut">
              <a:rPr lang="pt-PT" smtClean="0"/>
              <a:t>12-12-2016</a:t>
            </a:fld>
            <a:endParaRPr lang="pt-PT" dirty="0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 dirty="0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CD3A04-151B-4252-894E-ED734597147F}" type="slidenum">
              <a:rPr lang="pt-PT" smtClean="0"/>
              <a:t>‹nº›</a:t>
            </a:fld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92977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github.com/liffiton/Arduino-Cheat-Sheet/blob/master/Arduino%20Cheat%20Sheet.pdf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383904"/>
            <a:ext cx="9144000" cy="977627"/>
          </a:xfrm>
        </p:spPr>
        <p:txBody>
          <a:bodyPr/>
          <a:lstStyle/>
          <a:p>
            <a:r>
              <a:rPr lang="pt-PT" dirty="0"/>
              <a:t>Arduino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283299" y="1361531"/>
            <a:ext cx="7781925" cy="3700735"/>
            <a:chOff x="2085974" y="2138090"/>
            <a:chExt cx="7781925" cy="3700735"/>
          </a:xfrm>
        </p:grpSpPr>
        <p:pic>
          <p:nvPicPr>
            <p:cNvPr id="4" name="Imagem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41" b="5019"/>
            <a:stretch/>
          </p:blipFill>
          <p:spPr>
            <a:xfrm>
              <a:off x="2085974" y="2138090"/>
              <a:ext cx="7324725" cy="3700735"/>
            </a:xfrm>
            <a:prstGeom prst="rect">
              <a:avLst/>
            </a:prstGeom>
          </p:spPr>
        </p:pic>
        <p:sp>
          <p:nvSpPr>
            <p:cNvPr id="6" name="Bolha de Discurso: Retângulo com Cantos Arredondados 5"/>
            <p:cNvSpPr/>
            <p:nvPr/>
          </p:nvSpPr>
          <p:spPr>
            <a:xfrm>
              <a:off x="8953499" y="4657725"/>
              <a:ext cx="914400" cy="612648"/>
            </a:xfrm>
            <a:prstGeom prst="wedgeRoundRectCallout">
              <a:avLst>
                <a:gd name="adj1" fmla="val -276041"/>
                <a:gd name="adj2" fmla="val -50995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pt-PT" dirty="0"/>
                <a:t>CHIP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374383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2030" y="76200"/>
            <a:ext cx="8913090" cy="6858000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466725" y="365125"/>
            <a:ext cx="2143125" cy="57975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PT"/>
              <a:t>Arduino cheat sheet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12933483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Pins analógicos – (1 de 2)</a:t>
            </a:r>
            <a:endParaRPr lang="pt-PT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err="1" smtClean="0">
                <a:solidFill>
                  <a:srgbClr val="002060"/>
                </a:solidFill>
              </a:rPr>
              <a:t>Recordar</a:t>
            </a:r>
            <a:r>
              <a:rPr lang="en-US" b="1" dirty="0" smtClean="0">
                <a:solidFill>
                  <a:srgbClr val="002060"/>
                </a:solidFill>
              </a:rPr>
              <a:t>: </a:t>
            </a:r>
            <a:r>
              <a:rPr lang="pt-PT" b="1" dirty="0" err="1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Analog</a:t>
            </a:r>
            <a:r>
              <a:rPr lang="pt-PT" b="1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In </a:t>
            </a:r>
            <a:r>
              <a:rPr lang="pt-PT" b="1" dirty="0" smtClean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- pin </a:t>
            </a:r>
            <a:r>
              <a:rPr lang="pt-PT" b="1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0 ao 5 – </a:t>
            </a:r>
            <a:r>
              <a:rPr lang="pt-PT" b="1" i="1" dirty="0" err="1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analog</a:t>
            </a:r>
            <a:r>
              <a:rPr lang="pt-PT" b="1" i="1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 to digital </a:t>
            </a:r>
            <a:r>
              <a:rPr lang="en-US" dirty="0" smtClean="0"/>
              <a:t> </a:t>
            </a:r>
            <a:r>
              <a:rPr lang="pt-PT" dirty="0"/>
              <a:t>Recebe sinais </a:t>
            </a:r>
            <a:r>
              <a:rPr lang="pt-PT" dirty="0" smtClean="0"/>
              <a:t>analógicos </a:t>
            </a:r>
            <a:r>
              <a:rPr lang="pt-PT" dirty="0"/>
              <a:t>e transforma-os em sinais digitais</a:t>
            </a:r>
            <a:r>
              <a:rPr lang="pt-PT" dirty="0" smtClean="0"/>
              <a:t>.</a:t>
            </a:r>
          </a:p>
          <a:p>
            <a:pPr marL="0" indent="0">
              <a:buNone/>
            </a:pPr>
            <a:endParaRPr lang="pt-PT" dirty="0"/>
          </a:p>
        </p:txBody>
      </p:sp>
      <p:grpSp>
        <p:nvGrpSpPr>
          <p:cNvPr id="10" name="Grupo 9"/>
          <p:cNvGrpSpPr/>
          <p:nvPr/>
        </p:nvGrpSpPr>
        <p:grpSpPr>
          <a:xfrm>
            <a:off x="3091541" y="2947306"/>
            <a:ext cx="5632269" cy="3168151"/>
            <a:chOff x="3091541" y="2947306"/>
            <a:chExt cx="5632269" cy="3168151"/>
          </a:xfrm>
        </p:grpSpPr>
        <p:pic>
          <p:nvPicPr>
            <p:cNvPr id="6" name="Imagem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1541" y="2947306"/>
              <a:ext cx="5632269" cy="3168151"/>
            </a:xfrm>
            <a:prstGeom prst="rect">
              <a:avLst/>
            </a:prstGeom>
          </p:spPr>
        </p:pic>
        <p:sp>
          <p:nvSpPr>
            <p:cNvPr id="7" name="Elipse 6"/>
            <p:cNvSpPr/>
            <p:nvPr/>
          </p:nvSpPr>
          <p:spPr>
            <a:xfrm>
              <a:off x="5268685" y="4543014"/>
              <a:ext cx="330926" cy="3309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/>
                <a:t>3</a:t>
              </a:r>
              <a:endParaRPr lang="pt-PT" dirty="0"/>
            </a:p>
          </p:txBody>
        </p:sp>
        <p:sp>
          <p:nvSpPr>
            <p:cNvPr id="8" name="Elipse 7"/>
            <p:cNvSpPr/>
            <p:nvPr/>
          </p:nvSpPr>
          <p:spPr>
            <a:xfrm>
              <a:off x="5599611" y="4543014"/>
              <a:ext cx="330926" cy="3309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/>
                <a:t>2</a:t>
              </a:r>
              <a:endParaRPr lang="pt-PT" dirty="0"/>
            </a:p>
          </p:txBody>
        </p:sp>
        <p:sp>
          <p:nvSpPr>
            <p:cNvPr id="9" name="Elipse 8"/>
            <p:cNvSpPr/>
            <p:nvPr/>
          </p:nvSpPr>
          <p:spPr>
            <a:xfrm>
              <a:off x="5930537" y="4531381"/>
              <a:ext cx="330926" cy="33092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/>
                <a:t>1</a:t>
              </a:r>
              <a:endParaRPr lang="pt-PT" dirty="0"/>
            </a:p>
          </p:txBody>
        </p:sp>
      </p:grpSp>
      <p:sp>
        <p:nvSpPr>
          <p:cNvPr id="11" name="CaixaDeTexto 10"/>
          <p:cNvSpPr txBox="1"/>
          <p:nvPr/>
        </p:nvSpPr>
        <p:spPr>
          <a:xfrm>
            <a:off x="7485906" y="2947306"/>
            <a:ext cx="26612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b="1" dirty="0" smtClean="0">
                <a:solidFill>
                  <a:srgbClr val="FF0000"/>
                </a:solidFill>
              </a:rPr>
              <a:t>Atenção à configuração</a:t>
            </a:r>
          </a:p>
          <a:p>
            <a:r>
              <a:rPr lang="pt-PT" b="1" dirty="0" smtClean="0">
                <a:solidFill>
                  <a:srgbClr val="FF0000"/>
                </a:solidFill>
              </a:rPr>
              <a:t>Se errado pode queimar o </a:t>
            </a:r>
            <a:r>
              <a:rPr lang="pt-PT" b="1" dirty="0" err="1" smtClean="0">
                <a:solidFill>
                  <a:srgbClr val="FF0000"/>
                </a:solidFill>
              </a:rPr>
              <a:t>arduino</a:t>
            </a:r>
            <a:endParaRPr lang="pt-PT" b="1" dirty="0">
              <a:solidFill>
                <a:srgbClr val="FF0000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213463" y="608988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/>
              <a:t>Vamos abrir o exemplo:</a:t>
            </a:r>
            <a:r>
              <a:rPr lang="pt-PT" i="1" dirty="0">
                <a:solidFill>
                  <a:srgbClr val="006600"/>
                </a:solidFill>
              </a:rPr>
              <a:t>  Ficheiro &gt; Exemplos &gt; Basics &gt; </a:t>
            </a:r>
            <a:r>
              <a:rPr lang="pt-PT" i="1" dirty="0" err="1" smtClean="0">
                <a:solidFill>
                  <a:srgbClr val="006600"/>
                </a:solidFill>
              </a:rPr>
              <a:t>AnalogReadSerial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2328580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Pins </a:t>
            </a:r>
            <a:r>
              <a:rPr lang="pt-PT" dirty="0" smtClean="0"/>
              <a:t>analógicos (2 de 2)</a:t>
            </a:r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754602" y="5724736"/>
            <a:ext cx="9525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O resultado do </a:t>
            </a:r>
            <a:r>
              <a:rPr lang="pt-PT" i="1" dirty="0" err="1" smtClean="0"/>
              <a:t>SerialMonitor</a:t>
            </a:r>
            <a:r>
              <a:rPr lang="pt-PT" dirty="0" smtClean="0"/>
              <a:t> vai ser a amostra recolhida do pin 0  e vai variar entre 0 e 1023</a:t>
            </a:r>
            <a:endParaRPr lang="pt-PT" dirty="0"/>
          </a:p>
        </p:txBody>
      </p:sp>
      <p:grpSp>
        <p:nvGrpSpPr>
          <p:cNvPr id="18" name="Grupo 17"/>
          <p:cNvGrpSpPr/>
          <p:nvPr/>
        </p:nvGrpSpPr>
        <p:grpSpPr>
          <a:xfrm>
            <a:off x="712872" y="3587970"/>
            <a:ext cx="8039023" cy="1364371"/>
            <a:chOff x="838647" y="1944210"/>
            <a:chExt cx="8039023" cy="1364371"/>
          </a:xfrm>
        </p:grpSpPr>
        <p:sp>
          <p:nvSpPr>
            <p:cNvPr id="4" name="Texto explicativo em seta para baixo 3"/>
            <p:cNvSpPr/>
            <p:nvPr/>
          </p:nvSpPr>
          <p:spPr>
            <a:xfrm>
              <a:off x="994299" y="1944210"/>
              <a:ext cx="7705818" cy="914400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/>
                <a:t>Leitura analógica vai ter como resultado uma saída digital que vai variar entre</a:t>
              </a:r>
            </a:p>
            <a:p>
              <a:pPr algn="ctr"/>
              <a:r>
                <a:rPr lang="pt-PT" dirty="0" smtClean="0"/>
                <a:t> 0 a 1023</a:t>
              </a:r>
              <a:endParaRPr lang="pt-PT" dirty="0"/>
            </a:p>
          </p:txBody>
        </p:sp>
        <p:cxnSp>
          <p:nvCxnSpPr>
            <p:cNvPr id="6" name="Conector de seta reta 5"/>
            <p:cNvCxnSpPr/>
            <p:nvPr/>
          </p:nvCxnSpPr>
          <p:spPr>
            <a:xfrm flipV="1">
              <a:off x="994299" y="2929631"/>
              <a:ext cx="7590408" cy="35511"/>
            </a:xfrm>
            <a:prstGeom prst="straightConnector1">
              <a:avLst/>
            </a:prstGeom>
            <a:ln w="4762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CaixaDeTexto 12"/>
            <p:cNvSpPr txBox="1"/>
            <p:nvPr/>
          </p:nvSpPr>
          <p:spPr>
            <a:xfrm>
              <a:off x="838647" y="2929631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  <a:endParaRPr lang="pt-PT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4" name="CaixaDeTexto 13"/>
            <p:cNvSpPr txBox="1"/>
            <p:nvPr/>
          </p:nvSpPr>
          <p:spPr>
            <a:xfrm>
              <a:off x="8186455" y="2939249"/>
              <a:ext cx="69121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1023</a:t>
              </a:r>
              <a:endParaRPr lang="pt-PT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754602" y="1774824"/>
            <a:ext cx="8031600" cy="1390264"/>
            <a:chOff x="835395" y="3659081"/>
            <a:chExt cx="8031600" cy="1390264"/>
          </a:xfrm>
        </p:grpSpPr>
        <p:sp>
          <p:nvSpPr>
            <p:cNvPr id="10" name="Texto explicativo em seta para baixo 9"/>
            <p:cNvSpPr/>
            <p:nvPr/>
          </p:nvSpPr>
          <p:spPr>
            <a:xfrm>
              <a:off x="960268" y="3659081"/>
              <a:ext cx="7705818" cy="914400"/>
            </a:xfrm>
            <a:prstGeom prst="downArrowCallou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/>
                <a:t>Com o potenciómetro podemos variar entre 0 e 5 v</a:t>
              </a:r>
              <a:endParaRPr lang="pt-PT" dirty="0"/>
            </a:p>
          </p:txBody>
        </p:sp>
        <p:cxnSp>
          <p:nvCxnSpPr>
            <p:cNvPr id="11" name="Conector de seta reta 10"/>
            <p:cNvCxnSpPr/>
            <p:nvPr/>
          </p:nvCxnSpPr>
          <p:spPr>
            <a:xfrm flipV="1">
              <a:off x="960268" y="4644502"/>
              <a:ext cx="7590408" cy="35511"/>
            </a:xfrm>
            <a:prstGeom prst="straightConnector1">
              <a:avLst/>
            </a:prstGeom>
            <a:ln w="4762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CaixaDeTexto 14"/>
            <p:cNvSpPr txBox="1"/>
            <p:nvPr/>
          </p:nvSpPr>
          <p:spPr>
            <a:xfrm>
              <a:off x="8429055" y="4644502"/>
              <a:ext cx="4379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5v</a:t>
              </a:r>
              <a:endParaRPr lang="pt-PT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  <p:sp>
          <p:nvSpPr>
            <p:cNvPr id="16" name="CaixaDeTexto 15"/>
            <p:cNvSpPr txBox="1"/>
            <p:nvPr/>
          </p:nvSpPr>
          <p:spPr>
            <a:xfrm>
              <a:off x="835395" y="4680013"/>
              <a:ext cx="3113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pt-PT" dirty="0" smtClean="0">
                  <a:latin typeface="Consolas" panose="020B0609020204030204" pitchFamily="49" charset="0"/>
                  <a:cs typeface="Consolas" panose="020B0609020204030204" pitchFamily="49" charset="0"/>
                </a:rPr>
                <a:t>0</a:t>
              </a:r>
              <a:endParaRPr lang="pt-PT" dirty="0">
                <a:latin typeface="Consolas" panose="020B0609020204030204" pitchFamily="49" charset="0"/>
                <a:cs typeface="Consolas" panose="020B0609020204030204" pitchFamily="49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26655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Alterar o valor do </a:t>
            </a:r>
            <a:r>
              <a:rPr lang="pt-PT" i="1" dirty="0" err="1" smtClean="0"/>
              <a:t>SerialMonitor</a:t>
            </a:r>
            <a:r>
              <a:rPr lang="pt-PT" dirty="0" smtClean="0"/>
              <a:t> para volts</a:t>
            </a:r>
            <a:endParaRPr lang="pt-PT" dirty="0"/>
          </a:p>
        </p:txBody>
      </p:sp>
      <p:sp>
        <p:nvSpPr>
          <p:cNvPr id="5" name="CaixaDeTexto 4"/>
          <p:cNvSpPr txBox="1"/>
          <p:nvPr/>
        </p:nvSpPr>
        <p:spPr>
          <a:xfrm>
            <a:off x="5739287" y="2400761"/>
            <a:ext cx="8418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Volts --</a:t>
            </a:r>
            <a:endParaRPr lang="pt-PT" dirty="0"/>
          </a:p>
        </p:txBody>
      </p:sp>
      <p:sp>
        <p:nvSpPr>
          <p:cNvPr id="6" name="CaixaDeTexto 5"/>
          <p:cNvSpPr txBox="1"/>
          <p:nvPr/>
        </p:nvSpPr>
        <p:spPr>
          <a:xfrm>
            <a:off x="5856305" y="2068497"/>
            <a:ext cx="68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dirty="0" smtClean="0"/>
              <a:t>5 ----</a:t>
            </a:r>
            <a:endParaRPr lang="pt-PT" dirty="0"/>
          </a:p>
        </p:txBody>
      </p:sp>
      <p:sp>
        <p:nvSpPr>
          <p:cNvPr id="7" name="CaixaDeTexto 6"/>
          <p:cNvSpPr txBox="1"/>
          <p:nvPr/>
        </p:nvSpPr>
        <p:spPr>
          <a:xfrm>
            <a:off x="6430340" y="2394142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/>
              <a:t>ValorS</a:t>
            </a:r>
            <a:endParaRPr lang="pt-PT" dirty="0"/>
          </a:p>
        </p:txBody>
      </p:sp>
      <p:sp>
        <p:nvSpPr>
          <p:cNvPr id="8" name="CaixaDeTexto 7"/>
          <p:cNvSpPr txBox="1"/>
          <p:nvPr/>
        </p:nvSpPr>
        <p:spPr>
          <a:xfrm>
            <a:off x="6422898" y="206146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1023</a:t>
            </a:r>
            <a:endParaRPr lang="pt-PT" dirty="0"/>
          </a:p>
        </p:txBody>
      </p:sp>
      <p:sp>
        <p:nvSpPr>
          <p:cNvPr id="9" name="CaixaDeTexto 8"/>
          <p:cNvSpPr txBox="1"/>
          <p:nvPr/>
        </p:nvSpPr>
        <p:spPr>
          <a:xfrm>
            <a:off x="5391275" y="3170901"/>
            <a:ext cx="114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5 x </a:t>
            </a:r>
            <a:r>
              <a:rPr lang="pt-PT" dirty="0" err="1" smtClean="0"/>
              <a:t>ValorS</a:t>
            </a:r>
            <a:r>
              <a:rPr lang="pt-PT" dirty="0" smtClean="0"/>
              <a:t> </a:t>
            </a:r>
            <a:endParaRPr lang="pt-PT" dirty="0"/>
          </a:p>
        </p:txBody>
      </p:sp>
      <p:sp>
        <p:nvSpPr>
          <p:cNvPr id="10" name="CaixaDeTexto 9"/>
          <p:cNvSpPr txBox="1"/>
          <p:nvPr/>
        </p:nvSpPr>
        <p:spPr>
          <a:xfrm>
            <a:off x="4692175" y="3170901"/>
            <a:ext cx="816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Volts =</a:t>
            </a:r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554717" y="3473209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1023</a:t>
            </a:r>
            <a:endParaRPr lang="pt-PT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838200" y="2068374"/>
            <a:ext cx="26992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err="1" smtClean="0"/>
              <a:t>ValorS</a:t>
            </a:r>
            <a:r>
              <a:rPr lang="pt-PT" dirty="0" smtClean="0"/>
              <a:t> varia entre 0 e 1023</a:t>
            </a:r>
            <a:endParaRPr lang="pt-PT" dirty="0"/>
          </a:p>
        </p:txBody>
      </p:sp>
      <p:grpSp>
        <p:nvGrpSpPr>
          <p:cNvPr id="15" name="Grupo 14"/>
          <p:cNvGrpSpPr/>
          <p:nvPr/>
        </p:nvGrpSpPr>
        <p:grpSpPr>
          <a:xfrm>
            <a:off x="724595" y="4261455"/>
            <a:ext cx="4266553" cy="1668289"/>
            <a:chOff x="724595" y="4261455"/>
            <a:chExt cx="4266553" cy="1668289"/>
          </a:xfrm>
        </p:grpSpPr>
        <p:sp>
          <p:nvSpPr>
            <p:cNvPr id="4" name="Retângulo 3"/>
            <p:cNvSpPr/>
            <p:nvPr/>
          </p:nvSpPr>
          <p:spPr>
            <a:xfrm>
              <a:off x="724595" y="4261455"/>
              <a:ext cx="426655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PT" dirty="0" err="1">
                  <a:solidFill>
                    <a:schemeClr val="accent2"/>
                  </a:solidFill>
                </a:rPr>
                <a:t>float</a:t>
              </a:r>
              <a:r>
                <a:rPr lang="pt-PT" dirty="0">
                  <a:solidFill>
                    <a:schemeClr val="accent2"/>
                  </a:solidFill>
                </a:rPr>
                <a:t> </a:t>
              </a:r>
              <a:r>
                <a:rPr lang="pt-PT" dirty="0" err="1"/>
                <a:t>voltage</a:t>
              </a:r>
              <a:r>
                <a:rPr lang="pt-PT" dirty="0"/>
                <a:t> = </a:t>
              </a:r>
              <a:r>
                <a:rPr lang="pt-PT" dirty="0" err="1"/>
                <a:t>sensorValue</a:t>
              </a:r>
              <a:r>
                <a:rPr lang="pt-PT" dirty="0"/>
                <a:t> * (5.0 / 1023.0);</a:t>
              </a:r>
            </a:p>
          </p:txBody>
        </p:sp>
        <p:sp>
          <p:nvSpPr>
            <p:cNvPr id="14" name="Texto explicativo retangular com cantos arredondados 13"/>
            <p:cNvSpPr/>
            <p:nvPr/>
          </p:nvSpPr>
          <p:spPr>
            <a:xfrm>
              <a:off x="724595" y="5283199"/>
              <a:ext cx="3001818" cy="646545"/>
            </a:xfrm>
            <a:prstGeom prst="wedgeRoundRectCallout">
              <a:avLst>
                <a:gd name="adj1" fmla="val -38005"/>
                <a:gd name="adj2" fmla="val -157612"/>
                <a:gd name="adj3" fmla="val 16667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PT" dirty="0" smtClean="0"/>
                <a:t>Serve para definir variáveis do tipo real</a:t>
              </a:r>
              <a:endParaRPr lang="pt-PT" dirty="0"/>
            </a:p>
          </p:txBody>
        </p:sp>
      </p:grpSp>
      <p:sp>
        <p:nvSpPr>
          <p:cNvPr id="16" name="Retângulo 15"/>
          <p:cNvSpPr/>
          <p:nvPr/>
        </p:nvSpPr>
        <p:spPr>
          <a:xfrm>
            <a:off x="4991148" y="5560412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/>
              <a:t>Vamos abrir o exemplo:</a:t>
            </a:r>
            <a:r>
              <a:rPr lang="pt-PT" i="1" dirty="0">
                <a:solidFill>
                  <a:srgbClr val="006600"/>
                </a:solidFill>
              </a:rPr>
              <a:t>  Ficheiro &gt; Exemplos &gt; Basics &gt; </a:t>
            </a:r>
            <a:r>
              <a:rPr lang="pt-PT" i="1" dirty="0" err="1" smtClean="0">
                <a:solidFill>
                  <a:srgbClr val="006600"/>
                </a:solidFill>
              </a:rPr>
              <a:t>AnalogReadVoltage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967390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Desafios</a:t>
            </a:r>
            <a:endParaRPr lang="pt-PT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70345" y="1348632"/>
            <a:ext cx="9811328" cy="738664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Altere o pino analógico para A2.  Faça ajustes no código e no circuito.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PT" altLang="pt-PT" sz="1600" b="0" i="0" u="none" strike="noStrike" cap="none" normalizeH="0" baseline="0" dirty="0" smtClean="0">
              <a:ln>
                <a:noFill/>
              </a:ln>
              <a:solidFill>
                <a:srgbClr val="212121"/>
              </a:solidFill>
              <a:effectLst/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PT" altLang="pt-PT" sz="1600" b="0" i="0" u="none" strike="noStrike" cap="none" normalizeH="0" baseline="0" dirty="0" smtClean="0">
                <a:ln>
                  <a:noFill/>
                </a:ln>
                <a:solidFill>
                  <a:srgbClr val="21212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Tente um potenciômetro diferente no circuito, afeta o intervalo de valores exibidos?</a:t>
            </a:r>
            <a:r>
              <a:rPr kumimoji="0" lang="pt-PT" altLang="pt-PT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anose="020B0609020204030204" pitchFamily="49" charset="0"/>
                <a:cs typeface="Consolas" panose="020B0609020204030204" pitchFamily="49" charset="0"/>
              </a:rPr>
              <a:t> </a:t>
            </a:r>
          </a:p>
        </p:txBody>
      </p:sp>
      <p:sp>
        <p:nvSpPr>
          <p:cNvPr id="6" name="Retângulo 5"/>
          <p:cNvSpPr/>
          <p:nvPr/>
        </p:nvSpPr>
        <p:spPr>
          <a:xfrm>
            <a:off x="461819" y="2071546"/>
            <a:ext cx="109912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PT" sz="1600" dirty="0">
                <a:latin typeface="Consolas" panose="020B0609020204030204" pitchFamily="49" charset="0"/>
                <a:cs typeface="Consolas" panose="020B0609020204030204" pitchFamily="49" charset="0"/>
              </a:rPr>
              <a:t/>
            </a:r>
            <a:br>
              <a:rPr lang="pt-PT" sz="1600" dirty="0">
                <a:latin typeface="Consolas" panose="020B0609020204030204" pitchFamily="49" charset="0"/>
                <a:cs typeface="Consolas" panose="020B0609020204030204" pitchFamily="49" charset="0"/>
              </a:rPr>
            </a:br>
            <a:r>
              <a:rPr lang="pt-PT" sz="1600" dirty="0" smtClean="0">
                <a:solidFill>
                  <a:srgbClr val="21212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Altere o pin de </a:t>
            </a:r>
            <a:r>
              <a:rPr lang="pt-PT" sz="1600" dirty="0">
                <a:solidFill>
                  <a:srgbClr val="21212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5 volts </a:t>
            </a:r>
            <a:r>
              <a:rPr lang="pt-PT" sz="1600" dirty="0" smtClean="0">
                <a:solidFill>
                  <a:srgbClr val="21212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para o pin </a:t>
            </a:r>
            <a:r>
              <a:rPr lang="pt-PT" sz="1600" dirty="0">
                <a:solidFill>
                  <a:srgbClr val="21212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 3,3 volts. </a:t>
            </a:r>
            <a:r>
              <a:rPr lang="pt-PT" sz="1600" dirty="0" smtClean="0">
                <a:solidFill>
                  <a:srgbClr val="21212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Certifique-se </a:t>
            </a:r>
            <a:r>
              <a:rPr lang="pt-PT" sz="1600" dirty="0">
                <a:solidFill>
                  <a:srgbClr val="21212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de ajustar o fator de conversão. </a:t>
            </a:r>
            <a:endParaRPr lang="pt-PT" sz="1600" dirty="0" smtClean="0">
              <a:solidFill>
                <a:srgbClr val="21212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pt-PT" sz="1600" dirty="0">
              <a:solidFill>
                <a:srgbClr val="212121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pt-PT" sz="1600" dirty="0" smtClean="0">
                <a:solidFill>
                  <a:srgbClr val="21212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Em </a:t>
            </a:r>
            <a:r>
              <a:rPr lang="pt-PT" sz="1600" dirty="0">
                <a:solidFill>
                  <a:srgbClr val="21212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vez de converter para um valor de tensão, </a:t>
            </a:r>
            <a:r>
              <a:rPr lang="pt-PT" sz="1600" dirty="0" smtClean="0">
                <a:solidFill>
                  <a:srgbClr val="21212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altere </a:t>
            </a:r>
            <a:r>
              <a:rPr lang="pt-PT" sz="1600" dirty="0">
                <a:solidFill>
                  <a:srgbClr val="21212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 fator de conversão para retornar um intervalo </a:t>
            </a:r>
            <a:r>
              <a:rPr lang="pt-PT" sz="1600" dirty="0" smtClean="0">
                <a:solidFill>
                  <a:srgbClr val="21212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entre </a:t>
            </a:r>
            <a:r>
              <a:rPr lang="pt-PT" sz="1600" dirty="0">
                <a:solidFill>
                  <a:srgbClr val="21212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0 a 100?</a:t>
            </a:r>
            <a:endParaRPr lang="pt-PT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300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Fade</a:t>
            </a:r>
            <a:endParaRPr lang="pt-PT" dirty="0"/>
          </a:p>
        </p:txBody>
      </p:sp>
      <p:sp>
        <p:nvSpPr>
          <p:cNvPr id="4" name="Retângulo 3"/>
          <p:cNvSpPr/>
          <p:nvPr/>
        </p:nvSpPr>
        <p:spPr>
          <a:xfrm>
            <a:off x="4858327" y="228379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PT" dirty="0"/>
              <a:t>Vamos abrir o exemplo:</a:t>
            </a:r>
            <a:r>
              <a:rPr lang="pt-PT" i="1" dirty="0">
                <a:solidFill>
                  <a:srgbClr val="006600"/>
                </a:solidFill>
              </a:rPr>
              <a:t>  Ficheiro &gt; Exemplos &gt; Basics &gt; </a:t>
            </a:r>
            <a:r>
              <a:rPr lang="pt-PT" i="1" dirty="0" smtClean="0">
                <a:solidFill>
                  <a:srgbClr val="006600"/>
                </a:solidFill>
              </a:rPr>
              <a:t>fade</a:t>
            </a:r>
            <a:endParaRPr lang="pt-PT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8" y="2198255"/>
            <a:ext cx="3488486" cy="328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298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the top of the sketch, where the variable </a:t>
            </a:r>
            <a:r>
              <a:rPr lang="en-US" dirty="0" err="1"/>
              <a:t>fadeAmount</a:t>
            </a:r>
            <a:r>
              <a:rPr lang="en-US" dirty="0"/>
              <a:t> is declared and initialized, change the value and see what happens.</a:t>
            </a:r>
          </a:p>
          <a:p>
            <a:r>
              <a:rPr lang="en-US" dirty="0"/>
              <a:t>What happens if you reduce the delay time?</a:t>
            </a:r>
          </a:p>
          <a:p>
            <a:r>
              <a:rPr lang="en-US" dirty="0"/>
              <a:t>Can you fade multiple LEDs at the same time? (Hint: you will have to add another variable and use the </a:t>
            </a:r>
            <a:r>
              <a:rPr lang="en-US" dirty="0" err="1"/>
              <a:t>analogWrite</a:t>
            </a:r>
            <a:r>
              <a:rPr lang="en-US" dirty="0"/>
              <a:t>() function twice instead of once)</a:t>
            </a:r>
          </a:p>
          <a:p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74873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>
                <a:latin typeface="Consolas" panose="020B0609020204030204" pitchFamily="49" charset="0"/>
                <a:cs typeface="Consolas" panose="020B0609020204030204" pitchFamily="49" charset="0"/>
              </a:rPr>
              <a:t>Pins 0 ao 13</a:t>
            </a:r>
          </a:p>
        </p:txBody>
      </p:sp>
      <p:sp>
        <p:nvSpPr>
          <p:cNvPr id="4" name="Retângulo 3"/>
          <p:cNvSpPr/>
          <p:nvPr/>
        </p:nvSpPr>
        <p:spPr>
          <a:xfrm>
            <a:off x="716132" y="2852482"/>
            <a:ext cx="10759736" cy="3239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0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Digital pin – </a:t>
            </a:r>
            <a:r>
              <a:rPr lang="pt-PT" dirty="0"/>
              <a:t>0 a 13 </a:t>
            </a:r>
            <a:r>
              <a:rPr lang="pt-PT" sz="20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fornecem acesso ao chip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0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Podem funcionar como input ou output 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0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	INPUT - lendo variações de voltagem de um dispositivo externo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0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	OUTPUT - aplicar uma determinada voltagem entre 0 e 5 volts para um 	dispositivo externo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t-PT" sz="2000" dirty="0">
              <a:latin typeface="Consolas" panose="020B0609020204030204" pitchFamily="49" charset="0"/>
              <a:ea typeface="Calibri" panose="020F0502020204030204" pitchFamily="34" charset="0"/>
              <a:cs typeface="Consolas" panose="020B0609020204030204" pitchFamily="49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PT" sz="2000" dirty="0">
                <a:latin typeface="Consolas" panose="020B0609020204030204" pitchFamily="49" charset="0"/>
                <a:ea typeface="Calibri" panose="020F0502020204030204" pitchFamily="34" charset="0"/>
                <a:cs typeface="Consolas" panose="020B0609020204030204" pitchFamily="49" charset="0"/>
              </a:rPr>
              <a:t>Em resumo estas portas permitem a comunicação entre o chip e os dispositivos externos (ex: Led ou uma resistência…)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896" y="29589"/>
            <a:ext cx="1603807" cy="1304228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6901542" y="1333006"/>
            <a:ext cx="3410426" cy="1114581"/>
            <a:chOff x="6901542" y="1333006"/>
            <a:chExt cx="3410426" cy="1114581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01542" y="1333006"/>
              <a:ext cx="3410426" cy="1114581"/>
            </a:xfrm>
            <a:prstGeom prst="rect">
              <a:avLst/>
            </a:prstGeom>
          </p:spPr>
        </p:pic>
        <p:sp>
          <p:nvSpPr>
            <p:cNvPr id="7" name="Fluxograma: Processo 6"/>
            <p:cNvSpPr/>
            <p:nvPr/>
          </p:nvSpPr>
          <p:spPr>
            <a:xfrm>
              <a:off x="7680018" y="1448814"/>
              <a:ext cx="2445058" cy="703835"/>
            </a:xfrm>
            <a:prstGeom prst="flowChartProcess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PT" dirty="0"/>
            </a:p>
          </p:txBody>
        </p:sp>
      </p:grpSp>
    </p:spTree>
    <p:extLst>
      <p:ext uri="{BB962C8B-B14F-4D97-AF65-F5344CB8AC3E}">
        <p14:creationId xmlns:p14="http://schemas.microsoft.com/office/powerpoint/2010/main" val="2398121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6725" y="365125"/>
            <a:ext cx="2143125" cy="5797550"/>
          </a:xfrm>
        </p:spPr>
        <p:txBody>
          <a:bodyPr>
            <a:normAutofit/>
          </a:bodyPr>
          <a:lstStyle/>
          <a:p>
            <a:r>
              <a:rPr lang="pt-PT" dirty="0"/>
              <a:t>Arduino </a:t>
            </a:r>
            <a:r>
              <a:rPr lang="pt-PT" dirty="0" err="1"/>
              <a:t>cheat</a:t>
            </a:r>
            <a:r>
              <a:rPr lang="pt-PT" dirty="0"/>
              <a:t> </a:t>
            </a:r>
            <a:r>
              <a:rPr lang="pt-PT" dirty="0" err="1"/>
              <a:t>sheet</a:t>
            </a:r>
            <a:r>
              <a:rPr lang="pt-PT" dirty="0"/>
              <a:t/>
            </a:r>
            <a:br>
              <a:rPr lang="pt-PT" dirty="0"/>
            </a:br>
            <a:r>
              <a:rPr lang="pt-PT" dirty="0"/>
              <a:t/>
            </a:r>
            <a:br>
              <a:rPr lang="pt-PT" dirty="0"/>
            </a:br>
            <a:r>
              <a:rPr lang="pt-PT" sz="1050" dirty="0">
                <a:hlinkClick r:id="rId2"/>
              </a:rPr>
              <a:t>https://github.com/liffiton/Arduino-Cheat-Sheet/blob/master/Arduino%20Cheat%20Sheet.pdf</a:t>
            </a:r>
            <a:r>
              <a:rPr lang="pt-PT" sz="1050" dirty="0"/>
              <a:t/>
            </a:r>
            <a:br>
              <a:rPr lang="pt-PT" sz="1050" dirty="0"/>
            </a:br>
            <a:endParaRPr lang="pt-PT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4098" y="0"/>
            <a:ext cx="93379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9007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4882</TotalTime>
  <Words>279</Words>
  <Application>Microsoft Office PowerPoint</Application>
  <PresentationFormat>Widescreen</PresentationFormat>
  <Paragraphs>52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Consolas</vt:lpstr>
      <vt:lpstr>Tema do Office</vt:lpstr>
      <vt:lpstr>Arduino</vt:lpstr>
      <vt:lpstr>Pins analógicos – (1 de 2)</vt:lpstr>
      <vt:lpstr>Pins analógicos (2 de 2)</vt:lpstr>
      <vt:lpstr>Alterar o valor do SerialMonitor para volts</vt:lpstr>
      <vt:lpstr>Desafios</vt:lpstr>
      <vt:lpstr>Fade</vt:lpstr>
      <vt:lpstr>Apresentação do PowerPoint</vt:lpstr>
      <vt:lpstr>Pins 0 ao 13</vt:lpstr>
      <vt:lpstr>Arduino cheat sheet  https://github.com/liffiton/Arduino-Cheat-Sheet/blob/master/Arduino%20Cheat%20Sheet.pdf 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x1</dc:creator>
  <cp:lastModifiedBy>x1</cp:lastModifiedBy>
  <cp:revision>39</cp:revision>
  <dcterms:created xsi:type="dcterms:W3CDTF">2016-10-26T14:48:25Z</dcterms:created>
  <dcterms:modified xsi:type="dcterms:W3CDTF">2016-12-13T09:09:53Z</dcterms:modified>
</cp:coreProperties>
</file>