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7C2"/>
    <a:srgbClr val="293A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31C68-1D3D-40F3-90EB-A881AAC9D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63558F-D98F-4125-83E8-917958E1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FA5FC84-C04C-4246-AAD0-321CBA1A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C0A799B-12D5-4149-83FF-293C871A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4282123-DEE3-4BF8-AD64-0A5C48AE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380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15EC9-AA39-4261-BB2A-5E5E46D2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B6D5AE9-F83B-46C3-BD53-95DB10F7D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EE4BCE1-5910-4EC0-9722-0F88B5C5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47FE97E-8EF7-4C4D-A74E-D4307C1A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CB510B4-8292-4087-897E-BD871713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636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B61415-54FC-4E60-A5EA-70EAA0818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6BD0D8E-9C47-4B0B-8B6C-100F845D3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3A7CF99-2D6C-4DE0-95CB-B4D65A93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BCD5273-B74F-4FBD-B2EE-7886AEFC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0368FC1-2DC9-4993-831A-B0444191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928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DC148-2296-4146-8769-B2932809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FB220F4-E472-485C-BC16-03CE8B70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403D121-A0D0-4445-A8AE-EBE27D44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7D7349B-2280-424F-B0AD-54C36AE2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E62595-B345-4B80-A25B-16C415FD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824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64908-87BE-4EA1-BF1C-D32BEE7D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E18F8B6-A251-4875-84ED-0665F83A7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360CA2-EAC2-40E9-999F-89BC1C83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9AB6B6-473B-42BD-9304-8829886E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5238117-44B2-4981-86DA-D3C92DDF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62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1B9CC-ED95-40E5-A214-3BF82913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F0108DF-34CC-4D19-8D97-5E01D2CDB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4365B58-AF22-4A09-BF12-2BB7D40B3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8D47A11-7D99-4ED3-8B7A-6C9ECE08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F7F8828-209E-4E61-9385-41C620A7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8B09F57-B21E-41CF-ACCC-EB38A35F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51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39231-3B6E-41B0-8EB0-60EA45DE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5374D42-8830-425B-A8EA-46D9039BF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F91ACCA-6F37-4D1B-9750-3B87B31A9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4715EC4C-F68C-4D88-A94A-04DCDF713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0563ABB7-6448-4F97-91C5-8B2899129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8ED08169-AABC-4B92-8174-5827A4A1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EDA8575-9973-4D1D-8901-B9093312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4503B8-3CF0-4E54-8EC1-3945DF89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310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D240B-5F8C-4133-BF37-7EF302F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67EFABB-8A98-4414-84D4-5BDC3FF9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FB9ED30-79FB-4E67-B9A2-E078361E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BA4337F-FC98-42F9-85DE-1AE46FA3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627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6891130-BB26-4709-AAE9-6BCB5E5A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58A6C3F-9A7B-4BB4-A4FE-B1518F8D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ABE1E9C-5B89-4976-BD05-F65E9606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206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6B474-17F4-4462-8EC2-0B76D8A55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2F7C003-0FA4-44E9-92DA-0B4E8EA9A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607E436-7120-4329-8407-59F0CEA55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0F26106-FA53-4C6E-94A1-86758CC15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5602359-FA20-45E5-88CA-BA543519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DA6A533-8559-4BE7-B062-33698A08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158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A283B-144E-4080-83EC-9FF5E3DB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DEA071B-0C0B-4F8E-8414-FDFD3866E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7A6488E-AE37-487B-B0AD-5168239B0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C14C843-2A39-4681-AD47-82D64F17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E677BC7-0C63-4AF8-88E7-61A7EC9E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182B1ED-71B2-4075-91DE-65BC3D1B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50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63B023B-ADA2-476D-AA6D-ABFF8E6C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C947B63-ADC4-4276-AC6D-E72E66D0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89624E4-89A6-4B6A-BD32-410B55823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23707-33EE-460D-8C9B-E78245FEB3FF}" type="datetimeFigureOut">
              <a:rPr lang="pt-PT" smtClean="0"/>
              <a:t>03-01-2019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5AA788D-CE1C-4B1D-9253-F7B9044E6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4664A17-50AA-49AF-B52F-28E025ED9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2BBA5-7C30-4283-9832-4822F02F0B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960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cman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43AAF-6FD6-42B1-B07A-C0B1F464F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42" y="4681728"/>
            <a:ext cx="11495369" cy="1152462"/>
          </a:xfrm>
        </p:spPr>
        <p:txBody>
          <a:bodyPr/>
          <a:lstStyle/>
          <a:p>
            <a:r>
              <a:rPr lang="pt-PT" b="1" dirty="0">
                <a:solidFill>
                  <a:srgbClr val="293A83"/>
                </a:solidFill>
              </a:rPr>
              <a:t>Matrizes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7A7D252-37E6-49E8-9AF6-D5D0440A8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7" y="817545"/>
            <a:ext cx="117443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BF810-D5CE-453F-97D8-D6F55AC5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" y="140568"/>
            <a:ext cx="10515600" cy="771530"/>
          </a:xfrm>
        </p:spPr>
        <p:txBody>
          <a:bodyPr>
            <a:normAutofit/>
          </a:bodyPr>
          <a:lstStyle/>
          <a:p>
            <a:r>
              <a:rPr lang="pt-PT" sz="3600" b="1" dirty="0"/>
              <a:t>Matrizes multidimensionais</a:t>
            </a:r>
          </a:p>
        </p:txBody>
      </p:sp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B2A0C0A-E411-4DFA-A14D-805CDD6F80FE}"/>
              </a:ext>
            </a:extLst>
          </p:cNvPr>
          <p:cNvSpPr/>
          <p:nvPr/>
        </p:nvSpPr>
        <p:spPr>
          <a:xfrm>
            <a:off x="304799" y="1367522"/>
            <a:ext cx="1142260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Matrix_1 - Fluxograma + código</a:t>
            </a:r>
            <a:r>
              <a:rPr lang="pt-PT" dirty="0"/>
              <a:t> - Ler 6 valores numa matriz de 2 linhas e 3 colunas e fazer o output da soma dos valores. (Ciclo </a:t>
            </a:r>
            <a:r>
              <a:rPr lang="pt-PT" dirty="0">
                <a:solidFill>
                  <a:srgbClr val="CC0000"/>
                </a:solidFill>
                <a:effectLst/>
              </a:rPr>
              <a:t>For</a:t>
            </a:r>
            <a:r>
              <a:rPr lang="pt-PT" dirty="0"/>
              <a:t>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AB433CE-2CE0-4CAB-986D-B94DF9E39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464" y="2573992"/>
            <a:ext cx="493486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program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Matrix_1 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var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m:array[1..2,1..3]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of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integer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; </a:t>
            </a:r>
            <a:r>
              <a:rPr lang="pt-PT" altLang="pt-PT" sz="1200" dirty="0">
                <a:solidFill>
                  <a:schemeClr val="accent1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// estrutura da matriz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soma,contl,contc:integer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Begin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writeln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('Digite os 6 valores');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soma:=0;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for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contl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:=1 to 2 do </a:t>
            </a:r>
            <a:r>
              <a:rPr lang="pt-PT" altLang="pt-PT" sz="1200" dirty="0">
                <a:solidFill>
                  <a:schemeClr val="accent1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// 2 linhas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    for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contc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:=1 to 3 do </a:t>
            </a:r>
            <a:r>
              <a:rPr lang="pt-PT" altLang="pt-PT" sz="1200" dirty="0">
                <a:solidFill>
                  <a:schemeClr val="accent1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// 3 colunas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       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readln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(m[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contl,contc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]);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for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contl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:=1 to 2 do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    for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contc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:=1 to 3 do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        soma:=soma + m[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contl,contc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];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     </a:t>
            </a: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writeln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('Soma=',soma);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pt-PT" sz="12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end</a:t>
            </a:r>
            <a:r>
              <a:rPr lang="pt-PT" altLang="pt-PT" sz="12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.</a:t>
            </a: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BD0173FC-6D7E-41E3-BB67-F2E00FF780C1}"/>
              </a:ext>
            </a:extLst>
          </p:cNvPr>
          <p:cNvGrpSpPr/>
          <p:nvPr/>
        </p:nvGrpSpPr>
        <p:grpSpPr>
          <a:xfrm>
            <a:off x="7356157" y="2195828"/>
            <a:ext cx="1818332" cy="4057686"/>
            <a:chOff x="7356157" y="2195828"/>
            <a:chExt cx="1818332" cy="4057686"/>
          </a:xfrm>
        </p:grpSpPr>
        <p:sp>
          <p:nvSpPr>
            <p:cNvPr id="34" name="Rectângulo arredondado 1">
              <a:extLst>
                <a:ext uri="{FF2B5EF4-FFF2-40B4-BE49-F238E27FC236}">
                  <a16:creationId xmlns:a16="http://schemas.microsoft.com/office/drawing/2014/main" id="{E989322E-E3B6-467C-A2AE-F5325E864F25}"/>
                </a:ext>
              </a:extLst>
            </p:cNvPr>
            <p:cNvSpPr/>
            <p:nvPr/>
          </p:nvSpPr>
          <p:spPr>
            <a:xfrm>
              <a:off x="7805603" y="2195828"/>
              <a:ext cx="898046" cy="240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Inicio</a:t>
              </a:r>
            </a:p>
          </p:txBody>
        </p:sp>
        <p:sp>
          <p:nvSpPr>
            <p:cNvPr id="35" name="Fluxograma: E/S de Dados 3">
              <a:extLst>
                <a:ext uri="{FF2B5EF4-FFF2-40B4-BE49-F238E27FC236}">
                  <a16:creationId xmlns:a16="http://schemas.microsoft.com/office/drawing/2014/main" id="{85C04D1F-C7D7-45AC-A119-297941BC5465}"/>
                </a:ext>
              </a:extLst>
            </p:cNvPr>
            <p:cNvSpPr/>
            <p:nvPr/>
          </p:nvSpPr>
          <p:spPr>
            <a:xfrm>
              <a:off x="7806254" y="5682835"/>
              <a:ext cx="917075" cy="246221"/>
            </a:xfrm>
            <a:prstGeom prst="flowChartInputOutpu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soma</a:t>
              </a:r>
            </a:p>
          </p:txBody>
        </p:sp>
        <p:sp>
          <p:nvSpPr>
            <p:cNvPr id="36" name="Fluxograma: decisão 5">
              <a:extLst>
                <a:ext uri="{FF2B5EF4-FFF2-40B4-BE49-F238E27FC236}">
                  <a16:creationId xmlns:a16="http://schemas.microsoft.com/office/drawing/2014/main" id="{D88E9FBE-96D0-4025-9703-DF5CB2426D4D}"/>
                </a:ext>
              </a:extLst>
            </p:cNvPr>
            <p:cNvSpPr/>
            <p:nvPr/>
          </p:nvSpPr>
          <p:spPr>
            <a:xfrm>
              <a:off x="7756355" y="3020996"/>
              <a:ext cx="1015573" cy="825015"/>
            </a:xfrm>
            <a:prstGeom prst="flowChartDecisi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800" dirty="0">
                  <a:solidFill>
                    <a:schemeClr val="tx1"/>
                  </a:solidFill>
                </a:rPr>
                <a:t>For </a:t>
              </a:r>
              <a:r>
                <a:rPr lang="pt-PT" sz="800" dirty="0" err="1">
                  <a:solidFill>
                    <a:schemeClr val="tx1"/>
                  </a:solidFill>
                </a:rPr>
                <a:t>contl</a:t>
              </a:r>
              <a:r>
                <a:rPr lang="pt-PT" sz="800" dirty="0">
                  <a:solidFill>
                    <a:schemeClr val="tx1"/>
                  </a:solidFill>
                </a:rPr>
                <a:t>:=1 to 2 do</a:t>
              </a:r>
            </a:p>
          </p:txBody>
        </p:sp>
        <p:sp>
          <p:nvSpPr>
            <p:cNvPr id="37" name="Rectângulo arredondado 16">
              <a:extLst>
                <a:ext uri="{FF2B5EF4-FFF2-40B4-BE49-F238E27FC236}">
                  <a16:creationId xmlns:a16="http://schemas.microsoft.com/office/drawing/2014/main" id="{B472B622-F06F-47D8-8405-CF6C37605395}"/>
                </a:ext>
              </a:extLst>
            </p:cNvPr>
            <p:cNvSpPr/>
            <p:nvPr/>
          </p:nvSpPr>
          <p:spPr>
            <a:xfrm>
              <a:off x="7774642" y="6029314"/>
              <a:ext cx="983743" cy="224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Fim</a:t>
              </a:r>
            </a:p>
          </p:txBody>
        </p:sp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317E57E3-8B16-4140-B1E7-58C21846EF2E}"/>
                </a:ext>
              </a:extLst>
            </p:cNvPr>
            <p:cNvSpPr txBox="1"/>
            <p:nvPr/>
          </p:nvSpPr>
          <p:spPr>
            <a:xfrm>
              <a:off x="8703649" y="3199292"/>
              <a:ext cx="4129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dirty="0"/>
                <a:t>Não</a:t>
              </a:r>
            </a:p>
          </p:txBody>
        </p:sp>
        <p:cxnSp>
          <p:nvCxnSpPr>
            <p:cNvPr id="40" name="Conexão: Ângulo Reto 39">
              <a:extLst>
                <a:ext uri="{FF2B5EF4-FFF2-40B4-BE49-F238E27FC236}">
                  <a16:creationId xmlns:a16="http://schemas.microsoft.com/office/drawing/2014/main" id="{AAD5AFBB-FBFA-4FC4-9F3E-64B0407062FB}"/>
                </a:ext>
              </a:extLst>
            </p:cNvPr>
            <p:cNvCxnSpPr>
              <a:cxnSpLocks/>
              <a:stCxn id="36" idx="3"/>
              <a:endCxn id="37" idx="2"/>
            </p:cNvCxnSpPr>
            <p:nvPr/>
          </p:nvCxnSpPr>
          <p:spPr>
            <a:xfrm flipH="1">
              <a:off x="8266514" y="3433504"/>
              <a:ext cx="505414" cy="2820010"/>
            </a:xfrm>
            <a:prstGeom prst="bentConnector4">
              <a:avLst>
                <a:gd name="adj1" fmla="val -113980"/>
                <a:gd name="adj2" fmla="val 108106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xão: Ângulo Reto 41">
              <a:extLst>
                <a:ext uri="{FF2B5EF4-FFF2-40B4-BE49-F238E27FC236}">
                  <a16:creationId xmlns:a16="http://schemas.microsoft.com/office/drawing/2014/main" id="{02CF7B54-B334-491A-A18E-D2830E6B6ABB}"/>
                </a:ext>
              </a:extLst>
            </p:cNvPr>
            <p:cNvCxnSpPr>
              <a:cxnSpLocks/>
              <a:stCxn id="47" idx="1"/>
              <a:endCxn id="26" idx="0"/>
            </p:cNvCxnSpPr>
            <p:nvPr/>
          </p:nvCxnSpPr>
          <p:spPr>
            <a:xfrm rot="10800000" flipV="1">
              <a:off x="8264143" y="3877084"/>
              <a:ext cx="7231" cy="89875"/>
            </a:xfrm>
            <a:prstGeom prst="bentConnector2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xão: Ângulo Reto 42">
              <a:extLst>
                <a:ext uri="{FF2B5EF4-FFF2-40B4-BE49-F238E27FC236}">
                  <a16:creationId xmlns:a16="http://schemas.microsoft.com/office/drawing/2014/main" id="{729EB46A-95BE-43E1-89A2-FFE92EC67D81}"/>
                </a:ext>
              </a:extLst>
            </p:cNvPr>
            <p:cNvCxnSpPr>
              <a:cxnSpLocks/>
              <a:endCxn id="36" idx="0"/>
            </p:cNvCxnSpPr>
            <p:nvPr/>
          </p:nvCxnSpPr>
          <p:spPr>
            <a:xfrm rot="16200000" flipH="1">
              <a:off x="8198639" y="2955492"/>
              <a:ext cx="131005" cy="1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xão: Ângulo Reto 43">
              <a:extLst>
                <a:ext uri="{FF2B5EF4-FFF2-40B4-BE49-F238E27FC236}">
                  <a16:creationId xmlns:a16="http://schemas.microsoft.com/office/drawing/2014/main" id="{9AA09807-6C8C-4EA0-B56B-D17B04C4E6E9}"/>
                </a:ext>
              </a:extLst>
            </p:cNvPr>
            <p:cNvCxnSpPr>
              <a:cxnSpLocks/>
              <a:stCxn id="34" idx="2"/>
            </p:cNvCxnSpPr>
            <p:nvPr/>
          </p:nvCxnSpPr>
          <p:spPr>
            <a:xfrm rot="16200000" flipH="1">
              <a:off x="8193385" y="2497130"/>
              <a:ext cx="131997" cy="9515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xão: Ângulo Reto 45">
              <a:extLst>
                <a:ext uri="{FF2B5EF4-FFF2-40B4-BE49-F238E27FC236}">
                  <a16:creationId xmlns:a16="http://schemas.microsoft.com/office/drawing/2014/main" id="{233F1664-617F-4206-BCFE-6D924689E068}"/>
                </a:ext>
              </a:extLst>
            </p:cNvPr>
            <p:cNvCxnSpPr>
              <a:cxnSpLocks/>
              <a:stCxn id="35" idx="4"/>
              <a:endCxn id="37" idx="0"/>
            </p:cNvCxnSpPr>
            <p:nvPr/>
          </p:nvCxnSpPr>
          <p:spPr>
            <a:xfrm rot="16200000" flipH="1">
              <a:off x="8215524" y="5978324"/>
              <a:ext cx="100258" cy="1722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56EEAE51-0B7C-42A3-851B-C7D6046805F9}"/>
                </a:ext>
              </a:extLst>
            </p:cNvPr>
            <p:cNvSpPr txBox="1"/>
            <p:nvPr/>
          </p:nvSpPr>
          <p:spPr>
            <a:xfrm>
              <a:off x="8271373" y="3753974"/>
              <a:ext cx="4153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dirty="0"/>
                <a:t>Sim</a:t>
              </a:r>
            </a:p>
          </p:txBody>
        </p:sp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7262C0B2-7605-4DEC-A412-334A170BDBE2}"/>
                </a:ext>
              </a:extLst>
            </p:cNvPr>
            <p:cNvSpPr/>
            <p:nvPr/>
          </p:nvSpPr>
          <p:spPr>
            <a:xfrm>
              <a:off x="7546930" y="2567886"/>
              <a:ext cx="1415392" cy="315919"/>
            </a:xfrm>
            <a:prstGeom prst="parallelogram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Soma, </a:t>
              </a:r>
              <a:r>
                <a:rPr lang="en-US" sz="1000" dirty="0" err="1"/>
                <a:t>contl</a:t>
              </a:r>
              <a:r>
                <a:rPr lang="en-US" sz="1000" dirty="0"/>
                <a:t>, </a:t>
              </a:r>
              <a:r>
                <a:rPr lang="en-US" sz="1000" dirty="0" err="1"/>
                <a:t>contc</a:t>
              </a:r>
              <a:endParaRPr lang="pt-PT" sz="400" dirty="0"/>
            </a:p>
          </p:txBody>
        </p:sp>
        <p:sp>
          <p:nvSpPr>
            <p:cNvPr id="53" name="Fluxograma: E/S de Dados 3">
              <a:extLst>
                <a:ext uri="{FF2B5EF4-FFF2-40B4-BE49-F238E27FC236}">
                  <a16:creationId xmlns:a16="http://schemas.microsoft.com/office/drawing/2014/main" id="{BF1DA44C-35D9-49EF-8D44-51AE5F165357}"/>
                </a:ext>
              </a:extLst>
            </p:cNvPr>
            <p:cNvSpPr/>
            <p:nvPr/>
          </p:nvSpPr>
          <p:spPr>
            <a:xfrm>
              <a:off x="7445233" y="4937016"/>
              <a:ext cx="1637815" cy="246221"/>
            </a:xfrm>
            <a:prstGeom prst="flowChartInputOutpu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/>
                <a:t>m[</a:t>
              </a:r>
              <a:r>
                <a:rPr lang="pt-PT" sz="1000" dirty="0" err="1"/>
                <a:t>contl,contc</a:t>
              </a:r>
              <a:r>
                <a:rPr lang="pt-PT" sz="1000" dirty="0"/>
                <a:t>] </a:t>
              </a:r>
            </a:p>
          </p:txBody>
        </p:sp>
        <p:cxnSp>
          <p:nvCxnSpPr>
            <p:cNvPr id="61" name="Conexão: Ângulo Reto 60">
              <a:extLst>
                <a:ext uri="{FF2B5EF4-FFF2-40B4-BE49-F238E27FC236}">
                  <a16:creationId xmlns:a16="http://schemas.microsoft.com/office/drawing/2014/main" id="{6B93A071-D8B3-4279-B2F3-94AD03E23027}"/>
                </a:ext>
              </a:extLst>
            </p:cNvPr>
            <p:cNvCxnSpPr>
              <a:cxnSpLocks/>
              <a:stCxn id="26" idx="1"/>
              <a:endCxn id="36" idx="1"/>
            </p:cNvCxnSpPr>
            <p:nvPr/>
          </p:nvCxnSpPr>
          <p:spPr>
            <a:xfrm rot="10800000">
              <a:off x="7756355" y="3433504"/>
              <a:ext cx="12700" cy="945964"/>
            </a:xfrm>
            <a:prstGeom prst="bentConnector3">
              <a:avLst>
                <a:gd name="adj1" fmla="val 180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xão: Ângulo Reto 67">
              <a:extLst>
                <a:ext uri="{FF2B5EF4-FFF2-40B4-BE49-F238E27FC236}">
                  <a16:creationId xmlns:a16="http://schemas.microsoft.com/office/drawing/2014/main" id="{8F0DFF80-A263-43D1-9ACD-7F95263428FE}"/>
                </a:ext>
              </a:extLst>
            </p:cNvPr>
            <p:cNvCxnSpPr>
              <a:cxnSpLocks/>
              <a:stCxn id="26" idx="2"/>
              <a:endCxn id="53" idx="1"/>
            </p:cNvCxnSpPr>
            <p:nvPr/>
          </p:nvCxnSpPr>
          <p:spPr>
            <a:xfrm rot="5400000">
              <a:off x="8191622" y="4864495"/>
              <a:ext cx="145041" cy="1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uxograma: decisão 5">
              <a:extLst>
                <a:ext uri="{FF2B5EF4-FFF2-40B4-BE49-F238E27FC236}">
                  <a16:creationId xmlns:a16="http://schemas.microsoft.com/office/drawing/2014/main" id="{1A44D855-A88C-4ACF-BF3D-BD1B7794C420}"/>
                </a:ext>
              </a:extLst>
            </p:cNvPr>
            <p:cNvSpPr/>
            <p:nvPr/>
          </p:nvSpPr>
          <p:spPr>
            <a:xfrm>
              <a:off x="7756355" y="3966960"/>
              <a:ext cx="1015573" cy="825015"/>
            </a:xfrm>
            <a:prstGeom prst="flowChartDecisi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800" dirty="0">
                  <a:solidFill>
                    <a:schemeClr val="tx1"/>
                  </a:solidFill>
                </a:rPr>
                <a:t>For </a:t>
              </a:r>
              <a:r>
                <a:rPr lang="pt-PT" sz="800" dirty="0" err="1">
                  <a:solidFill>
                    <a:schemeClr val="tx1"/>
                  </a:solidFill>
                </a:rPr>
                <a:t>contlc</a:t>
              </a:r>
              <a:r>
                <a:rPr lang="pt-PT" sz="800" dirty="0">
                  <a:solidFill>
                    <a:schemeClr val="tx1"/>
                  </a:solidFill>
                </a:rPr>
                <a:t>=1 to 3 do</a:t>
              </a:r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DC575175-1F5A-450C-8B61-65AE9868527A}"/>
                </a:ext>
              </a:extLst>
            </p:cNvPr>
            <p:cNvSpPr/>
            <p:nvPr/>
          </p:nvSpPr>
          <p:spPr>
            <a:xfrm>
              <a:off x="7356157" y="5325430"/>
              <a:ext cx="1818332" cy="22176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000" dirty="0">
                  <a:solidFill>
                    <a:schemeClr val="tx1"/>
                  </a:solidFill>
                </a:rPr>
                <a:t>soma:=soma + m[</a:t>
              </a:r>
              <a:r>
                <a:rPr lang="pt-PT" sz="1000" dirty="0" err="1">
                  <a:solidFill>
                    <a:schemeClr val="tx1"/>
                  </a:solidFill>
                </a:rPr>
                <a:t>contl,contc</a:t>
              </a:r>
              <a:r>
                <a:rPr lang="pt-PT" sz="1000" dirty="0">
                  <a:solidFill>
                    <a:schemeClr val="tx1"/>
                  </a:solidFill>
                </a:rPr>
                <a:t>]; </a:t>
              </a:r>
            </a:p>
          </p:txBody>
        </p:sp>
        <p:cxnSp>
          <p:nvCxnSpPr>
            <p:cNvPr id="45" name="Conexão: Ângulo Reto 44">
              <a:extLst>
                <a:ext uri="{FF2B5EF4-FFF2-40B4-BE49-F238E27FC236}">
                  <a16:creationId xmlns:a16="http://schemas.microsoft.com/office/drawing/2014/main" id="{BBC1A8D9-6833-4F25-A26A-296BD93B6F97}"/>
                </a:ext>
              </a:extLst>
            </p:cNvPr>
            <p:cNvCxnSpPr>
              <a:cxnSpLocks/>
              <a:stCxn id="53" idx="4"/>
              <a:endCxn id="32" idx="0"/>
            </p:cNvCxnSpPr>
            <p:nvPr/>
          </p:nvCxnSpPr>
          <p:spPr>
            <a:xfrm rot="16200000" flipH="1">
              <a:off x="8193636" y="5253742"/>
              <a:ext cx="142193" cy="1182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xão: Ângulo Reto 47">
              <a:extLst>
                <a:ext uri="{FF2B5EF4-FFF2-40B4-BE49-F238E27FC236}">
                  <a16:creationId xmlns:a16="http://schemas.microsoft.com/office/drawing/2014/main" id="{3BBC805B-3B53-4E84-A9CC-E4E1A1554E6D}"/>
                </a:ext>
              </a:extLst>
            </p:cNvPr>
            <p:cNvCxnSpPr>
              <a:cxnSpLocks/>
              <a:stCxn id="32" idx="2"/>
              <a:endCxn id="35" idx="1"/>
            </p:cNvCxnSpPr>
            <p:nvPr/>
          </p:nvCxnSpPr>
          <p:spPr>
            <a:xfrm rot="5400000">
              <a:off x="8197240" y="5614751"/>
              <a:ext cx="135637" cy="531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472B9C66-53C0-40F9-9069-5129B6612806}"/>
                </a:ext>
              </a:extLst>
            </p:cNvPr>
            <p:cNvSpPr txBox="1"/>
            <p:nvPr/>
          </p:nvSpPr>
          <p:spPr>
            <a:xfrm>
              <a:off x="7502778" y="4129087"/>
              <a:ext cx="4129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dirty="0"/>
                <a:t>Não</a:t>
              </a:r>
            </a:p>
          </p:txBody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CFF4CBD4-3F25-4926-AAE9-34BDADF6B09F}"/>
                </a:ext>
              </a:extLst>
            </p:cNvPr>
            <p:cNvSpPr txBox="1"/>
            <p:nvPr/>
          </p:nvSpPr>
          <p:spPr>
            <a:xfrm>
              <a:off x="8251048" y="4712815"/>
              <a:ext cx="4153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dirty="0"/>
                <a:t>Sim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F5AA0068-B3AC-44C5-BE0E-262ACED34E2D}"/>
              </a:ext>
            </a:extLst>
          </p:cNvPr>
          <p:cNvGrpSpPr/>
          <p:nvPr/>
        </p:nvGrpSpPr>
        <p:grpSpPr>
          <a:xfrm>
            <a:off x="84230" y="6383045"/>
            <a:ext cx="3030157" cy="483833"/>
            <a:chOff x="84230" y="6383045"/>
            <a:chExt cx="3030157" cy="483833"/>
          </a:xfrm>
        </p:grpSpPr>
        <p:pic>
          <p:nvPicPr>
            <p:cNvPr id="10" name="Imagem 9">
              <a:hlinkClick r:id="rId2"/>
              <a:extLst>
                <a:ext uri="{FF2B5EF4-FFF2-40B4-BE49-F238E27FC236}">
                  <a16:creationId xmlns:a16="http://schemas.microsoft.com/office/drawing/2014/main" id="{8850E5E9-0D11-4205-8C82-13F11DB4E0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10226" r="36521" b="1"/>
            <a:stretch/>
          </p:blipFill>
          <p:spPr>
            <a:xfrm>
              <a:off x="84230" y="6383045"/>
              <a:ext cx="2898668" cy="483833"/>
            </a:xfrm>
            <a:prstGeom prst="rect">
              <a:avLst/>
            </a:prstGeom>
          </p:spPr>
        </p:pic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339B3BAB-FBE3-4181-B213-DD9603F447A9}"/>
                </a:ext>
              </a:extLst>
            </p:cNvPr>
            <p:cNvSpPr txBox="1"/>
            <p:nvPr/>
          </p:nvSpPr>
          <p:spPr>
            <a:xfrm>
              <a:off x="2194840" y="6423364"/>
              <a:ext cx="91954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PT" sz="1600" b="1" dirty="0">
                  <a:solidFill>
                    <a:srgbClr val="293A83"/>
                  </a:solidFill>
                </a:rPr>
                <a:t>Matrizes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497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4375F3B-BDE1-4E6B-8AF7-BA93C4788406}"/>
              </a:ext>
            </a:extLst>
          </p:cNvPr>
          <p:cNvSpPr/>
          <p:nvPr/>
        </p:nvSpPr>
        <p:spPr>
          <a:xfrm>
            <a:off x="1009688" y="1597856"/>
            <a:ext cx="97535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Um só tipo de dados (conjunto ordenado de informações de mesma natureza);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Um só nome;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Múltiplas posições de memória identificadas por </a:t>
            </a:r>
            <a:r>
              <a:rPr lang="pt-P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índices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Acesso randómico (aleatório)</a:t>
            </a:r>
          </a:p>
          <a:p>
            <a:pPr marL="285750" indent="-285750">
              <a:buFontTx/>
              <a:buChar char="-"/>
            </a:pP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036A04E-B76A-47F9-9338-2706853C989D}"/>
              </a:ext>
            </a:extLst>
          </p:cNvPr>
          <p:cNvSpPr/>
          <p:nvPr/>
        </p:nvSpPr>
        <p:spPr>
          <a:xfrm>
            <a:off x="9223035" y="2803433"/>
            <a:ext cx="18517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[2,1] vale 7,3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AC42724-2EB5-48E1-9FF7-21310235CB9E}"/>
              </a:ext>
            </a:extLst>
          </p:cNvPr>
          <p:cNvSpPr txBox="1"/>
          <p:nvPr/>
        </p:nvSpPr>
        <p:spPr>
          <a:xfrm>
            <a:off x="375089" y="1228524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Características das matrizes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73FFB690-7A12-4CA2-BDC3-1E26AAFC2471}"/>
              </a:ext>
            </a:extLst>
          </p:cNvPr>
          <p:cNvSpPr txBox="1"/>
          <p:nvPr/>
        </p:nvSpPr>
        <p:spPr>
          <a:xfrm>
            <a:off x="375089" y="3269301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Sintaxe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EA3F97E-464A-490C-B8C0-8D4023BD3EC0}"/>
              </a:ext>
            </a:extLst>
          </p:cNvPr>
          <p:cNvSpPr/>
          <p:nvPr/>
        </p:nvSpPr>
        <p:spPr>
          <a:xfrm>
            <a:off x="328097" y="3710684"/>
            <a:ext cx="10854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[ &lt; limite inferior linha&gt; .. &lt; limite superior linha &gt;, limite inferior coluna&gt; .. &lt; limite superior coluna &gt;, ] of &lt; tipo &gt;</a:t>
            </a:r>
            <a:endParaRPr lang="pt-PT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F328F1AB-AE22-43F5-BBF6-0EE7EC3C101C}"/>
              </a:ext>
            </a:extLst>
          </p:cNvPr>
          <p:cNvSpPr/>
          <p:nvPr/>
        </p:nvSpPr>
        <p:spPr>
          <a:xfrm>
            <a:off x="1148002" y="4546419"/>
            <a:ext cx="3776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var m : array [1 .. 2, 1..3] of real;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Y : array [10 .. 15 , 1..3 ] of string;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   Z : array [-5 .. 3 , 1..10] of integer;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51B2B44-A8C5-4806-A329-EC352AED2FA9}"/>
              </a:ext>
            </a:extLst>
          </p:cNvPr>
          <p:cNvSpPr/>
          <p:nvPr/>
        </p:nvSpPr>
        <p:spPr>
          <a:xfrm>
            <a:off x="7267574" y="4717902"/>
            <a:ext cx="3914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var Nota : array [1 .. 2, 1..3] of real;            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readln( Nota [ 2,3 ] );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[ 2,1 ] := 7.3 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[ 2 ,2] := Nota [ 1,1 ] + 2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if Nota [ 1,3 ] &gt; 6.0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then writeln (‘Aprovado’);</a:t>
            </a:r>
          </a:p>
          <a:p>
            <a:pPr>
              <a:spcBef>
                <a:spcPct val="0"/>
              </a:spcBef>
            </a:pPr>
            <a:r>
              <a:rPr lang="pt-BR" alt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0A63C90-2753-4122-908D-3BD7B65279DE}"/>
              </a:ext>
            </a:extLst>
          </p:cNvPr>
          <p:cNvSpPr txBox="1"/>
          <p:nvPr/>
        </p:nvSpPr>
        <p:spPr>
          <a:xfrm>
            <a:off x="1148002" y="4214965"/>
            <a:ext cx="215078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Declaração da matriz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BEC7E06-68F9-4131-A67B-C288CA6B10A6}"/>
              </a:ext>
            </a:extLst>
          </p:cNvPr>
          <p:cNvSpPr txBox="1"/>
          <p:nvPr/>
        </p:nvSpPr>
        <p:spPr>
          <a:xfrm>
            <a:off x="7288470" y="4214965"/>
            <a:ext cx="20266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Utilização da matriz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2B5315D-2128-4B6D-9E98-B3FA931709A4}"/>
              </a:ext>
            </a:extLst>
          </p:cNvPr>
          <p:cNvSpPr/>
          <p:nvPr/>
        </p:nvSpPr>
        <p:spPr>
          <a:xfrm>
            <a:off x="8692622" y="77995"/>
            <a:ext cx="341632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293A83"/>
            </a:solidFill>
          </a:ln>
        </p:spPr>
        <p:txBody>
          <a:bodyPr wrap="none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e sintaxe 1 de 2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74303D25-640B-49C2-A7B8-B2A1ADB71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734888"/>
              </p:ext>
            </p:extLst>
          </p:nvPr>
        </p:nvGraphicFramePr>
        <p:xfrm>
          <a:off x="8636424" y="1615012"/>
          <a:ext cx="2438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0510459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654794"/>
                  </a:ext>
                </a:extLst>
              </a:tr>
            </a:tbl>
          </a:graphicData>
        </a:graphic>
      </p:graphicFrame>
      <p:sp>
        <p:nvSpPr>
          <p:cNvPr id="21" name="Título 1">
            <a:extLst>
              <a:ext uri="{FF2B5EF4-FFF2-40B4-BE49-F238E27FC236}">
                <a16:creationId xmlns:a16="http://schemas.microsoft.com/office/drawing/2014/main" id="{919F2405-32C7-4481-B253-D0FA75AFD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" y="140568"/>
            <a:ext cx="10515600" cy="771530"/>
          </a:xfrm>
        </p:spPr>
        <p:txBody>
          <a:bodyPr>
            <a:normAutofit/>
          </a:bodyPr>
          <a:lstStyle/>
          <a:p>
            <a:r>
              <a:rPr lang="pt-PT" sz="3600" b="1" dirty="0"/>
              <a:t>Matrizes multidimensionais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01097CC-608D-487B-86E6-C5E25674C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66198"/>
            <a:ext cx="3048264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0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4375F3B-BDE1-4E6B-8AF7-BA93C4788406}"/>
              </a:ext>
            </a:extLst>
          </p:cNvPr>
          <p:cNvSpPr/>
          <p:nvPr/>
        </p:nvSpPr>
        <p:spPr>
          <a:xfrm>
            <a:off x="1009688" y="1597856"/>
            <a:ext cx="9753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Pode ser: - Uma constante / nome de variável / expressão</a:t>
            </a:r>
          </a:p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Deve ser:  inteiro ou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(dependendo do que foi definido)</a:t>
            </a:r>
          </a:p>
          <a:p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AC42724-2EB5-48E1-9FF7-21310235CB9E}"/>
              </a:ext>
            </a:extLst>
          </p:cNvPr>
          <p:cNvSpPr txBox="1"/>
          <p:nvPr/>
        </p:nvSpPr>
        <p:spPr>
          <a:xfrm>
            <a:off x="375089" y="1228524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Características do </a:t>
            </a:r>
            <a:r>
              <a:rPr lang="pt-P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Índice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73FFB690-7A12-4CA2-BDC3-1E26AAFC2471}"/>
              </a:ext>
            </a:extLst>
          </p:cNvPr>
          <p:cNvSpPr txBox="1"/>
          <p:nvPr/>
        </p:nvSpPr>
        <p:spPr>
          <a:xfrm>
            <a:off x="375089" y="3269301"/>
            <a:ext cx="1123542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Sintaxe - Variável indexada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EA3F97E-464A-490C-B8C0-8D4023BD3EC0}"/>
              </a:ext>
            </a:extLst>
          </p:cNvPr>
          <p:cNvSpPr/>
          <p:nvPr/>
        </p:nvSpPr>
        <p:spPr>
          <a:xfrm>
            <a:off x="1009688" y="3681750"/>
            <a:ext cx="17860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PT" sz="1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[ &lt; índice &gt;]</a:t>
            </a:r>
            <a:endParaRPr lang="pt-PT" sz="1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2B5315D-2128-4B6D-9E98-B3FA931709A4}"/>
              </a:ext>
            </a:extLst>
          </p:cNvPr>
          <p:cNvSpPr/>
          <p:nvPr/>
        </p:nvSpPr>
        <p:spPr>
          <a:xfrm>
            <a:off x="8692622" y="77995"/>
            <a:ext cx="341632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293A83"/>
            </a:solidFill>
          </a:ln>
        </p:spPr>
        <p:txBody>
          <a:bodyPr wrap="none">
            <a:spAutoFit/>
          </a:bodyPr>
          <a:lstStyle/>
          <a:p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e sintaxe 2 de 2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032D537-2CBC-47EC-B875-2F0327FC81F0}"/>
              </a:ext>
            </a:extLst>
          </p:cNvPr>
          <p:cNvSpPr txBox="1"/>
          <p:nvPr/>
        </p:nvSpPr>
        <p:spPr>
          <a:xfrm>
            <a:off x="4867656" y="3607855"/>
            <a:ext cx="29506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Exemplo de variável indexada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68CC19B-4030-4A0F-9E43-D75A86F3E553}"/>
              </a:ext>
            </a:extLst>
          </p:cNvPr>
          <p:cNvSpPr/>
          <p:nvPr/>
        </p:nvSpPr>
        <p:spPr>
          <a:xfrm>
            <a:off x="9223035" y="2803433"/>
            <a:ext cx="18517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Nota [2,1] vale 7,3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D0F85F8E-E04A-4676-93E1-FA6D18F3E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936862"/>
              </p:ext>
            </p:extLst>
          </p:nvPr>
        </p:nvGraphicFramePr>
        <p:xfrm>
          <a:off x="8636424" y="1615012"/>
          <a:ext cx="2438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0510459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654794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D534986A-13BF-4554-AC9D-C9D96CD7D938}"/>
              </a:ext>
            </a:extLst>
          </p:cNvPr>
          <p:cNvSpPr/>
          <p:nvPr/>
        </p:nvSpPr>
        <p:spPr>
          <a:xfrm>
            <a:off x="4867656" y="3947305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program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Matrix_1 ;   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var 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m:array[1..2,1..3]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integer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pt-PT" sz="1200" dirty="0">
                <a:solidFill>
                  <a:srgbClr val="3E57C2"/>
                </a:solidFill>
              </a:rPr>
              <a:t>// estrutura da matriz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iL,iC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x,y:integer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:=2;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:=1;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('Insira um valor na linha ',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,' coluna ',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);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readln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(m[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iL,iC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]);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m[iL,iC+1]:=6;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for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:=1 to 2 do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    for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:=1 to 3 do</a:t>
            </a:r>
          </a:p>
          <a:p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            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('linha ',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, 'coluna', 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,' - ',  m[</a:t>
            </a:r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iL,iC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]);</a:t>
            </a:r>
          </a:p>
          <a:p>
            <a:r>
              <a:rPr lang="pt-PT" sz="12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2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B86A1B89-363E-4D0E-910A-C1FA5B183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" y="140568"/>
            <a:ext cx="10515600" cy="771530"/>
          </a:xfrm>
        </p:spPr>
        <p:txBody>
          <a:bodyPr>
            <a:normAutofit/>
          </a:bodyPr>
          <a:lstStyle/>
          <a:p>
            <a:r>
              <a:rPr lang="pt-PT" sz="3600" b="1" dirty="0"/>
              <a:t>Matrizes multidimensionais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B66CED89-2751-401E-A144-14355873B3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66198"/>
            <a:ext cx="3048264" cy="48162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047A2C4-95EC-4EE5-9C00-4200200BD4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6150" y="4342755"/>
            <a:ext cx="28003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0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BAD5AF22-FC68-435C-A44B-969CD0F51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12769"/>
              </p:ext>
            </p:extLst>
          </p:nvPr>
        </p:nvGraphicFramePr>
        <p:xfrm>
          <a:off x="6461162" y="4158103"/>
          <a:ext cx="2438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0510459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6211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550802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07316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2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654794"/>
                  </a:ext>
                </a:extLst>
              </a:tr>
            </a:tbl>
          </a:graphicData>
        </a:graphic>
      </p:graphicFrame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4DB0B72-8F8F-4547-BB08-8AEA1369B60E}"/>
              </a:ext>
            </a:extLst>
          </p:cNvPr>
          <p:cNvSpPr/>
          <p:nvPr/>
        </p:nvSpPr>
        <p:spPr>
          <a:xfrm>
            <a:off x="226042" y="1753077"/>
            <a:ext cx="11422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Para verificar as notas superiores à média (Se nota&gt;média) vamos necessitar de armazenar todas as notas, ou seja: </a:t>
            </a:r>
            <a:r>
              <a:rPr lang="pt-PT" dirty="0">
                <a:solidFill>
                  <a:srgbClr val="FF0000"/>
                </a:solidFill>
              </a:rPr>
              <a:t>Vamos precisar de </a:t>
            </a:r>
            <a:r>
              <a:rPr lang="pt-PT" u="sng" dirty="0">
                <a:solidFill>
                  <a:srgbClr val="FF0000"/>
                </a:solidFill>
              </a:rPr>
              <a:t>30 variáveis do mesmo tipo (</a:t>
            </a:r>
            <a:r>
              <a:rPr lang="pt-PT" u="sng" dirty="0" err="1">
                <a:solidFill>
                  <a:srgbClr val="FF0000"/>
                </a:solidFill>
              </a:rPr>
              <a:t>integer</a:t>
            </a:r>
            <a:r>
              <a:rPr lang="pt-PT" u="sng" dirty="0">
                <a:solidFill>
                  <a:srgbClr val="FF0000"/>
                </a:solidFill>
              </a:rPr>
              <a:t>)</a:t>
            </a:r>
            <a:r>
              <a:rPr lang="pt-PT" dirty="0">
                <a:solidFill>
                  <a:srgbClr val="FF0000"/>
                </a:solidFill>
              </a:rPr>
              <a:t> para armazenar os valores lidos!!!!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BF0C8EE-78AE-4D2B-9D99-2C17C1BA7B7E}"/>
              </a:ext>
            </a:extLst>
          </p:cNvPr>
          <p:cNvSpPr/>
          <p:nvPr/>
        </p:nvSpPr>
        <p:spPr>
          <a:xfrm>
            <a:off x="226042" y="2587963"/>
            <a:ext cx="11422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Para resolver o problema das 30 variáveis (do mesmo tipo), vamos usar um vetor. 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5C596D4-D6C5-4A81-9AAA-57EE9881615D}"/>
              </a:ext>
            </a:extLst>
          </p:cNvPr>
          <p:cNvSpPr txBox="1"/>
          <p:nvPr/>
        </p:nvSpPr>
        <p:spPr>
          <a:xfrm>
            <a:off x="5739807" y="4620555"/>
            <a:ext cx="36901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m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136532A-BE89-4CE8-B4AF-D3B9951BDE86}"/>
              </a:ext>
            </a:extLst>
          </p:cNvPr>
          <p:cNvSpPr txBox="1"/>
          <p:nvPr/>
        </p:nvSpPr>
        <p:spPr>
          <a:xfrm>
            <a:off x="4762321" y="5038336"/>
            <a:ext cx="159761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Nome do vetor</a:t>
            </a:r>
          </a:p>
        </p:txBody>
      </p:sp>
      <p:cxnSp>
        <p:nvCxnSpPr>
          <p:cNvPr id="14" name="Conexão: Ângulo Reto 13">
            <a:extLst>
              <a:ext uri="{FF2B5EF4-FFF2-40B4-BE49-F238E27FC236}">
                <a16:creationId xmlns:a16="http://schemas.microsoft.com/office/drawing/2014/main" id="{02EB7F4B-C5DC-417B-BF22-9E4446A0018B}"/>
              </a:ext>
            </a:extLst>
          </p:cNvPr>
          <p:cNvCxnSpPr>
            <a:cxnSpLocks/>
            <a:stCxn id="9" idx="0"/>
            <a:endCxn id="5" idx="1"/>
          </p:cNvCxnSpPr>
          <p:nvPr/>
        </p:nvCxnSpPr>
        <p:spPr>
          <a:xfrm rot="5400000" flipH="1" flipV="1">
            <a:off x="5533911" y="4832441"/>
            <a:ext cx="233115" cy="178677"/>
          </a:xfrm>
          <a:prstGeom prst="bentConnector2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8D0F25-CFFE-4F31-B4C4-F838EF62FB67}"/>
              </a:ext>
            </a:extLst>
          </p:cNvPr>
          <p:cNvSpPr txBox="1"/>
          <p:nvPr/>
        </p:nvSpPr>
        <p:spPr>
          <a:xfrm>
            <a:off x="5544079" y="3340295"/>
            <a:ext cx="3392724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Índice – indica a posição da matriz</a:t>
            </a:r>
          </a:p>
        </p:txBody>
      </p:sp>
      <p:cxnSp>
        <p:nvCxnSpPr>
          <p:cNvPr id="41" name="Conexão: Ângulo Reto 40">
            <a:extLst>
              <a:ext uri="{FF2B5EF4-FFF2-40B4-BE49-F238E27FC236}">
                <a16:creationId xmlns:a16="http://schemas.microsoft.com/office/drawing/2014/main" id="{8308B27E-5656-4661-B348-91424C52F268}"/>
              </a:ext>
            </a:extLst>
          </p:cNvPr>
          <p:cNvCxnSpPr>
            <a:cxnSpLocks/>
            <a:stCxn id="39" idx="1"/>
            <a:endCxn id="19" idx="0"/>
          </p:cNvCxnSpPr>
          <p:nvPr/>
        </p:nvCxnSpPr>
        <p:spPr>
          <a:xfrm rot="10800000" flipH="1" flipV="1">
            <a:off x="5544079" y="3524961"/>
            <a:ext cx="1043252" cy="1110466"/>
          </a:xfrm>
          <a:prstGeom prst="bentConnector4">
            <a:avLst>
              <a:gd name="adj1" fmla="val -21912"/>
              <a:gd name="adj2" fmla="val 5831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>
            <a:extLst>
              <a:ext uri="{FF2B5EF4-FFF2-40B4-BE49-F238E27FC236}">
                <a16:creationId xmlns:a16="http://schemas.microsoft.com/office/drawing/2014/main" id="{721E7724-7533-4E8D-89B3-9141B9074DA7}"/>
              </a:ext>
            </a:extLst>
          </p:cNvPr>
          <p:cNvSpPr/>
          <p:nvPr/>
        </p:nvSpPr>
        <p:spPr>
          <a:xfrm>
            <a:off x="6530181" y="4635427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BA7B0E05-FBFA-4280-AC1E-2094C42511D6}"/>
              </a:ext>
            </a:extLst>
          </p:cNvPr>
          <p:cNvSpPr/>
          <p:nvPr/>
        </p:nvSpPr>
        <p:spPr>
          <a:xfrm>
            <a:off x="7934940" y="4069717"/>
            <a:ext cx="114300" cy="144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49" name="Conexão: Ângulo Reto 48">
            <a:extLst>
              <a:ext uri="{FF2B5EF4-FFF2-40B4-BE49-F238E27FC236}">
                <a16:creationId xmlns:a16="http://schemas.microsoft.com/office/drawing/2014/main" id="{9A4592D9-8ABB-4BEC-81FC-9B9F9ECF7016}"/>
              </a:ext>
            </a:extLst>
          </p:cNvPr>
          <p:cNvCxnSpPr>
            <a:cxnSpLocks/>
            <a:stCxn id="39" idx="2"/>
            <a:endCxn id="45" idx="0"/>
          </p:cNvCxnSpPr>
          <p:nvPr/>
        </p:nvCxnSpPr>
        <p:spPr>
          <a:xfrm rot="16200000" flipH="1">
            <a:off x="7436220" y="3513847"/>
            <a:ext cx="360090" cy="751649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E5FD74A5-92D8-4F8E-A84B-385E2F0C05E4}"/>
              </a:ext>
            </a:extLst>
          </p:cNvPr>
          <p:cNvSpPr txBox="1"/>
          <p:nvPr/>
        </p:nvSpPr>
        <p:spPr>
          <a:xfrm>
            <a:off x="6274920" y="6128840"/>
            <a:ext cx="265406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/>
              <a:t>Valor da posição da matriz</a:t>
            </a:r>
          </a:p>
        </p:txBody>
      </p:sp>
      <p:cxnSp>
        <p:nvCxnSpPr>
          <p:cNvPr id="52" name="Conexão: Ângulo Reto 51">
            <a:extLst>
              <a:ext uri="{FF2B5EF4-FFF2-40B4-BE49-F238E27FC236}">
                <a16:creationId xmlns:a16="http://schemas.microsoft.com/office/drawing/2014/main" id="{07C458D2-9273-448F-A325-76C0F9171BF2}"/>
              </a:ext>
            </a:extLst>
          </p:cNvPr>
          <p:cNvCxnSpPr>
            <a:cxnSpLocks/>
            <a:stCxn id="51" idx="0"/>
            <a:endCxn id="57" idx="2"/>
          </p:cNvCxnSpPr>
          <p:nvPr/>
        </p:nvCxnSpPr>
        <p:spPr>
          <a:xfrm rot="5400000" flipH="1" flipV="1">
            <a:off x="7123718" y="5260468"/>
            <a:ext cx="1346605" cy="39014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ângulo 56">
            <a:extLst>
              <a:ext uri="{FF2B5EF4-FFF2-40B4-BE49-F238E27FC236}">
                <a16:creationId xmlns:a16="http://schemas.microsoft.com/office/drawing/2014/main" id="{91F904C7-3DC2-4968-AB55-EAF9DD76D630}"/>
              </a:ext>
            </a:extLst>
          </p:cNvPr>
          <p:cNvSpPr/>
          <p:nvPr/>
        </p:nvSpPr>
        <p:spPr>
          <a:xfrm>
            <a:off x="7934940" y="4637955"/>
            <a:ext cx="114300" cy="1442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9540175F-45C6-4716-B8CA-DE2360C66E7D}"/>
              </a:ext>
            </a:extLst>
          </p:cNvPr>
          <p:cNvSpPr/>
          <p:nvPr/>
        </p:nvSpPr>
        <p:spPr>
          <a:xfrm>
            <a:off x="8546252" y="5005091"/>
            <a:ext cx="114300" cy="1442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51F9BE1D-C45A-4CAF-918B-F3AC4A4F0325}"/>
              </a:ext>
            </a:extLst>
          </p:cNvPr>
          <p:cNvSpPr/>
          <p:nvPr/>
        </p:nvSpPr>
        <p:spPr>
          <a:xfrm>
            <a:off x="7321095" y="4660941"/>
            <a:ext cx="114300" cy="1442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60" name="Conexão: Ângulo Reto 59">
            <a:extLst>
              <a:ext uri="{FF2B5EF4-FFF2-40B4-BE49-F238E27FC236}">
                <a16:creationId xmlns:a16="http://schemas.microsoft.com/office/drawing/2014/main" id="{8352C696-11F7-426D-9EE8-EB895CD6F9E2}"/>
              </a:ext>
            </a:extLst>
          </p:cNvPr>
          <p:cNvCxnSpPr>
            <a:cxnSpLocks/>
            <a:stCxn id="51" idx="0"/>
            <a:endCxn id="58" idx="2"/>
          </p:cNvCxnSpPr>
          <p:nvPr/>
        </p:nvCxnSpPr>
        <p:spPr>
          <a:xfrm rot="5400000" flipH="1" flipV="1">
            <a:off x="7612942" y="5138380"/>
            <a:ext cx="979469" cy="1001452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xão: Ângulo Reto 61">
            <a:extLst>
              <a:ext uri="{FF2B5EF4-FFF2-40B4-BE49-F238E27FC236}">
                <a16:creationId xmlns:a16="http://schemas.microsoft.com/office/drawing/2014/main" id="{5E9D723B-39CB-475D-ABD9-495C62D73FC5}"/>
              </a:ext>
            </a:extLst>
          </p:cNvPr>
          <p:cNvCxnSpPr>
            <a:cxnSpLocks/>
            <a:stCxn id="51" idx="1"/>
            <a:endCxn id="59" idx="2"/>
          </p:cNvCxnSpPr>
          <p:nvPr/>
        </p:nvCxnSpPr>
        <p:spPr>
          <a:xfrm rot="10800000" flipH="1">
            <a:off x="6274919" y="4805222"/>
            <a:ext cx="1103325" cy="1508285"/>
          </a:xfrm>
          <a:prstGeom prst="bentConnector4">
            <a:avLst>
              <a:gd name="adj1" fmla="val -20719"/>
              <a:gd name="adj2" fmla="val 561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27">
            <a:extLst>
              <a:ext uri="{FF2B5EF4-FFF2-40B4-BE49-F238E27FC236}">
                <a16:creationId xmlns:a16="http://schemas.microsoft.com/office/drawing/2014/main" id="{9A013BD7-4C4D-41B4-B769-25C4507E17AC}"/>
              </a:ext>
            </a:extLst>
          </p:cNvPr>
          <p:cNvSpPr/>
          <p:nvPr/>
        </p:nvSpPr>
        <p:spPr>
          <a:xfrm>
            <a:off x="304799" y="1026096"/>
            <a:ext cx="1142260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Matrix_1 - Fluxograma + código</a:t>
            </a:r>
            <a:r>
              <a:rPr lang="pt-PT" dirty="0"/>
              <a:t> - Ler 6 valores numa matriz de 2 linhas e 3 colunas e fazer o output da soma dos valores. (Ciclo </a:t>
            </a:r>
            <a:r>
              <a:rPr lang="pt-PT" dirty="0">
                <a:solidFill>
                  <a:srgbClr val="CC0000"/>
                </a:solidFill>
                <a:effectLst/>
              </a:rPr>
              <a:t>For</a:t>
            </a:r>
            <a:r>
              <a:rPr lang="pt-PT" dirty="0"/>
              <a:t>)</a:t>
            </a:r>
          </a:p>
        </p:txBody>
      </p:sp>
      <p:sp>
        <p:nvSpPr>
          <p:cNvPr id="72" name="Título 1">
            <a:extLst>
              <a:ext uri="{FF2B5EF4-FFF2-40B4-BE49-F238E27FC236}">
                <a16:creationId xmlns:a16="http://schemas.microsoft.com/office/drawing/2014/main" id="{D0739DC5-90F3-4549-BB54-734552DA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" y="140568"/>
            <a:ext cx="10515600" cy="771530"/>
          </a:xfrm>
        </p:spPr>
        <p:txBody>
          <a:bodyPr>
            <a:normAutofit/>
          </a:bodyPr>
          <a:lstStyle/>
          <a:p>
            <a:r>
              <a:rPr lang="pt-PT" sz="3600" b="1" dirty="0"/>
              <a:t>Matrizes multidimensionais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655036E4-593B-4945-A026-1C2FCC022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66198"/>
            <a:ext cx="3048264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8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ção de Conteúdo 6">
            <a:hlinkClick r:id="rId2"/>
            <a:extLst>
              <a:ext uri="{FF2B5EF4-FFF2-40B4-BE49-F238E27FC236}">
                <a16:creationId xmlns:a16="http://schemas.microsoft.com/office/drawing/2014/main" id="{97C572B9-B8DD-4D34-85DF-10E2BEACB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0512" y="6285390"/>
            <a:ext cx="581488" cy="581488"/>
          </a:xfr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B2A0C0A-E411-4DFA-A14D-805CDD6F80FE}"/>
              </a:ext>
            </a:extLst>
          </p:cNvPr>
          <p:cNvSpPr/>
          <p:nvPr/>
        </p:nvSpPr>
        <p:spPr>
          <a:xfrm>
            <a:off x="230016" y="983528"/>
            <a:ext cx="6234792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Matrix_2 - Fluxograma + código</a:t>
            </a:r>
            <a:r>
              <a:rPr lang="pt-PT" dirty="0"/>
              <a:t> - Construa um programa que solicite ao utilizador as notas de 30 alunos e que calcule a respetiva média. (Ciclo </a:t>
            </a:r>
            <a:r>
              <a:rPr lang="pt-PT" dirty="0">
                <a:solidFill>
                  <a:srgbClr val="CC0000"/>
                </a:solidFill>
                <a:effectLst/>
              </a:rPr>
              <a:t>For - Matriz</a:t>
            </a:r>
            <a:r>
              <a:rPr lang="pt-PT" dirty="0"/>
              <a:t>)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7C775DF9-0031-4F11-9F01-35F7496D4868}"/>
              </a:ext>
            </a:extLst>
          </p:cNvPr>
          <p:cNvSpPr/>
          <p:nvPr/>
        </p:nvSpPr>
        <p:spPr>
          <a:xfrm>
            <a:off x="230016" y="1978288"/>
            <a:ext cx="623479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PT" dirty="0"/>
              <a:t>Desafio </a:t>
            </a:r>
            <a:r>
              <a:rPr lang="pt-PT" b="1" dirty="0"/>
              <a:t>Matrix_2.1 - Fluxograma + código</a:t>
            </a:r>
            <a:r>
              <a:rPr lang="pt-PT" dirty="0"/>
              <a:t> – Altere o programa anterior para que indique as notas superiores à média. (Ciclo </a:t>
            </a:r>
            <a:r>
              <a:rPr lang="pt-PT" dirty="0" err="1">
                <a:solidFill>
                  <a:srgbClr val="CC0000"/>
                </a:solidFill>
                <a:effectLst/>
              </a:rPr>
              <a:t>if</a:t>
            </a:r>
            <a:r>
              <a:rPr lang="pt-PT" dirty="0"/>
              <a:t>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3E5B483-B774-4849-AE0C-E868BBD1766B}"/>
              </a:ext>
            </a:extLst>
          </p:cNvPr>
          <p:cNvSpPr/>
          <p:nvPr/>
        </p:nvSpPr>
        <p:spPr>
          <a:xfrm>
            <a:off x="6726704" y="689788"/>
            <a:ext cx="52352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program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Matrix_1 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var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nota:array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[1..2,1..3]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integer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pt-PT" sz="1400" dirty="0">
                <a:solidFill>
                  <a:schemeClr val="accent1"/>
                </a:solidFill>
              </a:rPr>
              <a:t>// estrutura da matriz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soma,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media,contl,contc:integer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('Digite os 6 valores');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soma:=0;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2 do </a:t>
            </a:r>
            <a:r>
              <a:rPr lang="pt-PT" sz="1400" dirty="0">
                <a:solidFill>
                  <a:schemeClr val="accent1"/>
                </a:solidFill>
              </a:rPr>
              <a:t>// 2 linhas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3 do </a:t>
            </a:r>
            <a:r>
              <a:rPr lang="pt-PT" sz="1400" dirty="0">
                <a:solidFill>
                  <a:schemeClr val="accent1"/>
                </a:solidFill>
              </a:rPr>
              <a:t>// 3 colunas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readln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(nota[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contl,contc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]);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2 do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3 do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 soma:=soma + nota[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contl,contc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];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 media:=soma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div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6;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('Soma=',soma);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('Média=',media);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2 do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for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:=1 to 3 do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begin</a:t>
            </a:r>
            <a:endParaRPr lang="pt-PT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if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nota[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contl,contc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]&gt;media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then</a:t>
            </a:r>
            <a:endParaRPr lang="pt-PT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('Notas superiores à média=',nota[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contl,contc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]); </a:t>
            </a:r>
          </a:p>
          <a:p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pt-PT" sz="1400" dirty="0" err="1">
                <a:solidFill>
                  <a:schemeClr val="accent2">
                    <a:lumMod val="50000"/>
                  </a:schemeClr>
                </a:solidFill>
              </a:rPr>
              <a:t>end</a:t>
            </a:r>
            <a:r>
              <a:rPr lang="pt-PT" sz="14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3" name="Título 1">
            <a:extLst>
              <a:ext uri="{FF2B5EF4-FFF2-40B4-BE49-F238E27FC236}">
                <a16:creationId xmlns:a16="http://schemas.microsoft.com/office/drawing/2014/main" id="{DF7FD1A0-4B31-4EB8-91AF-937868F2A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" y="140568"/>
            <a:ext cx="10515600" cy="771530"/>
          </a:xfrm>
        </p:spPr>
        <p:txBody>
          <a:bodyPr>
            <a:normAutofit/>
          </a:bodyPr>
          <a:lstStyle/>
          <a:p>
            <a:r>
              <a:rPr lang="pt-PT" sz="3600" b="1" dirty="0"/>
              <a:t>Matrizes multidimensionais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88CD63B-FDB9-4FFB-AFBC-682BDED4C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66198"/>
            <a:ext cx="3048264" cy="48162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44FE69B-98B3-4CCC-8764-4A55A3172655}"/>
              </a:ext>
            </a:extLst>
          </p:cNvPr>
          <p:cNvSpPr txBox="1"/>
          <p:nvPr/>
        </p:nvSpPr>
        <p:spPr>
          <a:xfrm>
            <a:off x="459746" y="3295079"/>
            <a:ext cx="543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Nota: Aquando da elaboração e teste dos programas é boa prática utilizar uma matriz mais pequena para facilitar os sucessivos testes ao funcionamento do programa.</a:t>
            </a:r>
          </a:p>
        </p:txBody>
      </p:sp>
    </p:spTree>
    <p:extLst>
      <p:ext uri="{BB962C8B-B14F-4D97-AF65-F5344CB8AC3E}">
        <p14:creationId xmlns:p14="http://schemas.microsoft.com/office/powerpoint/2010/main" val="942052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953</Words>
  <Application>Microsoft Office PowerPoint</Application>
  <PresentationFormat>Ecrã Panorâmico</PresentationFormat>
  <Paragraphs>131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Tema do Office</vt:lpstr>
      <vt:lpstr>Matrizes</vt:lpstr>
      <vt:lpstr>Matrizes multidimensionais</vt:lpstr>
      <vt:lpstr>Matrizes multidimensionais</vt:lpstr>
      <vt:lpstr>Matrizes multidimensionais</vt:lpstr>
      <vt:lpstr>Matrizes multidimensionais</vt:lpstr>
      <vt:lpstr>Matrizes multidimensionais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Vetores de uma dimensão</dc:title>
  <dc:creator>DELL</dc:creator>
  <cp:lastModifiedBy>DELL</cp:lastModifiedBy>
  <cp:revision>60</cp:revision>
  <dcterms:created xsi:type="dcterms:W3CDTF">2018-11-25T23:09:30Z</dcterms:created>
  <dcterms:modified xsi:type="dcterms:W3CDTF">2019-01-03T22:53:35Z</dcterms:modified>
</cp:coreProperties>
</file>