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3A83"/>
    <a:srgbClr val="3E5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A31C68-1D3D-40F3-90EB-A881AAC9D2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63558F-D98F-4125-83E8-917958E10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FA5FC84-C04C-4246-AAD0-321CBA1AB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C0A799B-12D5-4149-83FF-293C871A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4282123-DEE3-4BF8-AD64-0A5C48AEA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380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15EC9-AA39-4261-BB2A-5E5E46D22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8B6D5AE9-F83B-46C3-BD53-95DB10F7D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EE4BCE1-5910-4EC0-9722-0F88B5C5F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47FE97E-8EF7-4C4D-A74E-D4307C1AD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CB510B4-8292-4087-897E-BD871713C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636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B61415-54FC-4E60-A5EA-70EAA08183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66BD0D8E-9C47-4B0B-8B6C-100F845D3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3A7CF99-2D6C-4DE0-95CB-B4D65A93E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BCD5273-B74F-4FBD-B2EE-7886AEFC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0368FC1-2DC9-4993-831A-B04441916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928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DC148-2296-4146-8769-B2932809C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FB220F4-E472-485C-BC16-03CE8B703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403D121-A0D0-4445-A8AE-EBE27D44E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7D7349B-2280-424F-B0AD-54C36AE2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2E62595-B345-4B80-A25B-16C415FD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824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64908-87BE-4EA1-BF1C-D32BEE7DB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DE18F8B6-A251-4875-84ED-0665F83A7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D360CA2-EAC2-40E9-999F-89BC1C836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59AB6B6-473B-42BD-9304-8829886E4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5238117-44B2-4981-86DA-D3C92DDF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629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01B9CC-ED95-40E5-A214-3BF82913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F0108DF-34CC-4D19-8D97-5E01D2CDB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4365B58-AF22-4A09-BF12-2BB7D40B3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8D47A11-7D99-4ED3-8B7A-6C9ECE087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F7F8828-209E-4E61-9385-41C620A76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8B09F57-B21E-41CF-ACCC-EB38A35F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514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39231-3B6E-41B0-8EB0-60EA45DE6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5374D42-8830-425B-A8EA-46D9039BF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F91ACCA-6F37-4D1B-9750-3B87B31A9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4715EC4C-F68C-4D88-A94A-04DCDF713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0563ABB7-6448-4F97-91C5-8B2899129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8ED08169-AABC-4B92-8174-5827A4A1A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5EDA8575-9973-4D1D-8901-B90933126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1F4503B8-3CF0-4E54-8EC1-3945DF89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5310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2D240B-5F8C-4133-BF37-7EF302F3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67EFABB-8A98-4414-84D4-5BDC3FF98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FB9ED30-79FB-4E67-B9A2-E078361E7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BA4337F-FC98-42F9-85DE-1AE46FA3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627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16891130-BB26-4709-AAE9-6BCB5E5A1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258A6C3F-9A7B-4BB4-A4FE-B1518F8D3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7ABE1E9C-5B89-4976-BD05-F65E9606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206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6B474-17F4-4462-8EC2-0B76D8A55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2F7C003-0FA4-44E9-92DA-0B4E8EA9A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607E436-7120-4329-8407-59F0CEA55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0F26106-FA53-4C6E-94A1-86758CC15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5602359-FA20-45E5-88CA-BA5435193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DA6A533-8559-4BE7-B062-33698A085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3158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A283B-144E-4080-83EC-9FF5E3DBE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CDEA071B-0C0B-4F8E-8414-FDFD3866E3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7A6488E-AE37-487B-B0AD-5168239B0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C14C843-2A39-4681-AD47-82D64F174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E677BC7-0C63-4AF8-88E7-61A7EC9E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182B1ED-71B2-4075-91DE-65BC3D1B2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550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E63B023B-ADA2-476D-AA6D-ABFF8E6C7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C947B63-ADC4-4276-AC6D-E72E66D03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89624E4-89A6-4B6A-BD32-410B55823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23707-33EE-460D-8C9B-E78245FEB3FF}" type="datetimeFigureOut">
              <a:rPr lang="pt-PT" smtClean="0"/>
              <a:t>05-12-2018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5AA788D-CE1C-4B1D-9253-F7B9044E6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4664A17-50AA-49AF-B52F-28E025ED9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0960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icmani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icmani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icmani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icmani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icmani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43AAF-6FD6-42B1-B07A-C0B1F464F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5254" y="4736592"/>
            <a:ext cx="11495369" cy="1152462"/>
          </a:xfrm>
        </p:spPr>
        <p:txBody>
          <a:bodyPr/>
          <a:lstStyle/>
          <a:p>
            <a:r>
              <a:rPr lang="pt-PT" b="1" dirty="0"/>
              <a:t>Vetores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7A7D252-37E6-49E8-9AF6-D5D0440A8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12" y="790113"/>
            <a:ext cx="11744325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9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7BF810-D5CE-453F-97D8-D6F55AC5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59"/>
            <a:ext cx="10515600" cy="1325563"/>
          </a:xfrm>
        </p:spPr>
        <p:txBody>
          <a:bodyPr/>
          <a:lstStyle/>
          <a:p>
            <a:r>
              <a:rPr lang="pt-PT" dirty="0"/>
              <a:t>Matrizes unidimensionais</a:t>
            </a:r>
          </a:p>
        </p:txBody>
      </p:sp>
      <p:pic>
        <p:nvPicPr>
          <p:cNvPr id="7" name="Marcador de Posição de Conteúdo 6">
            <a:hlinkClick r:id="rId2"/>
            <a:extLst>
              <a:ext uri="{FF2B5EF4-FFF2-40B4-BE49-F238E27FC236}">
                <a16:creationId xmlns:a16="http://schemas.microsoft.com/office/drawing/2014/main" id="{97C572B9-B8DD-4D34-85DF-10E2BEACB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512" y="6285390"/>
            <a:ext cx="581488" cy="581488"/>
          </a:xfrm>
        </p:spPr>
      </p:pic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8850E5E9-0D11-4205-8C82-13F11DB4E0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10226" r="36521" b="1"/>
          <a:stretch/>
        </p:blipFill>
        <p:spPr>
          <a:xfrm>
            <a:off x="84230" y="6383045"/>
            <a:ext cx="2898668" cy="483833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2B2A0C0A-E411-4DFA-A14D-805CDD6F80FE}"/>
              </a:ext>
            </a:extLst>
          </p:cNvPr>
          <p:cNvSpPr/>
          <p:nvPr/>
        </p:nvSpPr>
        <p:spPr>
          <a:xfrm>
            <a:off x="304799" y="1367522"/>
            <a:ext cx="11422602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PT" dirty="0"/>
              <a:t>Desafio </a:t>
            </a:r>
            <a:r>
              <a:rPr lang="pt-PT" b="1" dirty="0"/>
              <a:t>10 - Fluxograma + código</a:t>
            </a:r>
            <a:r>
              <a:rPr lang="pt-PT" dirty="0"/>
              <a:t> - Construa um programa que solicite ao utilizador as notas de 30 alunos e que calcule a respetiva média. (Ciclo </a:t>
            </a:r>
            <a:r>
              <a:rPr lang="pt-PT" dirty="0">
                <a:solidFill>
                  <a:srgbClr val="CC0000"/>
                </a:solidFill>
                <a:effectLst/>
              </a:rPr>
              <a:t>For</a:t>
            </a:r>
            <a:r>
              <a:rPr lang="pt-PT" dirty="0"/>
              <a:t>)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BF69FE7F-AE96-446E-AEF9-12A922D24260}"/>
              </a:ext>
            </a:extLst>
          </p:cNvPr>
          <p:cNvSpPr/>
          <p:nvPr/>
        </p:nvSpPr>
        <p:spPr>
          <a:xfrm>
            <a:off x="304799" y="2130959"/>
            <a:ext cx="49063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Program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MediaTurma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var Nota : real;  </a:t>
            </a:r>
            <a:r>
              <a:rPr lang="pt-PT" sz="1600" dirty="0">
                <a:solidFill>
                  <a:srgbClr val="293A83"/>
                </a:solidFill>
              </a:rPr>
              <a:t>{ nota de um aluno }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Media, Soma: real;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Aluno: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integer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; </a:t>
            </a:r>
            <a:r>
              <a:rPr lang="pt-PT" sz="1600" dirty="0">
                <a:solidFill>
                  <a:srgbClr val="293A83"/>
                </a:solidFill>
              </a:rPr>
              <a:t>{ variável de controlo da repetição }</a:t>
            </a:r>
          </a:p>
          <a:p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begin</a:t>
            </a:r>
            <a:endParaRPr lang="pt-PT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Soma := 0; </a:t>
            </a:r>
            <a:r>
              <a:rPr lang="pt-PT" sz="1600" dirty="0">
                <a:solidFill>
                  <a:srgbClr val="293A83"/>
                </a:solidFill>
              </a:rPr>
              <a:t>{ inicializa a soma das notas }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for Aluno := 1 to 30 do</a:t>
            </a:r>
            <a:r>
              <a:rPr lang="pt-PT" sz="1600" dirty="0">
                <a:solidFill>
                  <a:srgbClr val="293A83"/>
                </a:solidFill>
              </a:rPr>
              <a:t> { para cada aluno da turma }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begin</a:t>
            </a:r>
            <a:endParaRPr lang="pt-PT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readln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(Nota); </a:t>
            </a:r>
            <a:r>
              <a:rPr lang="pt-PT" sz="1600" dirty="0">
                <a:solidFill>
                  <a:srgbClr val="293A83"/>
                </a:solidFill>
              </a:rPr>
              <a:t>{ obtém a nota do aluno }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	Soma := Soma + Nota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end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Media := Soma / 30;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writeln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(‘Media da turma: ’, Media:5:1);</a:t>
            </a:r>
          </a:p>
          <a:p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end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4" name="Rectângulo arredondado 1">
            <a:extLst>
              <a:ext uri="{FF2B5EF4-FFF2-40B4-BE49-F238E27FC236}">
                <a16:creationId xmlns:a16="http://schemas.microsoft.com/office/drawing/2014/main" id="{E989322E-E3B6-467C-A2AE-F5325E864F25}"/>
              </a:ext>
            </a:extLst>
          </p:cNvPr>
          <p:cNvSpPr/>
          <p:nvPr/>
        </p:nvSpPr>
        <p:spPr>
          <a:xfrm>
            <a:off x="7805603" y="2195828"/>
            <a:ext cx="898046" cy="240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000" dirty="0"/>
              <a:t>Inicio</a:t>
            </a:r>
          </a:p>
        </p:txBody>
      </p:sp>
      <p:sp>
        <p:nvSpPr>
          <p:cNvPr id="35" name="Fluxograma: E/S de Dados 3">
            <a:extLst>
              <a:ext uri="{FF2B5EF4-FFF2-40B4-BE49-F238E27FC236}">
                <a16:creationId xmlns:a16="http://schemas.microsoft.com/office/drawing/2014/main" id="{85C04D1F-C7D7-45AC-A119-297941BC5465}"/>
              </a:ext>
            </a:extLst>
          </p:cNvPr>
          <p:cNvSpPr/>
          <p:nvPr/>
        </p:nvSpPr>
        <p:spPr>
          <a:xfrm>
            <a:off x="7845506" y="5064045"/>
            <a:ext cx="917075" cy="246221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000" dirty="0"/>
              <a:t>media</a:t>
            </a:r>
          </a:p>
        </p:txBody>
      </p:sp>
      <p:sp>
        <p:nvSpPr>
          <p:cNvPr id="36" name="Fluxograma: decisão 5">
            <a:extLst>
              <a:ext uri="{FF2B5EF4-FFF2-40B4-BE49-F238E27FC236}">
                <a16:creationId xmlns:a16="http://schemas.microsoft.com/office/drawing/2014/main" id="{D88E9FBE-96D0-4025-9703-DF5CB2426D4D}"/>
              </a:ext>
            </a:extLst>
          </p:cNvPr>
          <p:cNvSpPr/>
          <p:nvPr/>
        </p:nvSpPr>
        <p:spPr>
          <a:xfrm>
            <a:off x="7756355" y="3020996"/>
            <a:ext cx="1015573" cy="825015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800" dirty="0">
                <a:solidFill>
                  <a:schemeClr val="tx1"/>
                </a:solidFill>
              </a:rPr>
              <a:t>For aluno:=1 to 30 do</a:t>
            </a:r>
          </a:p>
        </p:txBody>
      </p:sp>
      <p:sp>
        <p:nvSpPr>
          <p:cNvPr id="37" name="Rectângulo arredondado 16">
            <a:extLst>
              <a:ext uri="{FF2B5EF4-FFF2-40B4-BE49-F238E27FC236}">
                <a16:creationId xmlns:a16="http://schemas.microsoft.com/office/drawing/2014/main" id="{B472B622-F06F-47D8-8405-CF6C37605395}"/>
              </a:ext>
            </a:extLst>
          </p:cNvPr>
          <p:cNvSpPr/>
          <p:nvPr/>
        </p:nvSpPr>
        <p:spPr>
          <a:xfrm>
            <a:off x="7805606" y="5446189"/>
            <a:ext cx="983743" cy="224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000" dirty="0"/>
              <a:t>Fim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317E57E3-8B16-4140-B1E7-58C21846EF2E}"/>
              </a:ext>
            </a:extLst>
          </p:cNvPr>
          <p:cNvSpPr txBox="1"/>
          <p:nvPr/>
        </p:nvSpPr>
        <p:spPr>
          <a:xfrm>
            <a:off x="8703649" y="3199292"/>
            <a:ext cx="4129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dirty="0"/>
              <a:t>Não</a:t>
            </a:r>
          </a:p>
        </p:txBody>
      </p:sp>
      <p:cxnSp>
        <p:nvCxnSpPr>
          <p:cNvPr id="40" name="Conexão: Ângulo Reto 39">
            <a:extLst>
              <a:ext uri="{FF2B5EF4-FFF2-40B4-BE49-F238E27FC236}">
                <a16:creationId xmlns:a16="http://schemas.microsoft.com/office/drawing/2014/main" id="{AAD5AFBB-FBFA-4FC4-9F3E-64B0407062FB}"/>
              </a:ext>
            </a:extLst>
          </p:cNvPr>
          <p:cNvCxnSpPr>
            <a:cxnSpLocks/>
            <a:stCxn id="36" idx="3"/>
            <a:endCxn id="37" idx="2"/>
          </p:cNvCxnSpPr>
          <p:nvPr/>
        </p:nvCxnSpPr>
        <p:spPr>
          <a:xfrm flipH="1">
            <a:off x="8297478" y="3433504"/>
            <a:ext cx="474450" cy="2236885"/>
          </a:xfrm>
          <a:prstGeom prst="bentConnector4">
            <a:avLst>
              <a:gd name="adj1" fmla="val -51854"/>
              <a:gd name="adj2" fmla="val 1078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xão: Ângulo Reto 41">
            <a:extLst>
              <a:ext uri="{FF2B5EF4-FFF2-40B4-BE49-F238E27FC236}">
                <a16:creationId xmlns:a16="http://schemas.microsoft.com/office/drawing/2014/main" id="{02CF7B54-B334-491A-A18E-D2830E6B6ABB}"/>
              </a:ext>
            </a:extLst>
          </p:cNvPr>
          <p:cNvCxnSpPr>
            <a:cxnSpLocks/>
            <a:stCxn id="36" idx="2"/>
            <a:endCxn id="53" idx="1"/>
          </p:cNvCxnSpPr>
          <p:nvPr/>
        </p:nvCxnSpPr>
        <p:spPr>
          <a:xfrm rot="16200000" flipH="1">
            <a:off x="8203504" y="3906648"/>
            <a:ext cx="137191" cy="15915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xão: Ângulo Reto 42">
            <a:extLst>
              <a:ext uri="{FF2B5EF4-FFF2-40B4-BE49-F238E27FC236}">
                <a16:creationId xmlns:a16="http://schemas.microsoft.com/office/drawing/2014/main" id="{729EB46A-95BE-43E1-89A2-FFE92EC67D81}"/>
              </a:ext>
            </a:extLst>
          </p:cNvPr>
          <p:cNvCxnSpPr>
            <a:cxnSpLocks/>
            <a:endCxn id="36" idx="0"/>
          </p:cNvCxnSpPr>
          <p:nvPr/>
        </p:nvCxnSpPr>
        <p:spPr>
          <a:xfrm rot="16200000" flipH="1">
            <a:off x="8198639" y="2955492"/>
            <a:ext cx="131005" cy="1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xão: Ângulo Reto 43">
            <a:extLst>
              <a:ext uri="{FF2B5EF4-FFF2-40B4-BE49-F238E27FC236}">
                <a16:creationId xmlns:a16="http://schemas.microsoft.com/office/drawing/2014/main" id="{9AA09807-6C8C-4EA0-B56B-D17B04C4E6E9}"/>
              </a:ext>
            </a:extLst>
          </p:cNvPr>
          <p:cNvCxnSpPr>
            <a:cxnSpLocks/>
            <a:stCxn id="34" idx="2"/>
          </p:cNvCxnSpPr>
          <p:nvPr/>
        </p:nvCxnSpPr>
        <p:spPr>
          <a:xfrm rot="16200000" flipH="1">
            <a:off x="8193385" y="2497130"/>
            <a:ext cx="131997" cy="9515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xão: Ângulo Reto 45">
            <a:extLst>
              <a:ext uri="{FF2B5EF4-FFF2-40B4-BE49-F238E27FC236}">
                <a16:creationId xmlns:a16="http://schemas.microsoft.com/office/drawing/2014/main" id="{233F1664-617F-4206-BCFE-6D924689E068}"/>
              </a:ext>
            </a:extLst>
          </p:cNvPr>
          <p:cNvCxnSpPr>
            <a:cxnSpLocks/>
            <a:stCxn id="56" idx="2"/>
            <a:endCxn id="35" idx="1"/>
          </p:cNvCxnSpPr>
          <p:nvPr/>
        </p:nvCxnSpPr>
        <p:spPr>
          <a:xfrm rot="16200000" flipH="1">
            <a:off x="8235808" y="4995808"/>
            <a:ext cx="129907" cy="6566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56EEAE51-0B7C-42A3-851B-C7D6046805F9}"/>
              </a:ext>
            </a:extLst>
          </p:cNvPr>
          <p:cNvSpPr txBox="1"/>
          <p:nvPr/>
        </p:nvSpPr>
        <p:spPr>
          <a:xfrm>
            <a:off x="8271373" y="3753974"/>
            <a:ext cx="415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dirty="0"/>
              <a:t>Sim</a:t>
            </a:r>
          </a:p>
        </p:txBody>
      </p:sp>
      <p:sp>
        <p:nvSpPr>
          <p:cNvPr id="33" name="Paralelogramo 32">
            <a:extLst>
              <a:ext uri="{FF2B5EF4-FFF2-40B4-BE49-F238E27FC236}">
                <a16:creationId xmlns:a16="http://schemas.microsoft.com/office/drawing/2014/main" id="{7262C0B2-7605-4DEC-A412-334A170BDBE2}"/>
              </a:ext>
            </a:extLst>
          </p:cNvPr>
          <p:cNvSpPr/>
          <p:nvPr/>
        </p:nvSpPr>
        <p:spPr>
          <a:xfrm>
            <a:off x="7546930" y="2567886"/>
            <a:ext cx="1415392" cy="315919"/>
          </a:xfrm>
          <a:prstGeom prst="parallelogram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media, soma, </a:t>
            </a:r>
            <a:r>
              <a:rPr lang="en-US" sz="1000" dirty="0" err="1"/>
              <a:t>aluno</a:t>
            </a:r>
            <a:endParaRPr lang="pt-PT" sz="400" dirty="0"/>
          </a:p>
        </p:txBody>
      </p:sp>
      <p:sp>
        <p:nvSpPr>
          <p:cNvPr id="53" name="Fluxograma: E/S de Dados 3">
            <a:extLst>
              <a:ext uri="{FF2B5EF4-FFF2-40B4-BE49-F238E27FC236}">
                <a16:creationId xmlns:a16="http://schemas.microsoft.com/office/drawing/2014/main" id="{BF1DA44C-35D9-49EF-8D44-51AE5F165357}"/>
              </a:ext>
            </a:extLst>
          </p:cNvPr>
          <p:cNvSpPr/>
          <p:nvPr/>
        </p:nvSpPr>
        <p:spPr>
          <a:xfrm>
            <a:off x="7821519" y="3983202"/>
            <a:ext cx="917075" cy="246221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000" dirty="0"/>
              <a:t>nota</a:t>
            </a:r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9D1A31B5-27BF-47AB-ACB1-D0599BCABB65}"/>
              </a:ext>
            </a:extLst>
          </p:cNvPr>
          <p:cNvSpPr/>
          <p:nvPr/>
        </p:nvSpPr>
        <p:spPr>
          <a:xfrm>
            <a:off x="7685386" y="4348060"/>
            <a:ext cx="1208474" cy="22176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000" dirty="0">
                <a:solidFill>
                  <a:schemeClr val="tx1"/>
                </a:solidFill>
              </a:rPr>
              <a:t>Soma :=</a:t>
            </a:r>
            <a:r>
              <a:rPr lang="pt-PT" sz="1000" dirty="0" err="1">
                <a:solidFill>
                  <a:schemeClr val="tx1"/>
                </a:solidFill>
              </a:rPr>
              <a:t>soma+nota</a:t>
            </a:r>
            <a:endParaRPr lang="pt-PT" sz="1000" dirty="0">
              <a:solidFill>
                <a:schemeClr val="tx1"/>
              </a:solidFill>
            </a:endParaRPr>
          </a:p>
        </p:txBody>
      </p:sp>
      <p:sp>
        <p:nvSpPr>
          <p:cNvPr id="56" name="Retângulo 55">
            <a:extLst>
              <a:ext uri="{FF2B5EF4-FFF2-40B4-BE49-F238E27FC236}">
                <a16:creationId xmlns:a16="http://schemas.microsoft.com/office/drawing/2014/main" id="{06D0ED31-8288-4CE6-A0A4-90FB65BB1D75}"/>
              </a:ext>
            </a:extLst>
          </p:cNvPr>
          <p:cNvSpPr/>
          <p:nvPr/>
        </p:nvSpPr>
        <p:spPr>
          <a:xfrm>
            <a:off x="7693241" y="4712370"/>
            <a:ext cx="1208474" cy="22176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000" dirty="0">
                <a:solidFill>
                  <a:schemeClr val="tx1"/>
                </a:solidFill>
              </a:rPr>
              <a:t>Media:=soma/30</a:t>
            </a:r>
          </a:p>
        </p:txBody>
      </p:sp>
      <p:cxnSp>
        <p:nvCxnSpPr>
          <p:cNvPr id="61" name="Conexão: Ângulo Reto 60">
            <a:extLst>
              <a:ext uri="{FF2B5EF4-FFF2-40B4-BE49-F238E27FC236}">
                <a16:creationId xmlns:a16="http://schemas.microsoft.com/office/drawing/2014/main" id="{6B93A071-D8B3-4279-B2F3-94AD03E23027}"/>
              </a:ext>
            </a:extLst>
          </p:cNvPr>
          <p:cNvCxnSpPr>
            <a:cxnSpLocks/>
            <a:stCxn id="53" idx="4"/>
            <a:endCxn id="55" idx="0"/>
          </p:cNvCxnSpPr>
          <p:nvPr/>
        </p:nvCxnSpPr>
        <p:spPr>
          <a:xfrm rot="16200000" flipH="1">
            <a:off x="8225522" y="4283958"/>
            <a:ext cx="118637" cy="9566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xão: Ângulo Reto 67">
            <a:extLst>
              <a:ext uri="{FF2B5EF4-FFF2-40B4-BE49-F238E27FC236}">
                <a16:creationId xmlns:a16="http://schemas.microsoft.com/office/drawing/2014/main" id="{8F0DFF80-A263-43D1-9ACD-7F95263428FE}"/>
              </a:ext>
            </a:extLst>
          </p:cNvPr>
          <p:cNvCxnSpPr>
            <a:cxnSpLocks/>
            <a:stCxn id="55" idx="2"/>
            <a:endCxn id="56" idx="0"/>
          </p:cNvCxnSpPr>
          <p:nvPr/>
        </p:nvCxnSpPr>
        <p:spPr>
          <a:xfrm rot="16200000" flipH="1">
            <a:off x="8222279" y="4637171"/>
            <a:ext cx="142542" cy="7855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xão: Ângulo Reto 73">
            <a:extLst>
              <a:ext uri="{FF2B5EF4-FFF2-40B4-BE49-F238E27FC236}">
                <a16:creationId xmlns:a16="http://schemas.microsoft.com/office/drawing/2014/main" id="{7EFFB6FB-9880-4EAF-A83F-AA54DA60BD91}"/>
              </a:ext>
            </a:extLst>
          </p:cNvPr>
          <p:cNvCxnSpPr>
            <a:cxnSpLocks/>
            <a:stCxn id="35" idx="4"/>
            <a:endCxn id="37" idx="0"/>
          </p:cNvCxnSpPr>
          <p:nvPr/>
        </p:nvCxnSpPr>
        <p:spPr>
          <a:xfrm rot="5400000">
            <a:off x="8232800" y="5374944"/>
            <a:ext cx="135923" cy="6566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97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7BF810-D5CE-453F-97D8-D6F55AC5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59"/>
            <a:ext cx="10515600" cy="1325563"/>
          </a:xfrm>
        </p:spPr>
        <p:txBody>
          <a:bodyPr/>
          <a:lstStyle/>
          <a:p>
            <a:r>
              <a:rPr lang="pt-PT" dirty="0"/>
              <a:t>Matrizes unidimensionais</a:t>
            </a:r>
          </a:p>
        </p:txBody>
      </p:sp>
      <p:pic>
        <p:nvPicPr>
          <p:cNvPr id="7" name="Marcador de Posição de Conteúdo 6">
            <a:hlinkClick r:id="rId2"/>
            <a:extLst>
              <a:ext uri="{FF2B5EF4-FFF2-40B4-BE49-F238E27FC236}">
                <a16:creationId xmlns:a16="http://schemas.microsoft.com/office/drawing/2014/main" id="{97C572B9-B8DD-4D34-85DF-10E2BEACB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512" y="6285390"/>
            <a:ext cx="581488" cy="581488"/>
          </a:xfrm>
        </p:spPr>
      </p:pic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8850E5E9-0D11-4205-8C82-13F11DB4E0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10226" r="36521" b="1"/>
          <a:stretch/>
        </p:blipFill>
        <p:spPr>
          <a:xfrm>
            <a:off x="84230" y="6383045"/>
            <a:ext cx="2898668" cy="483833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2B2A0C0A-E411-4DFA-A14D-805CDD6F80FE}"/>
              </a:ext>
            </a:extLst>
          </p:cNvPr>
          <p:cNvSpPr/>
          <p:nvPr/>
        </p:nvSpPr>
        <p:spPr>
          <a:xfrm>
            <a:off x="304799" y="977216"/>
            <a:ext cx="11422602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PT" dirty="0"/>
              <a:t>Desafio </a:t>
            </a:r>
            <a:r>
              <a:rPr lang="pt-PT" b="1" dirty="0"/>
              <a:t>10 - Fluxograma + código</a:t>
            </a:r>
            <a:r>
              <a:rPr lang="pt-PT" dirty="0"/>
              <a:t> - Construa um programa que solicite ao utilizador as notas de 30 alunos e que calcule a respetiva média. (Ciclo </a:t>
            </a:r>
            <a:r>
              <a:rPr lang="pt-PT" dirty="0">
                <a:solidFill>
                  <a:srgbClr val="CC0000"/>
                </a:solidFill>
                <a:effectLst/>
              </a:rPr>
              <a:t>For</a:t>
            </a:r>
            <a:r>
              <a:rPr lang="pt-PT" dirty="0"/>
              <a:t>)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7C775DF9-0031-4F11-9F01-35F7496D4868}"/>
              </a:ext>
            </a:extLst>
          </p:cNvPr>
          <p:cNvSpPr/>
          <p:nvPr/>
        </p:nvSpPr>
        <p:spPr>
          <a:xfrm>
            <a:off x="304799" y="1677331"/>
            <a:ext cx="11422602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PT" dirty="0"/>
              <a:t>Desafio </a:t>
            </a:r>
            <a:r>
              <a:rPr lang="pt-PT" b="1" dirty="0"/>
              <a:t>10.1 - Fluxograma + código</a:t>
            </a:r>
            <a:r>
              <a:rPr lang="pt-PT" dirty="0"/>
              <a:t> – Altere o programa anterior para que indique as notas superiores à média. (Ciclo </a:t>
            </a:r>
            <a:r>
              <a:rPr lang="pt-PT" dirty="0" err="1">
                <a:solidFill>
                  <a:srgbClr val="CC0000"/>
                </a:solidFill>
                <a:effectLst/>
              </a:rPr>
              <a:t>if</a:t>
            </a:r>
            <a:r>
              <a:rPr lang="pt-PT" dirty="0"/>
              <a:t>)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A4DB0B72-8F8F-4547-BB08-8AEA1369B60E}"/>
              </a:ext>
            </a:extLst>
          </p:cNvPr>
          <p:cNvSpPr/>
          <p:nvPr/>
        </p:nvSpPr>
        <p:spPr>
          <a:xfrm>
            <a:off x="304799" y="2430080"/>
            <a:ext cx="114226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Para verificar as notas superiores à média (Se nota&gt;média) vamos necessitar de armazenar todas as notas, ou seja: </a:t>
            </a:r>
            <a:r>
              <a:rPr lang="pt-PT" dirty="0">
                <a:solidFill>
                  <a:srgbClr val="FF0000"/>
                </a:solidFill>
              </a:rPr>
              <a:t>Vamos precisar de </a:t>
            </a:r>
            <a:r>
              <a:rPr lang="pt-PT" u="sng" dirty="0">
                <a:solidFill>
                  <a:srgbClr val="FF0000"/>
                </a:solidFill>
              </a:rPr>
              <a:t>30 variáveis do mesmo tipo (</a:t>
            </a:r>
            <a:r>
              <a:rPr lang="pt-PT" u="sng" dirty="0" err="1">
                <a:solidFill>
                  <a:srgbClr val="FF0000"/>
                </a:solidFill>
              </a:rPr>
              <a:t>integer</a:t>
            </a:r>
            <a:r>
              <a:rPr lang="pt-PT" u="sng" dirty="0">
                <a:solidFill>
                  <a:srgbClr val="FF0000"/>
                </a:solidFill>
              </a:rPr>
              <a:t>)</a:t>
            </a:r>
            <a:r>
              <a:rPr lang="pt-PT" dirty="0">
                <a:solidFill>
                  <a:srgbClr val="FF0000"/>
                </a:solidFill>
              </a:rPr>
              <a:t> para armazenar os valores lidos!!!!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2BF0C8EE-78AE-4D2B-9D99-2C17C1BA7B7E}"/>
              </a:ext>
            </a:extLst>
          </p:cNvPr>
          <p:cNvSpPr/>
          <p:nvPr/>
        </p:nvSpPr>
        <p:spPr>
          <a:xfrm>
            <a:off x="304799" y="3264966"/>
            <a:ext cx="11422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Para resolver o problema das 30 variáveis (do mesmo tipo), vamos usar um vetor. </a:t>
            </a:r>
            <a:endParaRPr lang="pt-PT" dirty="0">
              <a:solidFill>
                <a:srgbClr val="FF0000"/>
              </a:solidFill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ABF706D-F480-4DEB-A4FF-3AE89E00A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614059"/>
              </p:ext>
            </p:extLst>
          </p:nvPr>
        </p:nvGraphicFramePr>
        <p:xfrm>
          <a:off x="2165165" y="4809829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6462115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5508021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0731673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0826266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50147036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7823343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0488540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7259417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9851864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946497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21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348365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5C596D4-D6C5-4A81-9AAA-57EE9881615D}"/>
              </a:ext>
            </a:extLst>
          </p:cNvPr>
          <p:cNvSpPr txBox="1"/>
          <p:nvPr/>
        </p:nvSpPr>
        <p:spPr>
          <a:xfrm>
            <a:off x="1095375" y="5180669"/>
            <a:ext cx="640303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Nota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136532A-BE89-4CE8-B4AF-D3B9951BDE86}"/>
              </a:ext>
            </a:extLst>
          </p:cNvPr>
          <p:cNvSpPr txBox="1"/>
          <p:nvPr/>
        </p:nvSpPr>
        <p:spPr>
          <a:xfrm>
            <a:off x="3352800" y="5785056"/>
            <a:ext cx="1597617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Nome do vetor</a:t>
            </a:r>
          </a:p>
        </p:txBody>
      </p:sp>
      <p:cxnSp>
        <p:nvCxnSpPr>
          <p:cNvPr id="14" name="Conexão: Ângulo Reto 13">
            <a:extLst>
              <a:ext uri="{FF2B5EF4-FFF2-40B4-BE49-F238E27FC236}">
                <a16:creationId xmlns:a16="http://schemas.microsoft.com/office/drawing/2014/main" id="{02EB7F4B-C5DC-417B-BF22-9E4446A0018B}"/>
              </a:ext>
            </a:extLst>
          </p:cNvPr>
          <p:cNvCxnSpPr>
            <a:stCxn id="9" idx="1"/>
            <a:endCxn id="5" idx="2"/>
          </p:cNvCxnSpPr>
          <p:nvPr/>
        </p:nvCxnSpPr>
        <p:spPr>
          <a:xfrm rot="10800000">
            <a:off x="1415528" y="5550002"/>
            <a:ext cx="1937273" cy="419721"/>
          </a:xfrm>
          <a:prstGeom prst="bentConnector2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8D0F25-CFFE-4F31-B4C4-F838EF62FB67}"/>
              </a:ext>
            </a:extLst>
          </p:cNvPr>
          <p:cNvSpPr txBox="1"/>
          <p:nvPr/>
        </p:nvSpPr>
        <p:spPr>
          <a:xfrm>
            <a:off x="5297191" y="4079015"/>
            <a:ext cx="3294748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Índice – indica a posição do vetor</a:t>
            </a:r>
          </a:p>
        </p:txBody>
      </p:sp>
      <p:cxnSp>
        <p:nvCxnSpPr>
          <p:cNvPr id="41" name="Conexão: Ângulo Reto 40">
            <a:extLst>
              <a:ext uri="{FF2B5EF4-FFF2-40B4-BE49-F238E27FC236}">
                <a16:creationId xmlns:a16="http://schemas.microsoft.com/office/drawing/2014/main" id="{8308B27E-5656-4661-B348-91424C52F268}"/>
              </a:ext>
            </a:extLst>
          </p:cNvPr>
          <p:cNvCxnSpPr>
            <a:cxnSpLocks/>
            <a:stCxn id="39" idx="1"/>
            <a:endCxn id="19" idx="0"/>
          </p:cNvCxnSpPr>
          <p:nvPr/>
        </p:nvCxnSpPr>
        <p:spPr>
          <a:xfrm rot="10800000" flipV="1">
            <a:off x="3352801" y="4263681"/>
            <a:ext cx="1944391" cy="407648"/>
          </a:xfrm>
          <a:prstGeom prst="bentConnector2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18">
            <a:extLst>
              <a:ext uri="{FF2B5EF4-FFF2-40B4-BE49-F238E27FC236}">
                <a16:creationId xmlns:a16="http://schemas.microsoft.com/office/drawing/2014/main" id="{721E7724-7533-4E8D-89B3-9141B9074DA7}"/>
              </a:ext>
            </a:extLst>
          </p:cNvPr>
          <p:cNvSpPr/>
          <p:nvPr/>
        </p:nvSpPr>
        <p:spPr>
          <a:xfrm>
            <a:off x="3295650" y="4671329"/>
            <a:ext cx="114300" cy="144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BA7B0E05-FBFA-4280-AC1E-2094C42511D6}"/>
              </a:ext>
            </a:extLst>
          </p:cNvPr>
          <p:cNvSpPr/>
          <p:nvPr/>
        </p:nvSpPr>
        <p:spPr>
          <a:xfrm>
            <a:off x="4950417" y="4671329"/>
            <a:ext cx="114300" cy="144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88602524-9EBD-4B72-B808-DA6D95CBA281}"/>
              </a:ext>
            </a:extLst>
          </p:cNvPr>
          <p:cNvSpPr/>
          <p:nvPr/>
        </p:nvSpPr>
        <p:spPr>
          <a:xfrm>
            <a:off x="9791700" y="4704509"/>
            <a:ext cx="114300" cy="144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49" name="Conexão: Ângulo Reto 48">
            <a:extLst>
              <a:ext uri="{FF2B5EF4-FFF2-40B4-BE49-F238E27FC236}">
                <a16:creationId xmlns:a16="http://schemas.microsoft.com/office/drawing/2014/main" id="{9A4592D9-8ABB-4BEC-81FC-9B9F9ECF7016}"/>
              </a:ext>
            </a:extLst>
          </p:cNvPr>
          <p:cNvCxnSpPr>
            <a:cxnSpLocks/>
            <a:stCxn id="39" idx="2"/>
            <a:endCxn id="45" idx="0"/>
          </p:cNvCxnSpPr>
          <p:nvPr/>
        </p:nvCxnSpPr>
        <p:spPr>
          <a:xfrm rot="5400000">
            <a:off x="5864575" y="3591339"/>
            <a:ext cx="222982" cy="1936998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xão: Ângulo Reto 49">
            <a:extLst>
              <a:ext uri="{FF2B5EF4-FFF2-40B4-BE49-F238E27FC236}">
                <a16:creationId xmlns:a16="http://schemas.microsoft.com/office/drawing/2014/main" id="{5A89C164-0404-45C5-8C5C-5D8451807800}"/>
              </a:ext>
            </a:extLst>
          </p:cNvPr>
          <p:cNvCxnSpPr>
            <a:cxnSpLocks/>
            <a:stCxn id="39" idx="3"/>
            <a:endCxn id="48" idx="0"/>
          </p:cNvCxnSpPr>
          <p:nvPr/>
        </p:nvCxnSpPr>
        <p:spPr>
          <a:xfrm>
            <a:off x="8591939" y="4263681"/>
            <a:ext cx="1256911" cy="440828"/>
          </a:xfrm>
          <a:prstGeom prst="bentConnector2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E5FD74A5-92D8-4F8E-A84B-385E2F0C05E4}"/>
              </a:ext>
            </a:extLst>
          </p:cNvPr>
          <p:cNvSpPr txBox="1"/>
          <p:nvPr/>
        </p:nvSpPr>
        <p:spPr>
          <a:xfrm>
            <a:off x="6944565" y="5916058"/>
            <a:ext cx="2563907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Valor da posição do vetor</a:t>
            </a:r>
          </a:p>
        </p:txBody>
      </p:sp>
      <p:cxnSp>
        <p:nvCxnSpPr>
          <p:cNvPr id="52" name="Conexão: Ângulo Reto 51">
            <a:extLst>
              <a:ext uri="{FF2B5EF4-FFF2-40B4-BE49-F238E27FC236}">
                <a16:creationId xmlns:a16="http://schemas.microsoft.com/office/drawing/2014/main" id="{07C458D2-9273-448F-A325-76C0F9171BF2}"/>
              </a:ext>
            </a:extLst>
          </p:cNvPr>
          <p:cNvCxnSpPr>
            <a:cxnSpLocks/>
            <a:stCxn id="51" idx="0"/>
            <a:endCxn id="57" idx="2"/>
          </p:cNvCxnSpPr>
          <p:nvPr/>
        </p:nvCxnSpPr>
        <p:spPr>
          <a:xfrm rot="5400000" flipH="1" flipV="1">
            <a:off x="8798393" y="4865602"/>
            <a:ext cx="478583" cy="1622331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tângulo 56">
            <a:extLst>
              <a:ext uri="{FF2B5EF4-FFF2-40B4-BE49-F238E27FC236}">
                <a16:creationId xmlns:a16="http://schemas.microsoft.com/office/drawing/2014/main" id="{91F904C7-3DC2-4968-AB55-EAF9DD76D630}"/>
              </a:ext>
            </a:extLst>
          </p:cNvPr>
          <p:cNvSpPr/>
          <p:nvPr/>
        </p:nvSpPr>
        <p:spPr>
          <a:xfrm>
            <a:off x="9791700" y="5293195"/>
            <a:ext cx="114300" cy="144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8" name="Retângulo 57">
            <a:extLst>
              <a:ext uri="{FF2B5EF4-FFF2-40B4-BE49-F238E27FC236}">
                <a16:creationId xmlns:a16="http://schemas.microsoft.com/office/drawing/2014/main" id="{9540175F-45C6-4716-B8CA-DE2360C66E7D}"/>
              </a:ext>
            </a:extLst>
          </p:cNvPr>
          <p:cNvSpPr/>
          <p:nvPr/>
        </p:nvSpPr>
        <p:spPr>
          <a:xfrm>
            <a:off x="8169368" y="5290801"/>
            <a:ext cx="114300" cy="144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9" name="Retângulo 58">
            <a:extLst>
              <a:ext uri="{FF2B5EF4-FFF2-40B4-BE49-F238E27FC236}">
                <a16:creationId xmlns:a16="http://schemas.microsoft.com/office/drawing/2014/main" id="{51F9BE1D-C45A-4CAF-918B-F3AC4A4F0325}"/>
              </a:ext>
            </a:extLst>
          </p:cNvPr>
          <p:cNvSpPr/>
          <p:nvPr/>
        </p:nvSpPr>
        <p:spPr>
          <a:xfrm>
            <a:off x="5823043" y="5263212"/>
            <a:ext cx="114300" cy="144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60" name="Conexão: Ângulo Reto 59">
            <a:extLst>
              <a:ext uri="{FF2B5EF4-FFF2-40B4-BE49-F238E27FC236}">
                <a16:creationId xmlns:a16="http://schemas.microsoft.com/office/drawing/2014/main" id="{8352C696-11F7-426D-9EE8-EB895CD6F9E2}"/>
              </a:ext>
            </a:extLst>
          </p:cNvPr>
          <p:cNvCxnSpPr>
            <a:cxnSpLocks/>
            <a:stCxn id="51" idx="0"/>
            <a:endCxn id="58" idx="2"/>
          </p:cNvCxnSpPr>
          <p:nvPr/>
        </p:nvCxnSpPr>
        <p:spPr>
          <a:xfrm rot="16200000" flipV="1">
            <a:off x="7986031" y="5675569"/>
            <a:ext cx="480977" cy="1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xão: Ângulo Reto 61">
            <a:extLst>
              <a:ext uri="{FF2B5EF4-FFF2-40B4-BE49-F238E27FC236}">
                <a16:creationId xmlns:a16="http://schemas.microsoft.com/office/drawing/2014/main" id="{5E9D723B-39CB-475D-ABD9-495C62D73FC5}"/>
              </a:ext>
            </a:extLst>
          </p:cNvPr>
          <p:cNvCxnSpPr>
            <a:cxnSpLocks/>
            <a:stCxn id="51" idx="1"/>
            <a:endCxn id="59" idx="2"/>
          </p:cNvCxnSpPr>
          <p:nvPr/>
        </p:nvCxnSpPr>
        <p:spPr>
          <a:xfrm rot="10800000">
            <a:off x="5880193" y="5407492"/>
            <a:ext cx="1064372" cy="693232"/>
          </a:xfrm>
          <a:prstGeom prst="bentConnector2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48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7BF810-D5CE-453F-97D8-D6F55AC5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60"/>
            <a:ext cx="10515600" cy="996266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Matrizes unidimensionais</a:t>
            </a:r>
          </a:p>
        </p:txBody>
      </p:sp>
      <p:pic>
        <p:nvPicPr>
          <p:cNvPr id="7" name="Marcador de Posição de Conteúdo 6">
            <a:hlinkClick r:id="rId2"/>
            <a:extLst>
              <a:ext uri="{FF2B5EF4-FFF2-40B4-BE49-F238E27FC236}">
                <a16:creationId xmlns:a16="http://schemas.microsoft.com/office/drawing/2014/main" id="{97C572B9-B8DD-4D34-85DF-10E2BEACB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512" y="6285390"/>
            <a:ext cx="581488" cy="581488"/>
          </a:xfrm>
        </p:spPr>
      </p:pic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8850E5E9-0D11-4205-8C82-13F11DB4E0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10226" r="36521" b="1"/>
          <a:stretch/>
        </p:blipFill>
        <p:spPr>
          <a:xfrm>
            <a:off x="84230" y="6383045"/>
            <a:ext cx="2898668" cy="483833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4375F3B-BDE1-4E6B-8AF7-BA93C4788406}"/>
              </a:ext>
            </a:extLst>
          </p:cNvPr>
          <p:cNvSpPr/>
          <p:nvPr/>
        </p:nvSpPr>
        <p:spPr>
          <a:xfrm>
            <a:off x="1009688" y="1597856"/>
            <a:ext cx="97535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Um só tipo de dados (conjunto ordenado de informações de mesma natureza);</a:t>
            </a: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Um só nome;</a:t>
            </a: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Múltiplas posições de memória identificadas por </a:t>
            </a:r>
            <a:r>
              <a:rPr lang="pt-P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índices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Acesso randómico (aleatório)</a:t>
            </a:r>
          </a:p>
          <a:p>
            <a:pPr marL="285750" indent="-285750">
              <a:buFontTx/>
              <a:buChar char="-"/>
            </a:pP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A036A04E-B76A-47F9-9338-2706853C989D}"/>
              </a:ext>
            </a:extLst>
          </p:cNvPr>
          <p:cNvSpPr/>
          <p:nvPr/>
        </p:nvSpPr>
        <p:spPr>
          <a:xfrm>
            <a:off x="8692622" y="2705852"/>
            <a:ext cx="168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Nota [3] vale 7,3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AC42724-2EB5-48E1-9FF7-21310235CB9E}"/>
              </a:ext>
            </a:extLst>
          </p:cNvPr>
          <p:cNvSpPr txBox="1"/>
          <p:nvPr/>
        </p:nvSpPr>
        <p:spPr>
          <a:xfrm>
            <a:off x="375089" y="1228524"/>
            <a:ext cx="1123542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Características dos vetores</a:t>
            </a:r>
          </a:p>
        </p:txBody>
      </p:sp>
      <p:graphicFrame>
        <p:nvGraphicFramePr>
          <p:cNvPr id="31" name="Tabela 30">
            <a:extLst>
              <a:ext uri="{FF2B5EF4-FFF2-40B4-BE49-F238E27FC236}">
                <a16:creationId xmlns:a16="http://schemas.microsoft.com/office/drawing/2014/main" id="{C68DCBB9-90FA-485C-9172-70481417C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646385"/>
              </p:ext>
            </p:extLst>
          </p:nvPr>
        </p:nvGraphicFramePr>
        <p:xfrm>
          <a:off x="7267574" y="1970760"/>
          <a:ext cx="4540070" cy="70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007">
                  <a:extLst>
                    <a:ext uri="{9D8B030D-6E8A-4147-A177-3AD203B41FA5}">
                      <a16:colId xmlns:a16="http://schemas.microsoft.com/office/drawing/2014/main" val="164621159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3455080215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3107316736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2108262667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3501470361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3782334380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1204885407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1972594175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2298518646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3894649792"/>
                    </a:ext>
                  </a:extLst>
                </a:gridCol>
              </a:tblGrid>
              <a:tr h="343048"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21154"/>
                  </a:ext>
                </a:extLst>
              </a:tr>
              <a:tr h="343048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>
                          <a:solidFill>
                            <a:schemeClr val="tx1"/>
                          </a:solidFill>
                        </a:rPr>
                        <a:t>7,5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>
                          <a:solidFill>
                            <a:schemeClr val="tx1"/>
                          </a:solidFill>
                        </a:rPr>
                        <a:t>7,3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348365"/>
                  </a:ext>
                </a:extLst>
              </a:tr>
            </a:tbl>
          </a:graphicData>
        </a:graphic>
      </p:graphicFrame>
      <p:sp>
        <p:nvSpPr>
          <p:cNvPr id="32" name="CaixaDeTexto 31">
            <a:extLst>
              <a:ext uri="{FF2B5EF4-FFF2-40B4-BE49-F238E27FC236}">
                <a16:creationId xmlns:a16="http://schemas.microsoft.com/office/drawing/2014/main" id="{73FFB690-7A12-4CA2-BDC3-1E26AAFC2471}"/>
              </a:ext>
            </a:extLst>
          </p:cNvPr>
          <p:cNvSpPr txBox="1"/>
          <p:nvPr/>
        </p:nvSpPr>
        <p:spPr>
          <a:xfrm>
            <a:off x="375089" y="3269301"/>
            <a:ext cx="1123542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Sintaxe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EEA3F97E-464A-490C-B8C0-8D4023BD3EC0}"/>
              </a:ext>
            </a:extLst>
          </p:cNvPr>
          <p:cNvSpPr/>
          <p:nvPr/>
        </p:nvSpPr>
        <p:spPr>
          <a:xfrm>
            <a:off x="1009688" y="3681750"/>
            <a:ext cx="52950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PT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 [ &lt; limite inferior &gt; .. &lt; limite superior &gt; ] of &lt; tipo &gt;</a:t>
            </a:r>
            <a:endParaRPr lang="pt-PT" sz="1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F328F1AB-AE22-43F5-BBF6-0EE7EC3C101C}"/>
              </a:ext>
            </a:extLst>
          </p:cNvPr>
          <p:cNvSpPr/>
          <p:nvPr/>
        </p:nvSpPr>
        <p:spPr>
          <a:xfrm>
            <a:off x="1952583" y="4744809"/>
            <a:ext cx="37764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var Nota : array [1 .. 30] of real;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Y : array [10 .. 15] of string;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Z : array [-5 .. 3] of integer;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C51B2B44-A8C5-4806-A329-EC352AED2FA9}"/>
              </a:ext>
            </a:extLst>
          </p:cNvPr>
          <p:cNvSpPr/>
          <p:nvPr/>
        </p:nvSpPr>
        <p:spPr>
          <a:xfrm>
            <a:off x="7267574" y="4229092"/>
            <a:ext cx="39147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var Nota : array [1 .. 9] of real;            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begin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readln( Nota [ 5 ] );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Nota [ 1 ] := 7.5 ;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Nota [ 2 ] := Nota [ 1 ] + 2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if Nota [ 1 ] &gt; 6.0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then writeln (‘Aprovado’);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10A63C90-2753-4122-908D-3BD7B65279DE}"/>
              </a:ext>
            </a:extLst>
          </p:cNvPr>
          <p:cNvSpPr txBox="1"/>
          <p:nvPr/>
        </p:nvSpPr>
        <p:spPr>
          <a:xfrm>
            <a:off x="1952583" y="4413355"/>
            <a:ext cx="206062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Declaração do vetor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7BEC7E06-68F9-4131-A67B-C288CA6B10A6}"/>
              </a:ext>
            </a:extLst>
          </p:cNvPr>
          <p:cNvSpPr txBox="1"/>
          <p:nvPr/>
        </p:nvSpPr>
        <p:spPr>
          <a:xfrm>
            <a:off x="7288470" y="3846618"/>
            <a:ext cx="193649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Utilização do vetor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62B5315D-2128-4B6D-9E98-B3FA931709A4}"/>
              </a:ext>
            </a:extLst>
          </p:cNvPr>
          <p:cNvSpPr/>
          <p:nvPr/>
        </p:nvSpPr>
        <p:spPr>
          <a:xfrm>
            <a:off x="8692622" y="77995"/>
            <a:ext cx="341632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293A83"/>
            </a:solidFill>
          </a:ln>
        </p:spPr>
        <p:txBody>
          <a:bodyPr wrap="none">
            <a:spAutoFit/>
          </a:bodyPr>
          <a:lstStyle/>
          <a:p>
            <a:r>
              <a:rPr lang="pt-P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e sintaxe 1 de 2</a:t>
            </a: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04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7BF810-D5CE-453F-97D8-D6F55AC5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60"/>
            <a:ext cx="10515600" cy="996266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Matrizes unidimensionais</a:t>
            </a:r>
          </a:p>
        </p:txBody>
      </p:sp>
      <p:pic>
        <p:nvPicPr>
          <p:cNvPr id="7" name="Marcador de Posição de Conteúdo 6">
            <a:hlinkClick r:id="rId2"/>
            <a:extLst>
              <a:ext uri="{FF2B5EF4-FFF2-40B4-BE49-F238E27FC236}">
                <a16:creationId xmlns:a16="http://schemas.microsoft.com/office/drawing/2014/main" id="{97C572B9-B8DD-4D34-85DF-10E2BEACB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512" y="6285390"/>
            <a:ext cx="581488" cy="581488"/>
          </a:xfrm>
        </p:spPr>
      </p:pic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8850E5E9-0D11-4205-8C82-13F11DB4E0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10226" r="36521" b="1"/>
          <a:stretch/>
        </p:blipFill>
        <p:spPr>
          <a:xfrm>
            <a:off x="84230" y="6383045"/>
            <a:ext cx="2898668" cy="483833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4375F3B-BDE1-4E6B-8AF7-BA93C4788406}"/>
              </a:ext>
            </a:extLst>
          </p:cNvPr>
          <p:cNvSpPr/>
          <p:nvPr/>
        </p:nvSpPr>
        <p:spPr>
          <a:xfrm>
            <a:off x="1009688" y="1597856"/>
            <a:ext cx="97535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Pode ser: - Uma constante / nome de variável / expressão</a:t>
            </a: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Deve ser:  inteiro ou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char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(dependendo do que foi definido)</a:t>
            </a:r>
          </a:p>
          <a:p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A036A04E-B76A-47F9-9338-2706853C989D}"/>
              </a:ext>
            </a:extLst>
          </p:cNvPr>
          <p:cNvSpPr/>
          <p:nvPr/>
        </p:nvSpPr>
        <p:spPr>
          <a:xfrm>
            <a:off x="8692622" y="2705852"/>
            <a:ext cx="168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Nota [3] vale 7,3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AC42724-2EB5-48E1-9FF7-21310235CB9E}"/>
              </a:ext>
            </a:extLst>
          </p:cNvPr>
          <p:cNvSpPr txBox="1"/>
          <p:nvPr/>
        </p:nvSpPr>
        <p:spPr>
          <a:xfrm>
            <a:off x="375089" y="1228524"/>
            <a:ext cx="1123542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Características do </a:t>
            </a:r>
            <a:r>
              <a:rPr lang="pt-P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Índice</a:t>
            </a:r>
          </a:p>
        </p:txBody>
      </p:sp>
      <p:graphicFrame>
        <p:nvGraphicFramePr>
          <p:cNvPr id="31" name="Tabela 30">
            <a:extLst>
              <a:ext uri="{FF2B5EF4-FFF2-40B4-BE49-F238E27FC236}">
                <a16:creationId xmlns:a16="http://schemas.microsoft.com/office/drawing/2014/main" id="{C68DCBB9-90FA-485C-9172-70481417C546}"/>
              </a:ext>
            </a:extLst>
          </p:cNvPr>
          <p:cNvGraphicFramePr>
            <a:graphicFrameLocks noGrp="1"/>
          </p:cNvGraphicFramePr>
          <p:nvPr/>
        </p:nvGraphicFramePr>
        <p:xfrm>
          <a:off x="7267574" y="1970760"/>
          <a:ext cx="4540070" cy="70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007">
                  <a:extLst>
                    <a:ext uri="{9D8B030D-6E8A-4147-A177-3AD203B41FA5}">
                      <a16:colId xmlns:a16="http://schemas.microsoft.com/office/drawing/2014/main" val="164621159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3455080215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3107316736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2108262667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3501470361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3782334380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1204885407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1972594175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2298518646"/>
                    </a:ext>
                  </a:extLst>
                </a:gridCol>
                <a:gridCol w="454007">
                  <a:extLst>
                    <a:ext uri="{9D8B030D-6E8A-4147-A177-3AD203B41FA5}">
                      <a16:colId xmlns:a16="http://schemas.microsoft.com/office/drawing/2014/main" val="3894649792"/>
                    </a:ext>
                  </a:extLst>
                </a:gridCol>
              </a:tblGrid>
              <a:tr h="343048"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21154"/>
                  </a:ext>
                </a:extLst>
              </a:tr>
              <a:tr h="343048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>
                          <a:solidFill>
                            <a:schemeClr val="tx1"/>
                          </a:solidFill>
                        </a:rPr>
                        <a:t>7,5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>
                          <a:solidFill>
                            <a:schemeClr val="tx1"/>
                          </a:solidFill>
                        </a:rPr>
                        <a:t>7,3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348365"/>
                  </a:ext>
                </a:extLst>
              </a:tr>
            </a:tbl>
          </a:graphicData>
        </a:graphic>
      </p:graphicFrame>
      <p:sp>
        <p:nvSpPr>
          <p:cNvPr id="32" name="CaixaDeTexto 31">
            <a:extLst>
              <a:ext uri="{FF2B5EF4-FFF2-40B4-BE49-F238E27FC236}">
                <a16:creationId xmlns:a16="http://schemas.microsoft.com/office/drawing/2014/main" id="{73FFB690-7A12-4CA2-BDC3-1E26AAFC2471}"/>
              </a:ext>
            </a:extLst>
          </p:cNvPr>
          <p:cNvSpPr txBox="1"/>
          <p:nvPr/>
        </p:nvSpPr>
        <p:spPr>
          <a:xfrm>
            <a:off x="375089" y="3269301"/>
            <a:ext cx="1123542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Sintaxe - Variável indexada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EEA3F97E-464A-490C-B8C0-8D4023BD3EC0}"/>
              </a:ext>
            </a:extLst>
          </p:cNvPr>
          <p:cNvSpPr/>
          <p:nvPr/>
        </p:nvSpPr>
        <p:spPr>
          <a:xfrm>
            <a:off x="1009688" y="3681750"/>
            <a:ext cx="17860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PT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 [ &lt; índice &gt;]</a:t>
            </a:r>
            <a:endParaRPr lang="pt-PT" sz="1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62B5315D-2128-4B6D-9E98-B3FA931709A4}"/>
              </a:ext>
            </a:extLst>
          </p:cNvPr>
          <p:cNvSpPr/>
          <p:nvPr/>
        </p:nvSpPr>
        <p:spPr>
          <a:xfrm>
            <a:off x="8692622" y="77995"/>
            <a:ext cx="341632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293A83"/>
            </a:solidFill>
          </a:ln>
        </p:spPr>
        <p:txBody>
          <a:bodyPr wrap="none">
            <a:spAutoFit/>
          </a:bodyPr>
          <a:lstStyle/>
          <a:p>
            <a:r>
              <a:rPr lang="pt-P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e sintaxe 2 de 2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A1A8579-E3E6-4653-AC6B-C0D8668D7A2B}"/>
              </a:ext>
            </a:extLst>
          </p:cNvPr>
          <p:cNvSpPr/>
          <p:nvPr/>
        </p:nvSpPr>
        <p:spPr>
          <a:xfrm>
            <a:off x="4360681" y="4352203"/>
            <a:ext cx="374509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var Nota :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[1 .. 9]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real;    </a:t>
            </a: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;        </a:t>
            </a: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begin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:= 5;</a:t>
            </a: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readln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( Nota [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] );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Nota [ Indice + 1 ] := 7.5 ;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F032D537-2CBC-47EC-B875-2F0327FC81F0}"/>
              </a:ext>
            </a:extLst>
          </p:cNvPr>
          <p:cNvSpPr txBox="1"/>
          <p:nvPr/>
        </p:nvSpPr>
        <p:spPr>
          <a:xfrm>
            <a:off x="4438608" y="4005642"/>
            <a:ext cx="29506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Exemplo de variável indexada</a:t>
            </a:r>
          </a:p>
        </p:txBody>
      </p:sp>
    </p:spTree>
    <p:extLst>
      <p:ext uri="{BB962C8B-B14F-4D97-AF65-F5344CB8AC3E}">
        <p14:creationId xmlns:p14="http://schemas.microsoft.com/office/powerpoint/2010/main" val="324020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7BF810-D5CE-453F-97D8-D6F55AC5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59"/>
            <a:ext cx="10515600" cy="1023171"/>
          </a:xfrm>
        </p:spPr>
        <p:txBody>
          <a:bodyPr/>
          <a:lstStyle/>
          <a:p>
            <a:r>
              <a:rPr lang="pt-PT" dirty="0"/>
              <a:t>Matrizes unidimensionais</a:t>
            </a:r>
          </a:p>
        </p:txBody>
      </p:sp>
      <p:pic>
        <p:nvPicPr>
          <p:cNvPr id="7" name="Marcador de Posição de Conteúdo 6">
            <a:hlinkClick r:id="rId2"/>
            <a:extLst>
              <a:ext uri="{FF2B5EF4-FFF2-40B4-BE49-F238E27FC236}">
                <a16:creationId xmlns:a16="http://schemas.microsoft.com/office/drawing/2014/main" id="{97C572B9-B8DD-4D34-85DF-10E2BEACB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512" y="6285390"/>
            <a:ext cx="581488" cy="581488"/>
          </a:xfrm>
        </p:spPr>
      </p:pic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8850E5E9-0D11-4205-8C82-13F11DB4E0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10226" r="36521" b="1"/>
          <a:stretch/>
        </p:blipFill>
        <p:spPr>
          <a:xfrm>
            <a:off x="84230" y="6383045"/>
            <a:ext cx="2898668" cy="483833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2B2A0C0A-E411-4DFA-A14D-805CDD6F80FE}"/>
              </a:ext>
            </a:extLst>
          </p:cNvPr>
          <p:cNvSpPr/>
          <p:nvPr/>
        </p:nvSpPr>
        <p:spPr>
          <a:xfrm>
            <a:off x="304799" y="803480"/>
            <a:ext cx="892853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PT" dirty="0"/>
              <a:t>Desafio </a:t>
            </a:r>
            <a:r>
              <a:rPr lang="pt-PT" b="1" dirty="0"/>
              <a:t>10 - Fluxograma + código</a:t>
            </a:r>
            <a:r>
              <a:rPr lang="pt-PT" dirty="0"/>
              <a:t> - Construa um programa que solicite ao utilizador as notas de 30 alunos e que calcule a respetiva média. (Ciclo </a:t>
            </a:r>
            <a:r>
              <a:rPr lang="pt-PT" dirty="0">
                <a:solidFill>
                  <a:srgbClr val="CC0000"/>
                </a:solidFill>
                <a:effectLst/>
              </a:rPr>
              <a:t>For</a:t>
            </a:r>
            <a:r>
              <a:rPr lang="pt-PT" dirty="0"/>
              <a:t>)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7C775DF9-0031-4F11-9F01-35F7496D4868}"/>
              </a:ext>
            </a:extLst>
          </p:cNvPr>
          <p:cNvSpPr/>
          <p:nvPr/>
        </p:nvSpPr>
        <p:spPr>
          <a:xfrm>
            <a:off x="304799" y="1503595"/>
            <a:ext cx="892853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PT" dirty="0"/>
              <a:t>Desafio </a:t>
            </a:r>
            <a:r>
              <a:rPr lang="pt-PT" b="1" dirty="0"/>
              <a:t>10.1 - Fluxograma + código</a:t>
            </a:r>
            <a:r>
              <a:rPr lang="pt-PT" dirty="0"/>
              <a:t> – Altere o programa anterior para que indique as notas superiores à média. (Ciclo </a:t>
            </a:r>
            <a:r>
              <a:rPr lang="pt-PT" dirty="0" err="1">
                <a:solidFill>
                  <a:srgbClr val="CC0000"/>
                </a:solidFill>
                <a:effectLst/>
              </a:rPr>
              <a:t>if</a:t>
            </a:r>
            <a:r>
              <a:rPr lang="pt-PT" dirty="0"/>
              <a:t>)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7D55EFB-0A54-489E-BBF2-A3484DD52DF2}"/>
              </a:ext>
            </a:extLst>
          </p:cNvPr>
          <p:cNvSpPr/>
          <p:nvPr/>
        </p:nvSpPr>
        <p:spPr>
          <a:xfrm>
            <a:off x="1025709" y="2154844"/>
            <a:ext cx="712965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Program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MediaNotasSup_2;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var Nota :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array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[1 .. 30]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real;  </a:t>
            </a:r>
            <a:r>
              <a:rPr lang="pt-PT" sz="1600" dirty="0">
                <a:solidFill>
                  <a:srgbClr val="293A83"/>
                </a:solidFill>
              </a:rPr>
              <a:t>{ vetor para as notas }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Media, Soma: real;		 	 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Aluno: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integer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; </a:t>
            </a:r>
            <a:r>
              <a:rPr lang="pt-PT" sz="1600" dirty="0">
                <a:solidFill>
                  <a:srgbClr val="293A83"/>
                </a:solidFill>
              </a:rPr>
              <a:t>{ variável de controlo da repetição }</a:t>
            </a:r>
          </a:p>
          <a:p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begin</a:t>
            </a:r>
            <a:endParaRPr lang="pt-PT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Soma := 0;	</a:t>
            </a:r>
            <a:r>
              <a:rPr lang="pt-PT" sz="1600" dirty="0">
                <a:solidFill>
                  <a:srgbClr val="293A83"/>
                </a:solidFill>
              </a:rPr>
              <a:t>{ inicializa Soma }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for Aluno := 1 to 30 do </a:t>
            </a:r>
            <a:r>
              <a:rPr lang="pt-PT" sz="1600" dirty="0">
                <a:solidFill>
                  <a:srgbClr val="293A83"/>
                </a:solidFill>
              </a:rPr>
              <a:t>{ para cada aluno }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begin</a:t>
            </a:r>
            <a:endParaRPr lang="pt-PT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    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readln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(Nota [Aluno]); 	</a:t>
            </a:r>
            <a:r>
              <a:rPr lang="pt-PT" sz="1600" dirty="0">
                <a:solidFill>
                  <a:srgbClr val="293A83"/>
                </a:solidFill>
              </a:rPr>
              <a:t>{ obtém a nota}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     Soma := Soma + Nota [Aluno]; </a:t>
            </a:r>
            <a:r>
              <a:rPr lang="pt-PT" sz="1600" dirty="0">
                <a:solidFill>
                  <a:srgbClr val="293A83"/>
                </a:solidFill>
              </a:rPr>
              <a:t>{ acumula a soma }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 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end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Media := Soma / 30;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writeln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('Media da turma: ', Media:5:1);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for Aluno := 1 to 30 do 	    </a:t>
            </a:r>
            <a:r>
              <a:rPr lang="pt-PT" sz="1600" dirty="0">
                <a:solidFill>
                  <a:srgbClr val="293A83"/>
                </a:solidFill>
              </a:rPr>
              <a:t>{ mostra as notas maiores que a média }</a:t>
            </a: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    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if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Nota [Aluno] &gt; Media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then</a:t>
            </a:r>
            <a:endParaRPr lang="pt-PT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               </a:t>
            </a:r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writeln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 (Nota[Aluno])</a:t>
            </a:r>
          </a:p>
          <a:p>
            <a:r>
              <a:rPr lang="pt-PT" sz="1600" dirty="0" err="1">
                <a:solidFill>
                  <a:schemeClr val="accent2">
                    <a:lumMod val="50000"/>
                  </a:schemeClr>
                </a:solidFill>
              </a:rPr>
              <a:t>end</a:t>
            </a:r>
            <a:r>
              <a:rPr lang="pt-PT" sz="16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AA473695-1407-4832-9D70-CF63ADB56FFC}"/>
              </a:ext>
            </a:extLst>
          </p:cNvPr>
          <p:cNvGrpSpPr/>
          <p:nvPr/>
        </p:nvGrpSpPr>
        <p:grpSpPr>
          <a:xfrm>
            <a:off x="9252505" y="77484"/>
            <a:ext cx="2288095" cy="6703032"/>
            <a:chOff x="4673342" y="60936"/>
            <a:chExt cx="2288095" cy="6703032"/>
          </a:xfrm>
        </p:grpSpPr>
        <p:sp>
          <p:nvSpPr>
            <p:cNvPr id="12" name="Fluxograma: Decisão 11">
              <a:extLst>
                <a:ext uri="{FF2B5EF4-FFF2-40B4-BE49-F238E27FC236}">
                  <a16:creationId xmlns:a16="http://schemas.microsoft.com/office/drawing/2014/main" id="{149F2EE0-FB83-41A0-8E2C-24B3F47B135D}"/>
                </a:ext>
              </a:extLst>
            </p:cNvPr>
            <p:cNvSpPr/>
            <p:nvPr/>
          </p:nvSpPr>
          <p:spPr>
            <a:xfrm>
              <a:off x="5067503" y="1009422"/>
              <a:ext cx="1117373" cy="825138"/>
            </a:xfrm>
            <a:prstGeom prst="flowChartDecisio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>
                  <a:solidFill>
                    <a:schemeClr val="tx1"/>
                  </a:solidFill>
                </a:rPr>
                <a:t>For A=1 to 30 do</a:t>
              </a:r>
            </a:p>
          </p:txBody>
        </p:sp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3F430C27-BB59-4017-BF9C-7D3398969E47}"/>
                </a:ext>
              </a:extLst>
            </p:cNvPr>
            <p:cNvSpPr/>
            <p:nvPr/>
          </p:nvSpPr>
          <p:spPr>
            <a:xfrm>
              <a:off x="5193173" y="60936"/>
              <a:ext cx="854971" cy="2374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/>
                <a:t>Início</a:t>
              </a:r>
            </a:p>
          </p:txBody>
        </p:sp>
        <p:cxnSp>
          <p:nvCxnSpPr>
            <p:cNvPr id="14" name="Conexão reta unidirecional 13">
              <a:extLst>
                <a:ext uri="{FF2B5EF4-FFF2-40B4-BE49-F238E27FC236}">
                  <a16:creationId xmlns:a16="http://schemas.microsoft.com/office/drawing/2014/main" id="{13F91CBB-A501-4F4D-84A4-5BC5DD974931}"/>
                </a:ext>
              </a:extLst>
            </p:cNvPr>
            <p:cNvCxnSpPr>
              <a:cxnSpLocks/>
              <a:stCxn id="13" idx="2"/>
              <a:endCxn id="29" idx="0"/>
            </p:cNvCxnSpPr>
            <p:nvPr/>
          </p:nvCxnSpPr>
          <p:spPr>
            <a:xfrm>
              <a:off x="5620659" y="298416"/>
              <a:ext cx="2052" cy="205453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xão: Ângulo Reto 14">
              <a:extLst>
                <a:ext uri="{FF2B5EF4-FFF2-40B4-BE49-F238E27FC236}">
                  <a16:creationId xmlns:a16="http://schemas.microsoft.com/office/drawing/2014/main" id="{9905D163-0089-43FF-912D-A6C95EB261CC}"/>
                </a:ext>
              </a:extLst>
            </p:cNvPr>
            <p:cNvCxnSpPr>
              <a:cxnSpLocks/>
              <a:stCxn id="12" idx="3"/>
              <a:endCxn id="20" idx="0"/>
            </p:cNvCxnSpPr>
            <p:nvPr/>
          </p:nvCxnSpPr>
          <p:spPr>
            <a:xfrm flipH="1">
              <a:off x="5621014" y="1421991"/>
              <a:ext cx="563862" cy="1653323"/>
            </a:xfrm>
            <a:prstGeom prst="bentConnector4">
              <a:avLst>
                <a:gd name="adj1" fmla="val -40542"/>
                <a:gd name="adj2" fmla="val 90130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A54C0957-85B2-4E4D-A71E-58722438455B}"/>
                </a:ext>
              </a:extLst>
            </p:cNvPr>
            <p:cNvSpPr txBox="1"/>
            <p:nvPr/>
          </p:nvSpPr>
          <p:spPr>
            <a:xfrm>
              <a:off x="5245141" y="1833734"/>
              <a:ext cx="3850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000" dirty="0"/>
                <a:t>SIM</a:t>
              </a:r>
            </a:p>
          </p:txBody>
        </p: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6E71775C-0941-497B-81BE-83CD83DD1344}"/>
                </a:ext>
              </a:extLst>
            </p:cNvPr>
            <p:cNvSpPr txBox="1"/>
            <p:nvPr/>
          </p:nvSpPr>
          <p:spPr>
            <a:xfrm>
              <a:off x="6019681" y="1164079"/>
              <a:ext cx="4267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000" dirty="0"/>
                <a:t>NÃO</a:t>
              </a:r>
            </a:p>
          </p:txBody>
        </p:sp>
        <p:cxnSp>
          <p:nvCxnSpPr>
            <p:cNvPr id="18" name="Conexão: Ângulo Reto 38">
              <a:extLst>
                <a:ext uri="{FF2B5EF4-FFF2-40B4-BE49-F238E27FC236}">
                  <a16:creationId xmlns:a16="http://schemas.microsoft.com/office/drawing/2014/main" id="{0E0D3ED9-5689-4E23-8784-9B13F9F20A11}"/>
                </a:ext>
              </a:extLst>
            </p:cNvPr>
            <p:cNvCxnSpPr>
              <a:cxnSpLocks/>
              <a:stCxn id="21" idx="1"/>
              <a:endCxn id="12" idx="1"/>
            </p:cNvCxnSpPr>
            <p:nvPr/>
          </p:nvCxnSpPr>
          <p:spPr>
            <a:xfrm rot="10800000" flipH="1">
              <a:off x="4999353" y="1421991"/>
              <a:ext cx="68149" cy="1239728"/>
            </a:xfrm>
            <a:prstGeom prst="bentConnector3">
              <a:avLst>
                <a:gd name="adj1" fmla="val -335441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xão reta unidirecional 31">
              <a:extLst>
                <a:ext uri="{FF2B5EF4-FFF2-40B4-BE49-F238E27FC236}">
                  <a16:creationId xmlns:a16="http://schemas.microsoft.com/office/drawing/2014/main" id="{5A0CD458-BDEF-48EC-BD90-428A6697AD2A}"/>
                </a:ext>
              </a:extLst>
            </p:cNvPr>
            <p:cNvCxnSpPr>
              <a:cxnSpLocks/>
              <a:stCxn id="29" idx="2"/>
              <a:endCxn id="12" idx="0"/>
            </p:cNvCxnSpPr>
            <p:nvPr/>
          </p:nvCxnSpPr>
          <p:spPr>
            <a:xfrm>
              <a:off x="5622711" y="764245"/>
              <a:ext cx="3479" cy="245177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tângulo 28">
              <a:extLst>
                <a:ext uri="{FF2B5EF4-FFF2-40B4-BE49-F238E27FC236}">
                  <a16:creationId xmlns:a16="http://schemas.microsoft.com/office/drawing/2014/main" id="{D9661EA3-34A5-4C3E-8C8C-890358AE3602}"/>
                </a:ext>
              </a:extLst>
            </p:cNvPr>
            <p:cNvSpPr/>
            <p:nvPr/>
          </p:nvSpPr>
          <p:spPr>
            <a:xfrm>
              <a:off x="4967077" y="3075314"/>
              <a:ext cx="1307874" cy="26037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P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PT" sz="1000" dirty="0">
                  <a:solidFill>
                    <a:schemeClr val="tx1"/>
                  </a:solidFill>
                </a:rPr>
                <a:t>Media:=total div 30</a:t>
              </a:r>
            </a:p>
          </p:txBody>
        </p:sp>
        <p:sp>
          <p:nvSpPr>
            <p:cNvPr id="21" name="Retângulo 28">
              <a:extLst>
                <a:ext uri="{FF2B5EF4-FFF2-40B4-BE49-F238E27FC236}">
                  <a16:creationId xmlns:a16="http://schemas.microsoft.com/office/drawing/2014/main" id="{C34BE325-F4EC-4DA1-AB28-53C4A3E95CF5}"/>
                </a:ext>
              </a:extLst>
            </p:cNvPr>
            <p:cNvSpPr/>
            <p:nvPr/>
          </p:nvSpPr>
          <p:spPr>
            <a:xfrm>
              <a:off x="4999354" y="2531531"/>
              <a:ext cx="1262150" cy="26037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P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PT" sz="1000" dirty="0">
                  <a:solidFill>
                    <a:schemeClr val="tx1"/>
                  </a:solidFill>
                </a:rPr>
                <a:t>Total=</a:t>
              </a:r>
              <a:r>
                <a:rPr lang="pt-PT" sz="1000" dirty="0" err="1">
                  <a:solidFill>
                    <a:schemeClr val="tx1"/>
                  </a:solidFill>
                </a:rPr>
                <a:t>total+Nota</a:t>
              </a:r>
              <a:r>
                <a:rPr lang="pt-PT" sz="1000" dirty="0">
                  <a:solidFill>
                    <a:schemeClr val="tx1"/>
                  </a:solidFill>
                </a:rPr>
                <a:t>[A]</a:t>
              </a:r>
            </a:p>
          </p:txBody>
        </p:sp>
        <p:sp>
          <p:nvSpPr>
            <p:cNvPr id="22" name="Fluxograma: Decisão 7">
              <a:extLst>
                <a:ext uri="{FF2B5EF4-FFF2-40B4-BE49-F238E27FC236}">
                  <a16:creationId xmlns:a16="http://schemas.microsoft.com/office/drawing/2014/main" id="{57FFCFBD-F33E-45D1-A4D6-4347E75649D8}"/>
                </a:ext>
              </a:extLst>
            </p:cNvPr>
            <p:cNvSpPr/>
            <p:nvPr/>
          </p:nvSpPr>
          <p:spPr>
            <a:xfrm>
              <a:off x="5037747" y="4012072"/>
              <a:ext cx="1100500" cy="828700"/>
            </a:xfrm>
            <a:prstGeom prst="flowChartDecisio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>
                  <a:solidFill>
                    <a:schemeClr val="tx1"/>
                  </a:solidFill>
                </a:rPr>
                <a:t>For A=1 to 30 do</a:t>
              </a:r>
            </a:p>
          </p:txBody>
        </p:sp>
        <p:sp>
          <p:nvSpPr>
            <p:cNvPr id="23" name="Retângulo: Cantos Arredondados 26">
              <a:extLst>
                <a:ext uri="{FF2B5EF4-FFF2-40B4-BE49-F238E27FC236}">
                  <a16:creationId xmlns:a16="http://schemas.microsoft.com/office/drawing/2014/main" id="{413FBFE7-F7E2-4822-B2E5-3C40214A8914}"/>
                </a:ext>
              </a:extLst>
            </p:cNvPr>
            <p:cNvSpPr/>
            <p:nvPr/>
          </p:nvSpPr>
          <p:spPr>
            <a:xfrm>
              <a:off x="6243674" y="6474742"/>
              <a:ext cx="717763" cy="28922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/>
                <a:t>Fim</a:t>
              </a:r>
            </a:p>
          </p:txBody>
        </p:sp>
        <p:cxnSp>
          <p:nvCxnSpPr>
            <p:cNvPr id="24" name="Conexão: Ângulo Reto 38">
              <a:extLst>
                <a:ext uri="{FF2B5EF4-FFF2-40B4-BE49-F238E27FC236}">
                  <a16:creationId xmlns:a16="http://schemas.microsoft.com/office/drawing/2014/main" id="{A0CA3EB3-224F-42C7-B62D-0E989222528D}"/>
                </a:ext>
              </a:extLst>
            </p:cNvPr>
            <p:cNvCxnSpPr>
              <a:cxnSpLocks/>
              <a:stCxn id="22" idx="3"/>
              <a:endCxn id="23" idx="0"/>
            </p:cNvCxnSpPr>
            <p:nvPr/>
          </p:nvCxnSpPr>
          <p:spPr>
            <a:xfrm>
              <a:off x="6138247" y="4426422"/>
              <a:ext cx="464309" cy="2048320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876B1AFC-F790-4E0D-8315-D6B605E3BAA5}"/>
                </a:ext>
              </a:extLst>
            </p:cNvPr>
            <p:cNvSpPr txBox="1"/>
            <p:nvPr/>
          </p:nvSpPr>
          <p:spPr>
            <a:xfrm>
              <a:off x="6058455" y="4154233"/>
              <a:ext cx="4267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000" dirty="0"/>
                <a:t>NÃO</a:t>
              </a: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476D5185-0391-4907-9A49-DAA6691D096E}"/>
                </a:ext>
              </a:extLst>
            </p:cNvPr>
            <p:cNvSpPr txBox="1"/>
            <p:nvPr/>
          </p:nvSpPr>
          <p:spPr>
            <a:xfrm>
              <a:off x="5158162" y="5845257"/>
              <a:ext cx="3850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000" dirty="0"/>
                <a:t>SIM</a:t>
              </a:r>
            </a:p>
          </p:txBody>
        </p:sp>
        <p:sp>
          <p:nvSpPr>
            <p:cNvPr id="28" name="Paralelogramo 27">
              <a:extLst>
                <a:ext uri="{FF2B5EF4-FFF2-40B4-BE49-F238E27FC236}">
                  <a16:creationId xmlns:a16="http://schemas.microsoft.com/office/drawing/2014/main" id="{067B08D2-FDFB-4CC1-8661-7B888B7BDD4A}"/>
                </a:ext>
              </a:extLst>
            </p:cNvPr>
            <p:cNvSpPr/>
            <p:nvPr/>
          </p:nvSpPr>
          <p:spPr>
            <a:xfrm>
              <a:off x="5089705" y="2064935"/>
              <a:ext cx="1081862" cy="274320"/>
            </a:xfrm>
            <a:prstGeom prst="parallelogram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/>
                <a:t>Nota(A)</a:t>
              </a:r>
            </a:p>
          </p:txBody>
        </p:sp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B438EA87-3585-4EAB-BE27-D3002FCA5B0D}"/>
                </a:ext>
              </a:extLst>
            </p:cNvPr>
            <p:cNvSpPr/>
            <p:nvPr/>
          </p:nvSpPr>
          <p:spPr>
            <a:xfrm>
              <a:off x="5130602" y="503869"/>
              <a:ext cx="984217" cy="26037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P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PT" sz="1000" dirty="0">
                  <a:solidFill>
                    <a:schemeClr val="tx1"/>
                  </a:solidFill>
                </a:rPr>
                <a:t>A=0</a:t>
              </a:r>
            </a:p>
          </p:txBody>
        </p:sp>
        <p:cxnSp>
          <p:nvCxnSpPr>
            <p:cNvPr id="30" name="Conexão: Ângulo Reto 38">
              <a:extLst>
                <a:ext uri="{FF2B5EF4-FFF2-40B4-BE49-F238E27FC236}">
                  <a16:creationId xmlns:a16="http://schemas.microsoft.com/office/drawing/2014/main" id="{837A563B-6E12-4754-9E8E-286D1C28A9C9}"/>
                </a:ext>
              </a:extLst>
            </p:cNvPr>
            <p:cNvCxnSpPr>
              <a:cxnSpLocks/>
              <a:stCxn id="12" idx="2"/>
              <a:endCxn id="28" idx="0"/>
            </p:cNvCxnSpPr>
            <p:nvPr/>
          </p:nvCxnSpPr>
          <p:spPr>
            <a:xfrm rot="16200000" flipH="1">
              <a:off x="5513226" y="1947524"/>
              <a:ext cx="230375" cy="4446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xão: Ângulo Reto 38">
              <a:extLst>
                <a:ext uri="{FF2B5EF4-FFF2-40B4-BE49-F238E27FC236}">
                  <a16:creationId xmlns:a16="http://schemas.microsoft.com/office/drawing/2014/main" id="{1D2F66FE-2AE3-4F82-AFB3-59C276F9180F}"/>
                </a:ext>
              </a:extLst>
            </p:cNvPr>
            <p:cNvCxnSpPr>
              <a:cxnSpLocks/>
              <a:stCxn id="28" idx="4"/>
              <a:endCxn id="21" idx="0"/>
            </p:cNvCxnSpPr>
            <p:nvPr/>
          </p:nvCxnSpPr>
          <p:spPr>
            <a:xfrm rot="5400000">
              <a:off x="5534395" y="2435290"/>
              <a:ext cx="192276" cy="207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Paralelogramo 31">
              <a:extLst>
                <a:ext uri="{FF2B5EF4-FFF2-40B4-BE49-F238E27FC236}">
                  <a16:creationId xmlns:a16="http://schemas.microsoft.com/office/drawing/2014/main" id="{681E29D3-6B31-4E48-8310-081061034DBB}"/>
                </a:ext>
              </a:extLst>
            </p:cNvPr>
            <p:cNvSpPr/>
            <p:nvPr/>
          </p:nvSpPr>
          <p:spPr>
            <a:xfrm>
              <a:off x="5046860" y="3547238"/>
              <a:ext cx="1081862" cy="274320"/>
            </a:xfrm>
            <a:prstGeom prst="parallelogram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/>
                <a:t>Media</a:t>
              </a:r>
            </a:p>
          </p:txBody>
        </p:sp>
        <p:cxnSp>
          <p:nvCxnSpPr>
            <p:cNvPr id="33" name="Conexão: Ângulo Reto 38">
              <a:extLst>
                <a:ext uri="{FF2B5EF4-FFF2-40B4-BE49-F238E27FC236}">
                  <a16:creationId xmlns:a16="http://schemas.microsoft.com/office/drawing/2014/main" id="{015CCE56-F930-4F35-8DB9-5F94A79D42C9}"/>
                </a:ext>
              </a:extLst>
            </p:cNvPr>
            <p:cNvCxnSpPr>
              <a:cxnSpLocks/>
              <a:stCxn id="20" idx="2"/>
              <a:endCxn id="32" idx="1"/>
            </p:cNvCxnSpPr>
            <p:nvPr/>
          </p:nvCxnSpPr>
          <p:spPr>
            <a:xfrm rot="16200000" flipH="1">
              <a:off x="5515773" y="3440930"/>
              <a:ext cx="211548" cy="1067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xão: Ângulo Reto 38">
              <a:extLst>
                <a:ext uri="{FF2B5EF4-FFF2-40B4-BE49-F238E27FC236}">
                  <a16:creationId xmlns:a16="http://schemas.microsoft.com/office/drawing/2014/main" id="{4A6B383E-FD9E-40E5-88D9-2E62178D6C26}"/>
                </a:ext>
              </a:extLst>
            </p:cNvPr>
            <p:cNvCxnSpPr>
              <a:cxnSpLocks/>
              <a:stCxn id="32" idx="4"/>
              <a:endCxn id="22" idx="0"/>
            </p:cNvCxnSpPr>
            <p:nvPr/>
          </p:nvCxnSpPr>
          <p:spPr>
            <a:xfrm rot="16200000" flipH="1">
              <a:off x="5492637" y="3916712"/>
              <a:ext cx="190514" cy="206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xão: Ângulo Reto 38">
              <a:extLst>
                <a:ext uri="{FF2B5EF4-FFF2-40B4-BE49-F238E27FC236}">
                  <a16:creationId xmlns:a16="http://schemas.microsoft.com/office/drawing/2014/main" id="{183B242D-3316-435F-B857-C3E5B5F3DCC5}"/>
                </a:ext>
              </a:extLst>
            </p:cNvPr>
            <p:cNvCxnSpPr>
              <a:cxnSpLocks/>
              <a:stCxn id="22" idx="2"/>
              <a:endCxn id="36" idx="0"/>
            </p:cNvCxnSpPr>
            <p:nvPr/>
          </p:nvCxnSpPr>
          <p:spPr>
            <a:xfrm rot="5400000">
              <a:off x="5471091" y="4948158"/>
              <a:ext cx="224293" cy="9520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luxograma: Decisão 7">
              <a:extLst>
                <a:ext uri="{FF2B5EF4-FFF2-40B4-BE49-F238E27FC236}">
                  <a16:creationId xmlns:a16="http://schemas.microsoft.com/office/drawing/2014/main" id="{02829C14-D87D-4952-AA7D-DAD20AA24DB4}"/>
                </a:ext>
              </a:extLst>
            </p:cNvPr>
            <p:cNvSpPr/>
            <p:nvPr/>
          </p:nvSpPr>
          <p:spPr>
            <a:xfrm>
              <a:off x="4985386" y="5065065"/>
              <a:ext cx="1186181" cy="828700"/>
            </a:xfrm>
            <a:prstGeom prst="flowChartDecisio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 err="1">
                  <a:solidFill>
                    <a:schemeClr val="tx1"/>
                  </a:solidFill>
                </a:rPr>
                <a:t>If</a:t>
              </a:r>
              <a:r>
                <a:rPr lang="pt-PT" sz="1000" dirty="0">
                  <a:solidFill>
                    <a:schemeClr val="tx1"/>
                  </a:solidFill>
                </a:rPr>
                <a:t> Nota[a] &gt; Media</a:t>
              </a:r>
            </a:p>
          </p:txBody>
        </p:sp>
        <p:sp>
          <p:nvSpPr>
            <p:cNvPr id="37" name="Paralelogramo 36">
              <a:extLst>
                <a:ext uri="{FF2B5EF4-FFF2-40B4-BE49-F238E27FC236}">
                  <a16:creationId xmlns:a16="http://schemas.microsoft.com/office/drawing/2014/main" id="{86FBD666-AF87-41D1-99DE-01F1579C8AAB}"/>
                </a:ext>
              </a:extLst>
            </p:cNvPr>
            <p:cNvSpPr/>
            <p:nvPr/>
          </p:nvSpPr>
          <p:spPr>
            <a:xfrm>
              <a:off x="4896469" y="6102111"/>
              <a:ext cx="1375346" cy="372631"/>
            </a:xfrm>
            <a:prstGeom prst="parallelogram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/>
                <a:t>A nota está acima da média!</a:t>
              </a:r>
            </a:p>
          </p:txBody>
        </p:sp>
        <p:cxnSp>
          <p:nvCxnSpPr>
            <p:cNvPr id="38" name="Conexão: Ângulo Reto 38">
              <a:extLst>
                <a:ext uri="{FF2B5EF4-FFF2-40B4-BE49-F238E27FC236}">
                  <a16:creationId xmlns:a16="http://schemas.microsoft.com/office/drawing/2014/main" id="{74C37978-63E1-4D9D-9CF4-D0A7005F28A3}"/>
                </a:ext>
              </a:extLst>
            </p:cNvPr>
            <p:cNvCxnSpPr>
              <a:cxnSpLocks/>
              <a:stCxn id="36" idx="2"/>
              <a:endCxn id="37" idx="0"/>
            </p:cNvCxnSpPr>
            <p:nvPr/>
          </p:nvCxnSpPr>
          <p:spPr>
            <a:xfrm rot="16200000" flipH="1">
              <a:off x="5477136" y="5995105"/>
              <a:ext cx="208346" cy="5665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xão: Ângulo Reto 38">
              <a:extLst>
                <a:ext uri="{FF2B5EF4-FFF2-40B4-BE49-F238E27FC236}">
                  <a16:creationId xmlns:a16="http://schemas.microsoft.com/office/drawing/2014/main" id="{C953820D-C1D9-4210-8DCF-A265D8FBE6C4}"/>
                </a:ext>
              </a:extLst>
            </p:cNvPr>
            <p:cNvCxnSpPr>
              <a:cxnSpLocks/>
              <a:stCxn id="37" idx="5"/>
              <a:endCxn id="22" idx="1"/>
            </p:cNvCxnSpPr>
            <p:nvPr/>
          </p:nvCxnSpPr>
          <p:spPr>
            <a:xfrm rot="10800000" flipH="1">
              <a:off x="4943047" y="4426423"/>
              <a:ext cx="94699" cy="1862005"/>
            </a:xfrm>
            <a:prstGeom prst="bentConnector3">
              <a:avLst>
                <a:gd name="adj1" fmla="val -211989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094B3D8D-2E2E-482B-BEBC-E3D9BEE1E325}"/>
                </a:ext>
              </a:extLst>
            </p:cNvPr>
            <p:cNvSpPr txBox="1"/>
            <p:nvPr/>
          </p:nvSpPr>
          <p:spPr>
            <a:xfrm>
              <a:off x="5168795" y="4798753"/>
              <a:ext cx="3850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000" dirty="0"/>
                <a:t>SIM</a:t>
              </a:r>
            </a:p>
          </p:txBody>
        </p:sp>
        <p:cxnSp>
          <p:nvCxnSpPr>
            <p:cNvPr id="41" name="Conexão: Ângulo Reto 38">
              <a:extLst>
                <a:ext uri="{FF2B5EF4-FFF2-40B4-BE49-F238E27FC236}">
                  <a16:creationId xmlns:a16="http://schemas.microsoft.com/office/drawing/2014/main" id="{780319B0-8D25-4013-9B64-FAD5C99BF357}"/>
                </a:ext>
              </a:extLst>
            </p:cNvPr>
            <p:cNvCxnSpPr>
              <a:cxnSpLocks/>
              <a:stCxn id="36" idx="1"/>
            </p:cNvCxnSpPr>
            <p:nvPr/>
          </p:nvCxnSpPr>
          <p:spPr>
            <a:xfrm rot="10800000">
              <a:off x="4673342" y="5471849"/>
              <a:ext cx="312045" cy="7567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CaixaDeTexto 41">
              <a:extLst>
                <a:ext uri="{FF2B5EF4-FFF2-40B4-BE49-F238E27FC236}">
                  <a16:creationId xmlns:a16="http://schemas.microsoft.com/office/drawing/2014/main" id="{9DE424D7-022E-479C-9B2B-F00CB0847576}"/>
                </a:ext>
              </a:extLst>
            </p:cNvPr>
            <p:cNvSpPr txBox="1"/>
            <p:nvPr/>
          </p:nvSpPr>
          <p:spPr>
            <a:xfrm>
              <a:off x="4755820" y="5225627"/>
              <a:ext cx="4267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000" dirty="0"/>
                <a:t>NÃO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20528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2817</TotalTime>
  <Words>690</Words>
  <Application>Microsoft Office PowerPoint</Application>
  <PresentationFormat>Ecrã Panorâmico</PresentationFormat>
  <Paragraphs>146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Vetores</vt:lpstr>
      <vt:lpstr>Matrizes unidimensionais</vt:lpstr>
      <vt:lpstr>Matrizes unidimensionais</vt:lpstr>
      <vt:lpstr>Matrizes unidimensionais</vt:lpstr>
      <vt:lpstr>Matrizes unidimensionais</vt:lpstr>
      <vt:lpstr>Matrizes unidimensionais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Vetores de uma dimensão</dc:title>
  <dc:creator>DELL</dc:creator>
  <cp:lastModifiedBy>DELL</cp:lastModifiedBy>
  <cp:revision>41</cp:revision>
  <dcterms:created xsi:type="dcterms:W3CDTF">2018-11-25T23:09:30Z</dcterms:created>
  <dcterms:modified xsi:type="dcterms:W3CDTF">2018-12-06T09:27:55Z</dcterms:modified>
</cp:coreProperties>
</file>