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4" r:id="rId5"/>
    <p:sldId id="265" r:id="rId6"/>
    <p:sldId id="262" r:id="rId7"/>
    <p:sldId id="257" r:id="rId8"/>
    <p:sldId id="261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313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8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211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422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132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81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028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984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47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186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203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6133-5C23-4BAC-8CD3-B398D3EC8095}" type="datetimeFigureOut">
              <a:rPr lang="pt-PT" smtClean="0"/>
              <a:t>26-10-2017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9ADEA-5E56-44C4-8BB6-773C8473861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918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2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799" y="2076450"/>
            <a:ext cx="4874401" cy="27051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825" y="4781550"/>
            <a:ext cx="5585251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85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Picture 2" descr="Resultado de imagem para inside xor g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6" y="1838262"/>
            <a:ext cx="78486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50202" y="5812325"/>
            <a:ext cx="1655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Logisim</a:t>
            </a:r>
            <a:r>
              <a:rPr lang="pt-PT" dirty="0" smtClean="0"/>
              <a:t> ficheiro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1931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8571614"/>
                  </p:ext>
                </p:extLst>
              </p:nvPr>
            </p:nvGraphicFramePr>
            <p:xfrm>
              <a:off x="5523345" y="2807083"/>
              <a:ext cx="6111795" cy="25245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7030"/>
                    <a:gridCol w="359092"/>
                    <a:gridCol w="655955"/>
                    <a:gridCol w="509905"/>
                    <a:gridCol w="803592"/>
                    <a:gridCol w="850964"/>
                    <a:gridCol w="939657"/>
                    <a:gridCol w="923636"/>
                    <a:gridCol w="332509"/>
                    <a:gridCol w="369455"/>
                  </a:tblGrid>
                  <a:tr h="300081"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*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+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S=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400" i="1" dirty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1400" b="1" i="1" dirty="0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pt-PT" sz="1400" b="1" i="1" dirty="0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bar>
                            </m:oMath>
                          </a14:m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S=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sz="1400" i="1" dirty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pt-PT" sz="1400" b="1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pt-PT" sz="1400" b="1" i="1" dirty="0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bar>
                            </m:oMath>
                          </a14:m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S=A+B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A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AND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NAND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NOR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XOR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XNOR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279545"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8571614"/>
                  </p:ext>
                </p:extLst>
              </p:nvPr>
            </p:nvGraphicFramePr>
            <p:xfrm>
              <a:off x="5523345" y="2807083"/>
              <a:ext cx="6111795" cy="25245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7030"/>
                    <a:gridCol w="359092"/>
                    <a:gridCol w="655955"/>
                    <a:gridCol w="509905"/>
                    <a:gridCol w="803592"/>
                    <a:gridCol w="850964"/>
                    <a:gridCol w="939657"/>
                    <a:gridCol w="923636"/>
                    <a:gridCol w="332509"/>
                    <a:gridCol w="369455"/>
                  </a:tblGrid>
                  <a:tr h="329946"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*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+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5606" t="-1852" r="-428030" b="-67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16429" t="-1852" r="-303571" b="-67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sz="1400" dirty="0" smtClean="0"/>
                            <a:t>S=A+B</a:t>
                          </a:r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sz="1400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A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B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AND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NAND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NOR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XOR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XNOR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pt-PT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0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PT" dirty="0" smtClean="0"/>
                            <a:t>1</a:t>
                          </a:r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pt-PT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28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0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Porta AND  (E)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716204"/>
              </p:ext>
            </p:extLst>
          </p:nvPr>
        </p:nvGraphicFramePr>
        <p:xfrm>
          <a:off x="557590" y="3748588"/>
          <a:ext cx="1660155" cy="67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Imagem de Mapa de Bits" r:id="rId3" imgW="1009791" imgH="409632" progId="Paint.Picture">
                  <p:embed/>
                </p:oleObj>
              </mc:Choice>
              <mc:Fallback>
                <p:oleObj name="Imagem de Mapa de Bits" r:id="rId3" imgW="1009791" imgH="40963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90" y="3748588"/>
                        <a:ext cx="1660155" cy="6734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14647" y="458122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S=A.B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3822" y="1643216"/>
            <a:ext cx="11052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A operação </a:t>
            </a:r>
            <a:r>
              <a:rPr lang="pt-PT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 funciona da mesma forma que a </a:t>
            </a:r>
            <a:r>
              <a:rPr lang="pt-PT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multiplicação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, ou seja, a saída só será 1 quando todas as entradas forem 1.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56881"/>
              </p:ext>
            </p:extLst>
          </p:nvPr>
        </p:nvGraphicFramePr>
        <p:xfrm>
          <a:off x="2774442" y="3077426"/>
          <a:ext cx="232756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516"/>
                <a:gridCol w="615141"/>
                <a:gridCol w="1113905"/>
              </a:tblGrid>
              <a:tr h="300394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Entradas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Saídas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7396589" y="2425641"/>
            <a:ext cx="2337499" cy="1509103"/>
            <a:chOff x="9123789" y="2554950"/>
            <a:chExt cx="2337499" cy="1509103"/>
          </a:xfrm>
        </p:grpSpPr>
        <p:sp>
          <p:nvSpPr>
            <p:cNvPr id="8" name="CaixaDeTexto 7"/>
            <p:cNvSpPr txBox="1"/>
            <p:nvPr/>
          </p:nvSpPr>
          <p:spPr>
            <a:xfrm>
              <a:off x="9123789" y="2554950"/>
              <a:ext cx="2337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Diagrama temporal</a:t>
              </a:r>
              <a:endParaRPr lang="pt-PT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23491" y="2968678"/>
              <a:ext cx="2219325" cy="1095375"/>
            </a:xfrm>
            <a:prstGeom prst="rect">
              <a:avLst/>
            </a:prstGeom>
          </p:spPr>
        </p:pic>
      </p:grpSp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5088" y="5230041"/>
            <a:ext cx="2324100" cy="75247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6354618" y="4466508"/>
            <a:ext cx="5606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Circuito elétrico (A lâmpada só liga quando os dois interruptores estiverem ligados)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92792" y="6054422"/>
            <a:ext cx="8084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Experimenta no </a:t>
            </a:r>
            <a:r>
              <a:rPr lang="pt-PT" sz="4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logisim</a:t>
            </a:r>
            <a:r>
              <a:rPr lang="pt-PT" sz="4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2^2=4</a:t>
            </a:r>
            <a:endParaRPr lang="pt-PT" sz="40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Porta OR  (OU)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4647" y="458122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S=A+B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3822" y="1643216"/>
            <a:ext cx="11052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A operação </a:t>
            </a:r>
            <a:r>
              <a:rPr lang="pt-PT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 funciona da mesma forma que a </a:t>
            </a:r>
            <a:r>
              <a:rPr lang="pt-PT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soma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, ou seja, a saída será 1 quando uma das entradas for 1.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17515"/>
              </p:ext>
            </p:extLst>
          </p:nvPr>
        </p:nvGraphicFramePr>
        <p:xfrm>
          <a:off x="2774442" y="3077426"/>
          <a:ext cx="232756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516"/>
                <a:gridCol w="615141"/>
                <a:gridCol w="1113905"/>
              </a:tblGrid>
              <a:tr h="300394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Entradas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Saídas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96589" y="2425641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Diagrama temporal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354618" y="4466508"/>
            <a:ext cx="5606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Circuito elétrico (A lâmpada liga quando um dos interruptores estiver ligado)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120747"/>
              </p:ext>
            </p:extLst>
          </p:nvPr>
        </p:nvGraphicFramePr>
        <p:xfrm>
          <a:off x="483822" y="3567638"/>
          <a:ext cx="1668609" cy="6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Imagem de Mapa de Bits" r:id="rId3" imgW="1085714" imgH="400000" progId="Paint.Picture">
                  <p:embed/>
                </p:oleObj>
              </mc:Choice>
              <mc:Fallback>
                <p:oleObj name="Imagem de Mapa de Bits" r:id="rId3" imgW="1085714" imgH="40000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22" y="3567638"/>
                        <a:ext cx="1668609" cy="61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9013" y="2836788"/>
            <a:ext cx="2152650" cy="1038225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1228" y="5271986"/>
            <a:ext cx="20669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Porta NOT ou INVERTER  (inversor)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814647" y="4581222"/>
                <a:ext cx="586058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S=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pt-PT" i="1" dirty="0" smtClean="0">
                            <a:latin typeface="Cambria Math" panose="02040503050406030204" pitchFamily="18" charset="0"/>
                            <a:cs typeface="Consolas" panose="020B0609020204030204" pitchFamily="49" charset="0"/>
                          </a:rPr>
                        </m:ctrlPr>
                      </m:barPr>
                      <m:e>
                        <m:r>
                          <a:rPr lang="pt-PT" i="1" dirty="0" smtClean="0">
                            <a:latin typeface="Cambria Math" panose="02040503050406030204" pitchFamily="18" charset="0"/>
                            <a:cs typeface="Consolas" panose="020B0609020204030204" pitchFamily="49" charset="0"/>
                          </a:rPr>
                          <m:t>𝐴</m:t>
                        </m:r>
                      </m:e>
                    </m:bar>
                  </m:oMath>
                </a14:m>
                <a:endParaRPr lang="pt-PT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647" y="4581222"/>
                <a:ext cx="586058" cy="401970"/>
              </a:xfrm>
              <a:prstGeom prst="rect">
                <a:avLst/>
              </a:prstGeom>
              <a:blipFill rotWithShape="0">
                <a:blip r:embed="rId3"/>
                <a:stretch>
                  <a:fillRect l="-9375" b="-26154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/>
          <p:cNvSpPr txBox="1"/>
          <p:nvPr/>
        </p:nvSpPr>
        <p:spPr>
          <a:xfrm>
            <a:off x="483822" y="1643216"/>
            <a:ext cx="11052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A operação </a:t>
            </a:r>
            <a:r>
              <a:rPr lang="pt-PT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 faz a operação de negação ou inversão. Qualquer que seja a entrada a saída será o contrário.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286718"/>
              </p:ext>
            </p:extLst>
          </p:nvPr>
        </p:nvGraphicFramePr>
        <p:xfrm>
          <a:off x="2774442" y="3077426"/>
          <a:ext cx="232756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516"/>
                <a:gridCol w="615141"/>
                <a:gridCol w="1113905"/>
              </a:tblGrid>
              <a:tr h="300394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Entradas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Saídas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lang="pt-PT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300394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96589" y="2425641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Diagrama temporal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473291"/>
              </p:ext>
            </p:extLst>
          </p:nvPr>
        </p:nvGraphicFramePr>
        <p:xfrm>
          <a:off x="588563" y="3646412"/>
          <a:ext cx="1661394" cy="73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Imagem de Mapa de Bits" r:id="rId4" imgW="1038370" imgH="457143" progId="Paint.Picture">
                  <p:embed/>
                </p:oleObj>
              </mc:Choice>
              <mc:Fallback>
                <p:oleObj name="Imagem de Mapa de Bits" r:id="rId4" imgW="1038370" imgH="4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563" y="3646412"/>
                        <a:ext cx="1661394" cy="731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8568" y="2794973"/>
            <a:ext cx="20193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337655"/>
              </p:ext>
            </p:extLst>
          </p:nvPr>
        </p:nvGraphicFramePr>
        <p:xfrm>
          <a:off x="2312500" y="2803072"/>
          <a:ext cx="10096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Imagem de Mapa de Bits" r:id="rId3" imgW="1009791" imgH="409632" progId="Paint.Picture">
                  <p:embed/>
                </p:oleObj>
              </mc:Choice>
              <mc:Fallback>
                <p:oleObj name="Imagem de Mapa de Bits" r:id="rId3" imgW="1009791" imgH="40963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500" y="2803072"/>
                        <a:ext cx="10096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592377"/>
              </p:ext>
            </p:extLst>
          </p:nvPr>
        </p:nvGraphicFramePr>
        <p:xfrm>
          <a:off x="2260112" y="3254377"/>
          <a:ext cx="10858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Imagem de Mapa de Bits" r:id="rId5" imgW="1085714" imgH="400000" progId="Paint.Picture">
                  <p:embed/>
                </p:oleObj>
              </mc:Choice>
              <mc:Fallback>
                <p:oleObj name="Imagem de Mapa de Bits" r:id="rId5" imgW="1085714" imgH="40000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112" y="3254377"/>
                        <a:ext cx="10858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456759"/>
              </p:ext>
            </p:extLst>
          </p:nvPr>
        </p:nvGraphicFramePr>
        <p:xfrm>
          <a:off x="2283925" y="2304142"/>
          <a:ext cx="10382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Imagem de Mapa de Bits" r:id="rId7" imgW="1038370" imgH="457143" progId="Paint.Picture">
                  <p:embed/>
                </p:oleObj>
              </mc:Choice>
              <mc:Fallback>
                <p:oleObj name="Imagem de Mapa de Bits" r:id="rId7" imgW="1038370" imgH="4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925" y="2304142"/>
                        <a:ext cx="10382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1180890" y="1927049"/>
            <a:ext cx="86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Função</a:t>
            </a:r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5510" y="1930919"/>
            <a:ext cx="68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Porta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329992" y="1927049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Símbolo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26631" y="2392010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NOT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26631" y="2820635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AND</a:t>
            </a:r>
            <a:endParaRPr lang="pt-PT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47910" y="3218542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OR</a:t>
            </a:r>
            <a:endParaRPr lang="pt-PT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218653" y="2363435"/>
            <a:ext cx="68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Porta</a:t>
            </a:r>
            <a:endParaRPr lang="pt-P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5663042" y="3294196"/>
                <a:ext cx="1019317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t-PT" i="1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bar>
                      <m:r>
                        <a:rPr lang="el-GR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pt-PT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042" y="3294196"/>
                <a:ext cx="1019317" cy="309637"/>
              </a:xfrm>
              <a:prstGeom prst="rect">
                <a:avLst/>
              </a:prstGeom>
              <a:blipFill rotWithShape="0">
                <a:blip r:embed="rId9"/>
                <a:stretch>
                  <a:fillRect l="-5389" r="-1796" b="-784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32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740" y="1433237"/>
            <a:ext cx="6743260" cy="527330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3374" y="0"/>
            <a:ext cx="69983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i="0" u="none" strike="noStrike" baseline="0" dirty="0" smtClean="0">
                <a:solidFill>
                  <a:srgbClr val="000000"/>
                </a:solidFill>
                <a:latin typeface="PalatinoLinotype-Bold"/>
              </a:rPr>
              <a:t>Circuitos Lógicos Básicos: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“AND” (E);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“OR” (OU);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“NOT” (NÃO).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A partir destes circuitos, outros se podem formar com grande importância para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a implementação de circuitos, devido à sua universalidade.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Tais circuitos são: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“NAND” (NÃOE);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“NOR” (NÃOOU);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“EXCLUSIVE OR” ,”EXOR” (OUEXCLUSIVO);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Função “EXCLUSIVE NOR”, “EXNOR” (NÃOOUEXCLUSIVO);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Todos estes circuitos são representados por símbolos.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a) Norma DIN 40700 (Alemã);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b) Norma MIL-STD-806B (Americana);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c) Norma IEC-117-15 (Europeia).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Destas três, estudaremos a norma americana por ser universalmente, a</a:t>
            </a:r>
          </a:p>
          <a:p>
            <a:r>
              <a:rPr lang="pt-PT" b="0" i="0" u="none" strike="noStrike" baseline="0" dirty="0" smtClean="0">
                <a:solidFill>
                  <a:srgbClr val="000000"/>
                </a:solidFill>
                <a:latin typeface="PalatinoLinotype-Roman"/>
              </a:rPr>
              <a:t>utilizada.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415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247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Porta </a:t>
            </a:r>
            <a:r>
              <a:rPr lang="pt-PT" dirty="0" smtClean="0"/>
              <a:t>AND   (E)</a:t>
            </a:r>
            <a:endParaRPr lang="pt-PT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49578"/>
              </p:ext>
            </p:extLst>
          </p:nvPr>
        </p:nvGraphicFramePr>
        <p:xfrm>
          <a:off x="339003" y="3245583"/>
          <a:ext cx="1785595" cy="2231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030"/>
                <a:gridCol w="313029"/>
                <a:gridCol w="359093"/>
                <a:gridCol w="746443"/>
              </a:tblGrid>
              <a:tr h="371961">
                <a:tc gridSpan="3">
                  <a:txBody>
                    <a:bodyPr/>
                    <a:lstStyle/>
                    <a:p>
                      <a:r>
                        <a:rPr lang="pt-PT" dirty="0" smtClean="0"/>
                        <a:t>Entrada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Saída</a:t>
                      </a:r>
                      <a:endParaRPr lang="pt-PT" dirty="0"/>
                    </a:p>
                  </a:txBody>
                  <a:tcPr/>
                </a:tc>
              </a:tr>
              <a:tr h="371961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B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S</a:t>
                      </a:r>
                      <a:endParaRPr lang="pt-PT" dirty="0"/>
                    </a:p>
                  </a:txBody>
                  <a:tcPr/>
                </a:tc>
              </a:tr>
              <a:tr h="371961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</a:tr>
              <a:tr h="371961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</a:tr>
              <a:tr h="371961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</a:tr>
              <a:tr h="371961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Grupo 16"/>
          <p:cNvGrpSpPr/>
          <p:nvPr/>
        </p:nvGrpSpPr>
        <p:grpSpPr>
          <a:xfrm>
            <a:off x="2060380" y="2097815"/>
            <a:ext cx="1822663" cy="696718"/>
            <a:chOff x="2060380" y="2097815"/>
            <a:chExt cx="1822663" cy="696718"/>
          </a:xfrm>
        </p:grpSpPr>
        <p:sp>
          <p:nvSpPr>
            <p:cNvPr id="6" name="Fluxograma: Atraso 5"/>
            <p:cNvSpPr/>
            <p:nvPr/>
          </p:nvSpPr>
          <p:spPr>
            <a:xfrm>
              <a:off x="2697933" y="2181885"/>
              <a:ext cx="612648" cy="612648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400" b="1" dirty="0" smtClean="0"/>
                <a:t>AND</a:t>
              </a:r>
              <a:endParaRPr lang="pt-PT" sz="1400" b="1" dirty="0"/>
            </a:p>
          </p:txBody>
        </p:sp>
        <p:cxnSp>
          <p:nvCxnSpPr>
            <p:cNvPr id="8" name="Conector reto 7"/>
            <p:cNvCxnSpPr>
              <a:stCxn id="6" idx="3"/>
            </p:cNvCxnSpPr>
            <p:nvPr/>
          </p:nvCxnSpPr>
          <p:spPr>
            <a:xfrm flipV="1">
              <a:off x="3310581" y="2480650"/>
              <a:ext cx="356072" cy="755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 flipV="1">
              <a:off x="2341861" y="2284258"/>
              <a:ext cx="356072" cy="755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flipV="1">
              <a:off x="2337211" y="2642476"/>
              <a:ext cx="356072" cy="755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ixaDeTexto 12"/>
            <p:cNvSpPr txBox="1"/>
            <p:nvPr/>
          </p:nvSpPr>
          <p:spPr>
            <a:xfrm>
              <a:off x="2065030" y="209781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A</a:t>
              </a:r>
              <a:endParaRPr lang="pt-PT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2060380" y="2425201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B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3592579" y="227873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S</a:t>
              </a:r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339003" y="6070862"/>
            <a:ext cx="1095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A operação AND </a:t>
            </a:r>
            <a:r>
              <a:rPr lang="pt-PT" dirty="0" err="1" smtClean="0"/>
              <a:t>operqa</a:t>
            </a:r>
            <a:r>
              <a:rPr lang="pt-PT" dirty="0" smtClean="0"/>
              <a:t> da mesma forma que a multiplicação, isto é, a saída só é 1 quando todas as entradas são 1</a:t>
            </a:r>
            <a:endParaRPr lang="pt-PT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46755" y="2358509"/>
            <a:ext cx="75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D=A.B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63832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439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Arial</vt:lpstr>
      <vt:lpstr>ArialMT</vt:lpstr>
      <vt:lpstr>Calibri</vt:lpstr>
      <vt:lpstr>Calibri Light</vt:lpstr>
      <vt:lpstr>Cambria Math</vt:lpstr>
      <vt:lpstr>Consolas</vt:lpstr>
      <vt:lpstr>PalatinoLinotype-Bold</vt:lpstr>
      <vt:lpstr>PalatinoLinotype-Roman</vt:lpstr>
      <vt:lpstr>Tema do Office</vt:lpstr>
      <vt:lpstr>Imagem de Mapa de Bits</vt:lpstr>
      <vt:lpstr>Apresentação do PowerPoint</vt:lpstr>
      <vt:lpstr>Apresentação do PowerPoint</vt:lpstr>
      <vt:lpstr>Porta AND  (E)</vt:lpstr>
      <vt:lpstr>Porta OR  (OU)</vt:lpstr>
      <vt:lpstr>Porta NOT ou INVERTER  (inversor)</vt:lpstr>
      <vt:lpstr>Apresentação do PowerPoint</vt:lpstr>
      <vt:lpstr>Apresentação do PowerPoint</vt:lpstr>
      <vt:lpstr>Apresentação do PowerPoint</vt:lpstr>
      <vt:lpstr>Porta AND   (E)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x1</dc:creator>
  <cp:lastModifiedBy>x1</cp:lastModifiedBy>
  <cp:revision>18</cp:revision>
  <dcterms:created xsi:type="dcterms:W3CDTF">2017-09-30T10:48:57Z</dcterms:created>
  <dcterms:modified xsi:type="dcterms:W3CDTF">2017-10-26T18:46:28Z</dcterms:modified>
</cp:coreProperties>
</file>