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64" r:id="rId3"/>
    <p:sldId id="256" r:id="rId4"/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474C8-C6C3-4E47-ADF3-24FD682D7D7F}" type="datetimeFigureOut">
              <a:rPr lang="pt-PT" smtClean="0"/>
              <a:t>17/02/2018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2DCEA-B009-4A5A-B44B-41C18E1B1A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87713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474C8-C6C3-4E47-ADF3-24FD682D7D7F}" type="datetimeFigureOut">
              <a:rPr lang="pt-PT" smtClean="0"/>
              <a:t>17/02/2018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2DCEA-B009-4A5A-B44B-41C18E1B1A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24881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474C8-C6C3-4E47-ADF3-24FD682D7D7F}" type="datetimeFigureOut">
              <a:rPr lang="pt-PT" smtClean="0"/>
              <a:t>17/02/2018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2DCEA-B009-4A5A-B44B-41C18E1B1AF9}" type="slidenum">
              <a:rPr lang="pt-PT" smtClean="0"/>
              <a:t>‹nº›</a:t>
            </a:fld>
            <a:endParaRPr lang="pt-P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1687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474C8-C6C3-4E47-ADF3-24FD682D7D7F}" type="datetimeFigureOut">
              <a:rPr lang="pt-PT" smtClean="0"/>
              <a:t>17/02/2018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2DCEA-B009-4A5A-B44B-41C18E1B1A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599671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 com 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474C8-C6C3-4E47-ADF3-24FD682D7D7F}" type="datetimeFigureOut">
              <a:rPr lang="pt-PT" smtClean="0"/>
              <a:t>17/02/2018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2DCEA-B009-4A5A-B44B-41C18E1B1AF9}" type="slidenum">
              <a:rPr lang="pt-PT" smtClean="0"/>
              <a:t>‹nº›</a:t>
            </a:fld>
            <a:endParaRPr lang="pt-P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350606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474C8-C6C3-4E47-ADF3-24FD682D7D7F}" type="datetimeFigureOut">
              <a:rPr lang="pt-PT" smtClean="0"/>
              <a:t>17/02/2018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2DCEA-B009-4A5A-B44B-41C18E1B1A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38609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474C8-C6C3-4E47-ADF3-24FD682D7D7F}" type="datetimeFigureOut">
              <a:rPr lang="pt-PT" smtClean="0"/>
              <a:t>17/02/2018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2DCEA-B009-4A5A-B44B-41C18E1B1A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887939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474C8-C6C3-4E47-ADF3-24FD682D7D7F}" type="datetimeFigureOut">
              <a:rPr lang="pt-PT" smtClean="0"/>
              <a:t>17/02/2018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2DCEA-B009-4A5A-B44B-41C18E1B1A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08435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474C8-C6C3-4E47-ADF3-24FD682D7D7F}" type="datetimeFigureOut">
              <a:rPr lang="pt-PT" smtClean="0"/>
              <a:t>17/02/2018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2DCEA-B009-4A5A-B44B-41C18E1B1A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1441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474C8-C6C3-4E47-ADF3-24FD682D7D7F}" type="datetimeFigureOut">
              <a:rPr lang="pt-PT" smtClean="0"/>
              <a:t>17/02/2018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2DCEA-B009-4A5A-B44B-41C18E1B1A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94485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474C8-C6C3-4E47-ADF3-24FD682D7D7F}" type="datetimeFigureOut">
              <a:rPr lang="pt-PT" smtClean="0"/>
              <a:t>17/02/2018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2DCEA-B009-4A5A-B44B-41C18E1B1A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46431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474C8-C6C3-4E47-ADF3-24FD682D7D7F}" type="datetimeFigureOut">
              <a:rPr lang="pt-PT" smtClean="0"/>
              <a:t>17/02/2018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2DCEA-B009-4A5A-B44B-41C18E1B1A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37070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474C8-C6C3-4E47-ADF3-24FD682D7D7F}" type="datetimeFigureOut">
              <a:rPr lang="pt-PT" smtClean="0"/>
              <a:t>17/02/2018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2DCEA-B009-4A5A-B44B-41C18E1B1A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86954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474C8-C6C3-4E47-ADF3-24FD682D7D7F}" type="datetimeFigureOut">
              <a:rPr lang="pt-PT" smtClean="0"/>
              <a:t>17/02/2018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2DCEA-B009-4A5A-B44B-41C18E1B1A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12535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474C8-C6C3-4E47-ADF3-24FD682D7D7F}" type="datetimeFigureOut">
              <a:rPr lang="pt-PT" smtClean="0"/>
              <a:t>17/02/2018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2DCEA-B009-4A5A-B44B-41C18E1B1A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17372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474C8-C6C3-4E47-ADF3-24FD682D7D7F}" type="datetimeFigureOut">
              <a:rPr lang="pt-PT" smtClean="0"/>
              <a:t>17/02/2018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2DCEA-B009-4A5A-B44B-41C18E1B1A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78118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474C8-C6C3-4E47-ADF3-24FD682D7D7F}" type="datetimeFigureOut">
              <a:rPr lang="pt-PT" smtClean="0"/>
              <a:t>17/02/2018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772DCEA-B009-4A5A-B44B-41C18E1B1A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62924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cmania.net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3099" y="668216"/>
            <a:ext cx="8970025" cy="2036884"/>
          </a:xfrm>
        </p:spPr>
        <p:txBody>
          <a:bodyPr>
            <a:normAutofit fontScale="90000"/>
          </a:bodyPr>
          <a:lstStyle/>
          <a:p>
            <a:r>
              <a:rPr lang="pt-PT" sz="4400" b="1" dirty="0"/>
              <a:t>Circuitos</a:t>
            </a:r>
            <a:r>
              <a:rPr lang="pt-PT" sz="4400" b="1" spc="-73" dirty="0"/>
              <a:t> </a:t>
            </a:r>
            <a:r>
              <a:rPr lang="pt-PT" sz="4400" b="1" dirty="0" smtClean="0"/>
              <a:t>Combinatórios de múltiplas saídas.</a:t>
            </a:r>
            <a:br>
              <a:rPr lang="pt-PT" sz="4400" b="1" dirty="0" smtClean="0"/>
            </a:br>
            <a:r>
              <a:rPr lang="pt-PT" sz="4400" b="1" dirty="0" smtClean="0"/>
              <a:t/>
            </a:r>
            <a:br>
              <a:rPr lang="pt-PT" sz="4400" b="1" dirty="0" smtClean="0"/>
            </a:br>
            <a:r>
              <a:rPr lang="pt-PT" sz="4400" b="1" dirty="0" smtClean="0"/>
              <a:t>Descodificador</a:t>
            </a:r>
            <a:endParaRPr lang="pt-PT" sz="4400" b="1" dirty="0"/>
          </a:p>
        </p:txBody>
      </p:sp>
      <p:sp>
        <p:nvSpPr>
          <p:cNvPr id="4" name="object 3"/>
          <p:cNvSpPr txBox="1">
            <a:spLocks/>
          </p:cNvSpPr>
          <p:nvPr/>
        </p:nvSpPr>
        <p:spPr>
          <a:xfrm>
            <a:off x="1478179" y="3991111"/>
            <a:ext cx="9543570" cy="688747"/>
          </a:xfrm>
          <a:prstGeom prst="rect">
            <a:avLst/>
          </a:prstGeom>
        </p:spPr>
        <p:txBody>
          <a:bodyPr vert="horz" wrap="square" lIns="0" tIns="11526" rIns="0" bIns="0" rtlCol="0" anchor="ctr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2679" marR="4611">
              <a:spcBef>
                <a:spcPts val="91"/>
              </a:spcBef>
            </a:pPr>
            <a:r>
              <a:rPr lang="pt-PT" dirty="0" smtClean="0"/>
              <a:t>Exemplo de Circuito com</a:t>
            </a:r>
            <a:r>
              <a:rPr lang="pt-PT" spc="-103" dirty="0" smtClean="0"/>
              <a:t> </a:t>
            </a:r>
            <a:r>
              <a:rPr lang="pt-PT" dirty="0" smtClean="0"/>
              <a:t>2  Variáveis</a:t>
            </a:r>
            <a:endParaRPr lang="pt-PT" dirty="0"/>
          </a:p>
        </p:txBody>
      </p:sp>
      <p:sp>
        <p:nvSpPr>
          <p:cNvPr id="5" name="object 3"/>
          <p:cNvSpPr txBox="1">
            <a:spLocks/>
          </p:cNvSpPr>
          <p:nvPr/>
        </p:nvSpPr>
        <p:spPr>
          <a:xfrm>
            <a:off x="2297329" y="5255222"/>
            <a:ext cx="9543570" cy="565636"/>
          </a:xfrm>
          <a:prstGeom prst="rect">
            <a:avLst/>
          </a:prstGeom>
        </p:spPr>
        <p:txBody>
          <a:bodyPr vert="horz" wrap="square" lIns="0" tIns="11526" rIns="0" bIns="0" rtlCol="0" anchor="ctr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2679" marR="4611">
              <a:spcBef>
                <a:spcPts val="91"/>
              </a:spcBef>
            </a:pPr>
            <a:r>
              <a:rPr lang="pt-PT" dirty="0" smtClean="0"/>
              <a:t>Semáforo</a:t>
            </a:r>
            <a:endParaRPr lang="pt-PT" dirty="0"/>
          </a:p>
        </p:txBody>
      </p:sp>
      <p:sp>
        <p:nvSpPr>
          <p:cNvPr id="6" name="object 82"/>
          <p:cNvSpPr/>
          <p:nvPr/>
        </p:nvSpPr>
        <p:spPr>
          <a:xfrm>
            <a:off x="4931752" y="4793241"/>
            <a:ext cx="1626577" cy="17678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" name="CaixaDeTexto 6"/>
          <p:cNvSpPr txBox="1"/>
          <p:nvPr/>
        </p:nvSpPr>
        <p:spPr>
          <a:xfrm>
            <a:off x="10820400" y="6581001"/>
            <a:ext cx="14459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200" dirty="0" smtClean="0">
                <a:hlinkClick r:id="rId3"/>
              </a:rPr>
              <a:t>www.ticmania.net</a:t>
            </a:r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242074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77973" y="6305672"/>
            <a:ext cx="8266943" cy="387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77126" y="554947"/>
            <a:ext cx="5752652" cy="688747"/>
          </a:xfrm>
          <a:prstGeom prst="rect">
            <a:avLst/>
          </a:prstGeom>
        </p:spPr>
        <p:txBody>
          <a:bodyPr vert="horz" wrap="square" lIns="0" tIns="11526" rIns="0" bIns="0" rtlCol="0" anchor="ctr">
            <a:spAutoFit/>
          </a:bodyPr>
          <a:lstStyle/>
          <a:p>
            <a:pPr marL="11527">
              <a:lnSpc>
                <a:spcPct val="100000"/>
              </a:lnSpc>
              <a:spcBef>
                <a:spcPts val="91"/>
              </a:spcBef>
            </a:pPr>
            <a:r>
              <a:rPr lang="pt-PT" dirty="0" smtClean="0"/>
              <a:t>Circuitos</a:t>
            </a:r>
            <a:r>
              <a:rPr lang="pt-PT" spc="-73" dirty="0" smtClean="0"/>
              <a:t> </a:t>
            </a:r>
            <a:r>
              <a:rPr lang="pt-PT" dirty="0" smtClean="0"/>
              <a:t>Combinatórios</a:t>
            </a:r>
            <a:endParaRPr lang="pt-PT" dirty="0"/>
          </a:p>
        </p:txBody>
      </p:sp>
      <p:sp>
        <p:nvSpPr>
          <p:cNvPr id="4" name="object 4"/>
          <p:cNvSpPr txBox="1"/>
          <p:nvPr/>
        </p:nvSpPr>
        <p:spPr>
          <a:xfrm>
            <a:off x="274722" y="2484895"/>
            <a:ext cx="10928839" cy="1429206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322743" marR="4611" indent="-311216">
              <a:spcBef>
                <a:spcPts val="91"/>
              </a:spcBef>
              <a:buClr>
                <a:srgbClr val="CC3200"/>
              </a:buClr>
              <a:buSzPct val="75000"/>
              <a:buFont typeface="DejaVu Sans"/>
              <a:buChar char="❑"/>
              <a:tabLst>
                <a:tab pos="322166" algn="l"/>
                <a:tab pos="322743" algn="l"/>
              </a:tabLst>
            </a:pPr>
            <a:r>
              <a:rPr lang="pt-PT" sz="2178" spc="-5" dirty="0" smtClean="0">
                <a:latin typeface="Arial"/>
                <a:cs typeface="Arial"/>
              </a:rPr>
              <a:t>Para construir um circuito, como já foi visto, é necessário  conhecer sua expressão.</a:t>
            </a:r>
          </a:p>
          <a:p>
            <a:pPr marL="11527" marR="4611">
              <a:spcBef>
                <a:spcPts val="91"/>
              </a:spcBef>
              <a:buClr>
                <a:srgbClr val="CC3200"/>
              </a:buClr>
              <a:buSzPct val="75000"/>
              <a:tabLst>
                <a:tab pos="322166" algn="l"/>
                <a:tab pos="322743" algn="l"/>
              </a:tabLst>
            </a:pPr>
            <a:endParaRPr lang="pt-PT" sz="2178" dirty="0" smtClean="0">
              <a:latin typeface="Arial"/>
              <a:cs typeface="Arial"/>
            </a:endParaRPr>
          </a:p>
          <a:p>
            <a:pPr marL="322743" marR="509472" indent="-311216">
              <a:spcBef>
                <a:spcPts val="522"/>
              </a:spcBef>
              <a:buClr>
                <a:srgbClr val="CC3200"/>
              </a:buClr>
              <a:buSzPct val="75000"/>
              <a:buFont typeface="DejaVu Sans"/>
              <a:buChar char="❑"/>
              <a:tabLst>
                <a:tab pos="322166" algn="l"/>
                <a:tab pos="322743" algn="l"/>
              </a:tabLst>
            </a:pPr>
            <a:r>
              <a:rPr lang="pt-PT" sz="2178" spc="-5" dirty="0" smtClean="0">
                <a:latin typeface="Arial"/>
                <a:cs typeface="Arial"/>
              </a:rPr>
              <a:t>Uma </a:t>
            </a:r>
            <a:r>
              <a:rPr lang="pt-PT" sz="2178" dirty="0" smtClean="0">
                <a:latin typeface="Arial"/>
                <a:cs typeface="Arial"/>
              </a:rPr>
              <a:t>forma </a:t>
            </a:r>
            <a:r>
              <a:rPr lang="pt-PT" sz="2178" spc="-5" dirty="0" smtClean="0">
                <a:latin typeface="Arial"/>
                <a:cs typeface="Arial"/>
              </a:rPr>
              <a:t>de obter a expressão de um problema  consiste em construir a tabela verdade para cada  situação do problema e assim</a:t>
            </a:r>
            <a:r>
              <a:rPr lang="pt-PT" sz="2178" spc="-9" dirty="0" smtClean="0">
                <a:latin typeface="Arial"/>
                <a:cs typeface="Arial"/>
              </a:rPr>
              <a:t> </a:t>
            </a:r>
            <a:r>
              <a:rPr lang="pt-PT" sz="2178" spc="-5" dirty="0" smtClean="0">
                <a:latin typeface="Arial"/>
                <a:cs typeface="Arial"/>
              </a:rPr>
              <a:t>obter a  expressão.</a:t>
            </a:r>
            <a:endParaRPr lang="pt-PT" sz="2178" dirty="0" smtClean="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093127" y="6344446"/>
            <a:ext cx="125058" cy="470976"/>
          </a:xfrm>
          <a:prstGeom prst="rect">
            <a:avLst/>
          </a:prstGeom>
        </p:spPr>
        <p:txBody>
          <a:bodyPr vert="horz" wrap="square" lIns="0" tIns="9221" rIns="0" bIns="0" rtlCol="0">
            <a:spAutoFit/>
          </a:bodyPr>
          <a:lstStyle/>
          <a:p>
            <a:pPr marL="23053">
              <a:lnSpc>
                <a:spcPts val="1193"/>
              </a:lnSpc>
              <a:spcBef>
                <a:spcPts val="73"/>
              </a:spcBef>
            </a:pPr>
            <a:fld id="{81D60167-4931-47E6-BA6A-407CBD079E47}" type="slidenum">
              <a:rPr sz="1089" dirty="0">
                <a:latin typeface="Noto Serif"/>
                <a:cs typeface="Noto Serif"/>
              </a:rPr>
              <a:pPr marL="23053">
                <a:lnSpc>
                  <a:spcPts val="1193"/>
                </a:lnSpc>
                <a:spcBef>
                  <a:spcPts val="73"/>
                </a:spcBef>
              </a:pPr>
              <a:t>2</a:t>
            </a:fld>
            <a:endParaRPr sz="1089">
              <a:latin typeface="Noto Serif"/>
              <a:cs typeface="Noto Serif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615461" y="4950069"/>
            <a:ext cx="2270795" cy="410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Situação / Problema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3398799" y="4950069"/>
            <a:ext cx="2270795" cy="410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Tabela de Verdade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8932766" y="4940756"/>
            <a:ext cx="2270795" cy="410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Circuito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6152597" y="4946399"/>
            <a:ext cx="2270795" cy="410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Expressão</a:t>
            </a:r>
            <a:endParaRPr lang="pt-PT" dirty="0">
              <a:solidFill>
                <a:schemeClr val="tx1"/>
              </a:solidFill>
            </a:endParaRPr>
          </a:p>
        </p:txBody>
      </p:sp>
      <p:cxnSp>
        <p:nvCxnSpPr>
          <p:cNvPr id="22" name="Conexão reta unidirecional 21"/>
          <p:cNvCxnSpPr>
            <a:stCxn id="17" idx="3"/>
            <a:endCxn id="18" idx="1"/>
          </p:cNvCxnSpPr>
          <p:nvPr/>
        </p:nvCxnSpPr>
        <p:spPr>
          <a:xfrm>
            <a:off x="2886256" y="5155302"/>
            <a:ext cx="51254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xão reta unidirecional 22"/>
          <p:cNvCxnSpPr/>
          <p:nvPr/>
        </p:nvCxnSpPr>
        <p:spPr>
          <a:xfrm>
            <a:off x="5677108" y="5145989"/>
            <a:ext cx="51254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xão reta unidirecional 23"/>
          <p:cNvCxnSpPr/>
          <p:nvPr/>
        </p:nvCxnSpPr>
        <p:spPr>
          <a:xfrm>
            <a:off x="8423392" y="5145989"/>
            <a:ext cx="51254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ixaDeTexto 24"/>
          <p:cNvSpPr txBox="1"/>
          <p:nvPr/>
        </p:nvSpPr>
        <p:spPr>
          <a:xfrm>
            <a:off x="10820400" y="6581001"/>
            <a:ext cx="14459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200" dirty="0" smtClean="0"/>
              <a:t>www.ticmania.net</a:t>
            </a:r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86905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79248" y="6305672"/>
            <a:ext cx="8265558" cy="387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97502" y="806387"/>
            <a:ext cx="9543570" cy="688747"/>
          </a:xfrm>
          <a:prstGeom prst="rect">
            <a:avLst/>
          </a:prstGeom>
        </p:spPr>
        <p:txBody>
          <a:bodyPr vert="horz" wrap="square" lIns="0" tIns="11526" rIns="0" bIns="0" rtlCol="0" anchor="ctr">
            <a:spAutoFit/>
          </a:bodyPr>
          <a:lstStyle/>
          <a:p>
            <a:pPr marL="12679" marR="4611">
              <a:lnSpc>
                <a:spcPct val="100000"/>
              </a:lnSpc>
              <a:spcBef>
                <a:spcPts val="91"/>
              </a:spcBef>
            </a:pPr>
            <a:r>
              <a:rPr dirty="0"/>
              <a:t>Exemplo de Circuito com</a:t>
            </a:r>
            <a:r>
              <a:rPr spc="-103" dirty="0"/>
              <a:t> </a:t>
            </a:r>
            <a:r>
              <a:rPr dirty="0"/>
              <a:t>2  Variáveis</a:t>
            </a:r>
          </a:p>
        </p:txBody>
      </p:sp>
      <p:sp>
        <p:nvSpPr>
          <p:cNvPr id="4" name="object 4"/>
          <p:cNvSpPr/>
          <p:nvPr/>
        </p:nvSpPr>
        <p:spPr>
          <a:xfrm>
            <a:off x="6352689" y="1659751"/>
            <a:ext cx="2689028" cy="1643615"/>
          </a:xfrm>
          <a:custGeom>
            <a:avLst/>
            <a:gdLst/>
            <a:ahLst/>
            <a:cxnLst/>
            <a:rect l="l" t="t" r="r" b="b"/>
            <a:pathLst>
              <a:path w="2962909" h="1811020">
                <a:moveTo>
                  <a:pt x="2962656" y="1807464"/>
                </a:moveTo>
                <a:lnTo>
                  <a:pt x="2962656" y="3048"/>
                </a:lnTo>
                <a:lnTo>
                  <a:pt x="2959608" y="0"/>
                </a:lnTo>
                <a:lnTo>
                  <a:pt x="1524" y="0"/>
                </a:lnTo>
                <a:lnTo>
                  <a:pt x="0" y="3048"/>
                </a:lnTo>
                <a:lnTo>
                  <a:pt x="0" y="1807464"/>
                </a:lnTo>
                <a:lnTo>
                  <a:pt x="1524" y="1810512"/>
                </a:lnTo>
                <a:lnTo>
                  <a:pt x="4572" y="1810512"/>
                </a:lnTo>
                <a:lnTo>
                  <a:pt x="4572" y="10668"/>
                </a:lnTo>
                <a:lnTo>
                  <a:pt x="9144" y="4572"/>
                </a:lnTo>
                <a:lnTo>
                  <a:pt x="9144" y="10668"/>
                </a:lnTo>
                <a:lnTo>
                  <a:pt x="2951988" y="10668"/>
                </a:lnTo>
                <a:lnTo>
                  <a:pt x="2951988" y="4572"/>
                </a:lnTo>
                <a:lnTo>
                  <a:pt x="2958084" y="10668"/>
                </a:lnTo>
                <a:lnTo>
                  <a:pt x="2958084" y="1810512"/>
                </a:lnTo>
                <a:lnTo>
                  <a:pt x="2959608" y="1810512"/>
                </a:lnTo>
                <a:lnTo>
                  <a:pt x="2962656" y="1807464"/>
                </a:lnTo>
                <a:close/>
              </a:path>
              <a:path w="2962909" h="1811020">
                <a:moveTo>
                  <a:pt x="9144" y="10668"/>
                </a:moveTo>
                <a:lnTo>
                  <a:pt x="9144" y="4572"/>
                </a:lnTo>
                <a:lnTo>
                  <a:pt x="4572" y="10668"/>
                </a:lnTo>
                <a:lnTo>
                  <a:pt x="9144" y="10668"/>
                </a:lnTo>
                <a:close/>
              </a:path>
              <a:path w="2962909" h="1811020">
                <a:moveTo>
                  <a:pt x="9144" y="1801368"/>
                </a:moveTo>
                <a:lnTo>
                  <a:pt x="9144" y="10668"/>
                </a:lnTo>
                <a:lnTo>
                  <a:pt x="4572" y="10668"/>
                </a:lnTo>
                <a:lnTo>
                  <a:pt x="4572" y="1801368"/>
                </a:lnTo>
                <a:lnTo>
                  <a:pt x="9144" y="1801368"/>
                </a:lnTo>
                <a:close/>
              </a:path>
              <a:path w="2962909" h="1811020">
                <a:moveTo>
                  <a:pt x="2958084" y="1801368"/>
                </a:moveTo>
                <a:lnTo>
                  <a:pt x="4572" y="1801368"/>
                </a:lnTo>
                <a:lnTo>
                  <a:pt x="9144" y="1805940"/>
                </a:lnTo>
                <a:lnTo>
                  <a:pt x="9144" y="1810512"/>
                </a:lnTo>
                <a:lnTo>
                  <a:pt x="2951988" y="1810512"/>
                </a:lnTo>
                <a:lnTo>
                  <a:pt x="2951988" y="1805940"/>
                </a:lnTo>
                <a:lnTo>
                  <a:pt x="2958084" y="1801368"/>
                </a:lnTo>
                <a:close/>
              </a:path>
              <a:path w="2962909" h="1811020">
                <a:moveTo>
                  <a:pt x="9144" y="1810512"/>
                </a:moveTo>
                <a:lnTo>
                  <a:pt x="9144" y="1805940"/>
                </a:lnTo>
                <a:lnTo>
                  <a:pt x="4572" y="1801368"/>
                </a:lnTo>
                <a:lnTo>
                  <a:pt x="4572" y="1810512"/>
                </a:lnTo>
                <a:lnTo>
                  <a:pt x="9144" y="1810512"/>
                </a:lnTo>
                <a:close/>
              </a:path>
              <a:path w="2962909" h="1811020">
                <a:moveTo>
                  <a:pt x="2958084" y="10668"/>
                </a:moveTo>
                <a:lnTo>
                  <a:pt x="2951988" y="4572"/>
                </a:lnTo>
                <a:lnTo>
                  <a:pt x="2951988" y="10668"/>
                </a:lnTo>
                <a:lnTo>
                  <a:pt x="2958084" y="10668"/>
                </a:lnTo>
                <a:close/>
              </a:path>
              <a:path w="2962909" h="1811020">
                <a:moveTo>
                  <a:pt x="2958084" y="1801368"/>
                </a:moveTo>
                <a:lnTo>
                  <a:pt x="2958084" y="10668"/>
                </a:lnTo>
                <a:lnTo>
                  <a:pt x="2951988" y="10668"/>
                </a:lnTo>
                <a:lnTo>
                  <a:pt x="2951988" y="1801368"/>
                </a:lnTo>
                <a:lnTo>
                  <a:pt x="2958084" y="1801368"/>
                </a:lnTo>
                <a:close/>
              </a:path>
              <a:path w="2962909" h="1811020">
                <a:moveTo>
                  <a:pt x="2958084" y="1810512"/>
                </a:moveTo>
                <a:lnTo>
                  <a:pt x="2958084" y="1801368"/>
                </a:lnTo>
                <a:lnTo>
                  <a:pt x="2951988" y="1805940"/>
                </a:lnTo>
                <a:lnTo>
                  <a:pt x="2951988" y="1810512"/>
                </a:lnTo>
                <a:lnTo>
                  <a:pt x="2958084" y="18105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" name="object 5"/>
          <p:cNvSpPr/>
          <p:nvPr/>
        </p:nvSpPr>
        <p:spPr>
          <a:xfrm>
            <a:off x="2432913" y="1659751"/>
            <a:ext cx="2687875" cy="1643615"/>
          </a:xfrm>
          <a:custGeom>
            <a:avLst/>
            <a:gdLst/>
            <a:ahLst/>
            <a:cxnLst/>
            <a:rect l="l" t="t" r="r" b="b"/>
            <a:pathLst>
              <a:path w="2961640" h="1811020">
                <a:moveTo>
                  <a:pt x="2961129" y="1807464"/>
                </a:moveTo>
                <a:lnTo>
                  <a:pt x="2961129" y="3048"/>
                </a:lnTo>
                <a:lnTo>
                  <a:pt x="2959605" y="0"/>
                </a:lnTo>
                <a:lnTo>
                  <a:pt x="1524" y="0"/>
                </a:lnTo>
                <a:lnTo>
                  <a:pt x="0" y="3048"/>
                </a:lnTo>
                <a:lnTo>
                  <a:pt x="0" y="1807464"/>
                </a:lnTo>
                <a:lnTo>
                  <a:pt x="1524" y="1810512"/>
                </a:lnTo>
                <a:lnTo>
                  <a:pt x="4572" y="1810512"/>
                </a:lnTo>
                <a:lnTo>
                  <a:pt x="4572" y="10668"/>
                </a:lnTo>
                <a:lnTo>
                  <a:pt x="9144" y="4572"/>
                </a:lnTo>
                <a:lnTo>
                  <a:pt x="9144" y="10668"/>
                </a:lnTo>
                <a:lnTo>
                  <a:pt x="2951985" y="10668"/>
                </a:lnTo>
                <a:lnTo>
                  <a:pt x="2951985" y="4572"/>
                </a:lnTo>
                <a:lnTo>
                  <a:pt x="2956557" y="10668"/>
                </a:lnTo>
                <a:lnTo>
                  <a:pt x="2956557" y="1810512"/>
                </a:lnTo>
                <a:lnTo>
                  <a:pt x="2959605" y="1810512"/>
                </a:lnTo>
                <a:lnTo>
                  <a:pt x="2961129" y="1807464"/>
                </a:lnTo>
                <a:close/>
              </a:path>
              <a:path w="2961640" h="1811020">
                <a:moveTo>
                  <a:pt x="9144" y="10668"/>
                </a:moveTo>
                <a:lnTo>
                  <a:pt x="9144" y="4572"/>
                </a:lnTo>
                <a:lnTo>
                  <a:pt x="4572" y="10668"/>
                </a:lnTo>
                <a:lnTo>
                  <a:pt x="9144" y="10668"/>
                </a:lnTo>
                <a:close/>
              </a:path>
              <a:path w="2961640" h="1811020">
                <a:moveTo>
                  <a:pt x="9144" y="1801368"/>
                </a:moveTo>
                <a:lnTo>
                  <a:pt x="9144" y="10668"/>
                </a:lnTo>
                <a:lnTo>
                  <a:pt x="4572" y="10668"/>
                </a:lnTo>
                <a:lnTo>
                  <a:pt x="4572" y="1801368"/>
                </a:lnTo>
                <a:lnTo>
                  <a:pt x="9144" y="1801368"/>
                </a:lnTo>
                <a:close/>
              </a:path>
              <a:path w="2961640" h="1811020">
                <a:moveTo>
                  <a:pt x="2956557" y="1801368"/>
                </a:moveTo>
                <a:lnTo>
                  <a:pt x="4572" y="1801368"/>
                </a:lnTo>
                <a:lnTo>
                  <a:pt x="9144" y="1805940"/>
                </a:lnTo>
                <a:lnTo>
                  <a:pt x="9144" y="1810512"/>
                </a:lnTo>
                <a:lnTo>
                  <a:pt x="2951985" y="1810512"/>
                </a:lnTo>
                <a:lnTo>
                  <a:pt x="2951985" y="1805940"/>
                </a:lnTo>
                <a:lnTo>
                  <a:pt x="2956557" y="1801368"/>
                </a:lnTo>
                <a:close/>
              </a:path>
              <a:path w="2961640" h="1811020">
                <a:moveTo>
                  <a:pt x="9144" y="1810512"/>
                </a:moveTo>
                <a:lnTo>
                  <a:pt x="9144" y="1805940"/>
                </a:lnTo>
                <a:lnTo>
                  <a:pt x="4572" y="1801368"/>
                </a:lnTo>
                <a:lnTo>
                  <a:pt x="4572" y="1810512"/>
                </a:lnTo>
                <a:lnTo>
                  <a:pt x="9144" y="1810512"/>
                </a:lnTo>
                <a:close/>
              </a:path>
              <a:path w="2961640" h="1811020">
                <a:moveTo>
                  <a:pt x="2956557" y="10668"/>
                </a:moveTo>
                <a:lnTo>
                  <a:pt x="2951985" y="4572"/>
                </a:lnTo>
                <a:lnTo>
                  <a:pt x="2951985" y="10668"/>
                </a:lnTo>
                <a:lnTo>
                  <a:pt x="2956557" y="10668"/>
                </a:lnTo>
                <a:close/>
              </a:path>
              <a:path w="2961640" h="1811020">
                <a:moveTo>
                  <a:pt x="2956557" y="1801368"/>
                </a:moveTo>
                <a:lnTo>
                  <a:pt x="2956557" y="10668"/>
                </a:lnTo>
                <a:lnTo>
                  <a:pt x="2951985" y="10668"/>
                </a:lnTo>
                <a:lnTo>
                  <a:pt x="2951985" y="1801368"/>
                </a:lnTo>
                <a:lnTo>
                  <a:pt x="2956557" y="1801368"/>
                </a:lnTo>
                <a:close/>
              </a:path>
              <a:path w="2961640" h="1811020">
                <a:moveTo>
                  <a:pt x="2956557" y="1810512"/>
                </a:moveTo>
                <a:lnTo>
                  <a:pt x="2956557" y="1801368"/>
                </a:lnTo>
                <a:lnTo>
                  <a:pt x="2951985" y="1805940"/>
                </a:lnTo>
                <a:lnTo>
                  <a:pt x="2951985" y="1810512"/>
                </a:lnTo>
                <a:lnTo>
                  <a:pt x="2956557" y="18105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/>
          <p:nvPr/>
        </p:nvSpPr>
        <p:spPr>
          <a:xfrm>
            <a:off x="6352689" y="4293223"/>
            <a:ext cx="2689028" cy="1643615"/>
          </a:xfrm>
          <a:custGeom>
            <a:avLst/>
            <a:gdLst/>
            <a:ahLst/>
            <a:cxnLst/>
            <a:rect l="l" t="t" r="r" b="b"/>
            <a:pathLst>
              <a:path w="2962909" h="1811020">
                <a:moveTo>
                  <a:pt x="2962656" y="1808988"/>
                </a:moveTo>
                <a:lnTo>
                  <a:pt x="2962656" y="3048"/>
                </a:lnTo>
                <a:lnTo>
                  <a:pt x="2959608" y="0"/>
                </a:lnTo>
                <a:lnTo>
                  <a:pt x="1524" y="0"/>
                </a:lnTo>
                <a:lnTo>
                  <a:pt x="0" y="3048"/>
                </a:lnTo>
                <a:lnTo>
                  <a:pt x="0" y="1808988"/>
                </a:lnTo>
                <a:lnTo>
                  <a:pt x="1524" y="1810512"/>
                </a:lnTo>
                <a:lnTo>
                  <a:pt x="4572" y="1810512"/>
                </a:lnTo>
                <a:lnTo>
                  <a:pt x="4572" y="10668"/>
                </a:lnTo>
                <a:lnTo>
                  <a:pt x="9144" y="6096"/>
                </a:lnTo>
                <a:lnTo>
                  <a:pt x="9144" y="10668"/>
                </a:lnTo>
                <a:lnTo>
                  <a:pt x="2951988" y="10668"/>
                </a:lnTo>
                <a:lnTo>
                  <a:pt x="2951988" y="6096"/>
                </a:lnTo>
                <a:lnTo>
                  <a:pt x="2958084" y="10668"/>
                </a:lnTo>
                <a:lnTo>
                  <a:pt x="2958084" y="1810512"/>
                </a:lnTo>
                <a:lnTo>
                  <a:pt x="2959608" y="1810512"/>
                </a:lnTo>
                <a:lnTo>
                  <a:pt x="2962656" y="1808988"/>
                </a:lnTo>
                <a:close/>
              </a:path>
              <a:path w="2962909" h="1811020">
                <a:moveTo>
                  <a:pt x="9144" y="10668"/>
                </a:moveTo>
                <a:lnTo>
                  <a:pt x="9144" y="6096"/>
                </a:lnTo>
                <a:lnTo>
                  <a:pt x="4572" y="10668"/>
                </a:lnTo>
                <a:lnTo>
                  <a:pt x="9144" y="10668"/>
                </a:lnTo>
                <a:close/>
              </a:path>
              <a:path w="2962909" h="1811020">
                <a:moveTo>
                  <a:pt x="9144" y="1801368"/>
                </a:moveTo>
                <a:lnTo>
                  <a:pt x="9144" y="10668"/>
                </a:lnTo>
                <a:lnTo>
                  <a:pt x="4572" y="10668"/>
                </a:lnTo>
                <a:lnTo>
                  <a:pt x="4572" y="1801368"/>
                </a:lnTo>
                <a:lnTo>
                  <a:pt x="9144" y="1801368"/>
                </a:lnTo>
                <a:close/>
              </a:path>
              <a:path w="2962909" h="1811020">
                <a:moveTo>
                  <a:pt x="2958084" y="1801368"/>
                </a:moveTo>
                <a:lnTo>
                  <a:pt x="4572" y="1801368"/>
                </a:lnTo>
                <a:lnTo>
                  <a:pt x="9144" y="1805940"/>
                </a:lnTo>
                <a:lnTo>
                  <a:pt x="9144" y="1810512"/>
                </a:lnTo>
                <a:lnTo>
                  <a:pt x="2951988" y="1810512"/>
                </a:lnTo>
                <a:lnTo>
                  <a:pt x="2951988" y="1805940"/>
                </a:lnTo>
                <a:lnTo>
                  <a:pt x="2958084" y="1801368"/>
                </a:lnTo>
                <a:close/>
              </a:path>
              <a:path w="2962909" h="1811020">
                <a:moveTo>
                  <a:pt x="9144" y="1810512"/>
                </a:moveTo>
                <a:lnTo>
                  <a:pt x="9144" y="1805940"/>
                </a:lnTo>
                <a:lnTo>
                  <a:pt x="4572" y="1801368"/>
                </a:lnTo>
                <a:lnTo>
                  <a:pt x="4572" y="1810512"/>
                </a:lnTo>
                <a:lnTo>
                  <a:pt x="9144" y="1810512"/>
                </a:lnTo>
                <a:close/>
              </a:path>
              <a:path w="2962909" h="1811020">
                <a:moveTo>
                  <a:pt x="2958084" y="10668"/>
                </a:moveTo>
                <a:lnTo>
                  <a:pt x="2951988" y="6096"/>
                </a:lnTo>
                <a:lnTo>
                  <a:pt x="2951988" y="10668"/>
                </a:lnTo>
                <a:lnTo>
                  <a:pt x="2958084" y="10668"/>
                </a:lnTo>
                <a:close/>
              </a:path>
              <a:path w="2962909" h="1811020">
                <a:moveTo>
                  <a:pt x="2958084" y="1801368"/>
                </a:moveTo>
                <a:lnTo>
                  <a:pt x="2958084" y="10668"/>
                </a:lnTo>
                <a:lnTo>
                  <a:pt x="2951988" y="10668"/>
                </a:lnTo>
                <a:lnTo>
                  <a:pt x="2951988" y="1801368"/>
                </a:lnTo>
                <a:lnTo>
                  <a:pt x="2958084" y="1801368"/>
                </a:lnTo>
                <a:close/>
              </a:path>
              <a:path w="2962909" h="1811020">
                <a:moveTo>
                  <a:pt x="2958084" y="1810512"/>
                </a:moveTo>
                <a:lnTo>
                  <a:pt x="2958084" y="1801368"/>
                </a:lnTo>
                <a:lnTo>
                  <a:pt x="2951988" y="1805940"/>
                </a:lnTo>
                <a:lnTo>
                  <a:pt x="2951988" y="1810512"/>
                </a:lnTo>
                <a:lnTo>
                  <a:pt x="2958084" y="18105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" name="object 7"/>
          <p:cNvSpPr/>
          <p:nvPr/>
        </p:nvSpPr>
        <p:spPr>
          <a:xfrm>
            <a:off x="2432913" y="4293223"/>
            <a:ext cx="2687875" cy="1643615"/>
          </a:xfrm>
          <a:custGeom>
            <a:avLst/>
            <a:gdLst/>
            <a:ahLst/>
            <a:cxnLst/>
            <a:rect l="l" t="t" r="r" b="b"/>
            <a:pathLst>
              <a:path w="2961640" h="1811020">
                <a:moveTo>
                  <a:pt x="2961129" y="1808988"/>
                </a:moveTo>
                <a:lnTo>
                  <a:pt x="2961129" y="3048"/>
                </a:lnTo>
                <a:lnTo>
                  <a:pt x="2959605" y="0"/>
                </a:lnTo>
                <a:lnTo>
                  <a:pt x="1524" y="0"/>
                </a:lnTo>
                <a:lnTo>
                  <a:pt x="0" y="3048"/>
                </a:lnTo>
                <a:lnTo>
                  <a:pt x="0" y="1808988"/>
                </a:lnTo>
                <a:lnTo>
                  <a:pt x="1524" y="1810512"/>
                </a:lnTo>
                <a:lnTo>
                  <a:pt x="4572" y="1810512"/>
                </a:lnTo>
                <a:lnTo>
                  <a:pt x="4572" y="10668"/>
                </a:lnTo>
                <a:lnTo>
                  <a:pt x="9144" y="6096"/>
                </a:lnTo>
                <a:lnTo>
                  <a:pt x="9144" y="10668"/>
                </a:lnTo>
                <a:lnTo>
                  <a:pt x="2951985" y="10668"/>
                </a:lnTo>
                <a:lnTo>
                  <a:pt x="2951985" y="6096"/>
                </a:lnTo>
                <a:lnTo>
                  <a:pt x="2956557" y="10668"/>
                </a:lnTo>
                <a:lnTo>
                  <a:pt x="2956557" y="1810512"/>
                </a:lnTo>
                <a:lnTo>
                  <a:pt x="2959605" y="1810512"/>
                </a:lnTo>
                <a:lnTo>
                  <a:pt x="2961129" y="1808988"/>
                </a:lnTo>
                <a:close/>
              </a:path>
              <a:path w="2961640" h="1811020">
                <a:moveTo>
                  <a:pt x="9144" y="10668"/>
                </a:moveTo>
                <a:lnTo>
                  <a:pt x="9144" y="6096"/>
                </a:lnTo>
                <a:lnTo>
                  <a:pt x="4572" y="10668"/>
                </a:lnTo>
                <a:lnTo>
                  <a:pt x="9144" y="10668"/>
                </a:lnTo>
                <a:close/>
              </a:path>
              <a:path w="2961640" h="1811020">
                <a:moveTo>
                  <a:pt x="9144" y="1801368"/>
                </a:moveTo>
                <a:lnTo>
                  <a:pt x="9144" y="10668"/>
                </a:lnTo>
                <a:lnTo>
                  <a:pt x="4572" y="10668"/>
                </a:lnTo>
                <a:lnTo>
                  <a:pt x="4572" y="1801368"/>
                </a:lnTo>
                <a:lnTo>
                  <a:pt x="9144" y="1801368"/>
                </a:lnTo>
                <a:close/>
              </a:path>
              <a:path w="2961640" h="1811020">
                <a:moveTo>
                  <a:pt x="2956557" y="1801368"/>
                </a:moveTo>
                <a:lnTo>
                  <a:pt x="4572" y="1801368"/>
                </a:lnTo>
                <a:lnTo>
                  <a:pt x="9144" y="1805940"/>
                </a:lnTo>
                <a:lnTo>
                  <a:pt x="9144" y="1810512"/>
                </a:lnTo>
                <a:lnTo>
                  <a:pt x="2951985" y="1810512"/>
                </a:lnTo>
                <a:lnTo>
                  <a:pt x="2951985" y="1805940"/>
                </a:lnTo>
                <a:lnTo>
                  <a:pt x="2956557" y="1801368"/>
                </a:lnTo>
                <a:close/>
              </a:path>
              <a:path w="2961640" h="1811020">
                <a:moveTo>
                  <a:pt x="9144" y="1810512"/>
                </a:moveTo>
                <a:lnTo>
                  <a:pt x="9144" y="1805940"/>
                </a:lnTo>
                <a:lnTo>
                  <a:pt x="4572" y="1801368"/>
                </a:lnTo>
                <a:lnTo>
                  <a:pt x="4572" y="1810512"/>
                </a:lnTo>
                <a:lnTo>
                  <a:pt x="9144" y="1810512"/>
                </a:lnTo>
                <a:close/>
              </a:path>
              <a:path w="2961640" h="1811020">
                <a:moveTo>
                  <a:pt x="2956557" y="10668"/>
                </a:moveTo>
                <a:lnTo>
                  <a:pt x="2951985" y="6096"/>
                </a:lnTo>
                <a:lnTo>
                  <a:pt x="2951985" y="10668"/>
                </a:lnTo>
                <a:lnTo>
                  <a:pt x="2956557" y="10668"/>
                </a:lnTo>
                <a:close/>
              </a:path>
              <a:path w="2961640" h="1811020">
                <a:moveTo>
                  <a:pt x="2956557" y="1801368"/>
                </a:moveTo>
                <a:lnTo>
                  <a:pt x="2956557" y="10668"/>
                </a:lnTo>
                <a:lnTo>
                  <a:pt x="2951985" y="10668"/>
                </a:lnTo>
                <a:lnTo>
                  <a:pt x="2951985" y="1801368"/>
                </a:lnTo>
                <a:lnTo>
                  <a:pt x="2956557" y="1801368"/>
                </a:lnTo>
                <a:close/>
              </a:path>
              <a:path w="2961640" h="1811020">
                <a:moveTo>
                  <a:pt x="2956557" y="1810512"/>
                </a:moveTo>
                <a:lnTo>
                  <a:pt x="2956557" y="1801368"/>
                </a:lnTo>
                <a:lnTo>
                  <a:pt x="2951985" y="1805940"/>
                </a:lnTo>
                <a:lnTo>
                  <a:pt x="2951985" y="1810512"/>
                </a:lnTo>
                <a:lnTo>
                  <a:pt x="2956557" y="18105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" name="object 8"/>
          <p:cNvSpPr/>
          <p:nvPr/>
        </p:nvSpPr>
        <p:spPr>
          <a:xfrm>
            <a:off x="5764861" y="1663900"/>
            <a:ext cx="25357" cy="4253113"/>
          </a:xfrm>
          <a:custGeom>
            <a:avLst/>
            <a:gdLst/>
            <a:ahLst/>
            <a:cxnLst/>
            <a:rect l="l" t="t" r="r" b="b"/>
            <a:pathLst>
              <a:path w="27939" h="4686300">
                <a:moveTo>
                  <a:pt x="27432" y="0"/>
                </a:moveTo>
                <a:lnTo>
                  <a:pt x="16764" y="0"/>
                </a:lnTo>
                <a:lnTo>
                  <a:pt x="16764" y="76200"/>
                </a:lnTo>
                <a:lnTo>
                  <a:pt x="25908" y="76200"/>
                </a:lnTo>
                <a:lnTo>
                  <a:pt x="27432" y="0"/>
                </a:lnTo>
                <a:close/>
              </a:path>
              <a:path w="27939" h="4686300">
                <a:moveTo>
                  <a:pt x="25908" y="181356"/>
                </a:moveTo>
                <a:lnTo>
                  <a:pt x="25908" y="105156"/>
                </a:lnTo>
                <a:lnTo>
                  <a:pt x="16764" y="105156"/>
                </a:lnTo>
                <a:lnTo>
                  <a:pt x="16764" y="181356"/>
                </a:lnTo>
                <a:lnTo>
                  <a:pt x="25908" y="181356"/>
                </a:lnTo>
                <a:close/>
              </a:path>
              <a:path w="27939" h="4686300">
                <a:moveTo>
                  <a:pt x="25908" y="286512"/>
                </a:moveTo>
                <a:lnTo>
                  <a:pt x="25908" y="210312"/>
                </a:lnTo>
                <a:lnTo>
                  <a:pt x="16764" y="210312"/>
                </a:lnTo>
                <a:lnTo>
                  <a:pt x="16764" y="286512"/>
                </a:lnTo>
                <a:lnTo>
                  <a:pt x="25908" y="286512"/>
                </a:lnTo>
                <a:close/>
              </a:path>
              <a:path w="27939" h="4686300">
                <a:moveTo>
                  <a:pt x="25908" y="391668"/>
                </a:moveTo>
                <a:lnTo>
                  <a:pt x="25908" y="315468"/>
                </a:lnTo>
                <a:lnTo>
                  <a:pt x="16764" y="315468"/>
                </a:lnTo>
                <a:lnTo>
                  <a:pt x="15240" y="391668"/>
                </a:lnTo>
                <a:lnTo>
                  <a:pt x="25908" y="391668"/>
                </a:lnTo>
                <a:close/>
              </a:path>
              <a:path w="27939" h="4686300">
                <a:moveTo>
                  <a:pt x="25908" y="419100"/>
                </a:moveTo>
                <a:lnTo>
                  <a:pt x="15240" y="419100"/>
                </a:lnTo>
                <a:lnTo>
                  <a:pt x="15240" y="495300"/>
                </a:lnTo>
                <a:lnTo>
                  <a:pt x="24384" y="495300"/>
                </a:lnTo>
                <a:lnTo>
                  <a:pt x="25908" y="419100"/>
                </a:lnTo>
                <a:close/>
              </a:path>
              <a:path w="27939" h="4686300">
                <a:moveTo>
                  <a:pt x="24384" y="600456"/>
                </a:moveTo>
                <a:lnTo>
                  <a:pt x="24384" y="524256"/>
                </a:lnTo>
                <a:lnTo>
                  <a:pt x="15240" y="524256"/>
                </a:lnTo>
                <a:lnTo>
                  <a:pt x="15240" y="600456"/>
                </a:lnTo>
                <a:lnTo>
                  <a:pt x="24384" y="600456"/>
                </a:lnTo>
                <a:close/>
              </a:path>
              <a:path w="27939" h="4686300">
                <a:moveTo>
                  <a:pt x="24384" y="705612"/>
                </a:moveTo>
                <a:lnTo>
                  <a:pt x="24384" y="629412"/>
                </a:lnTo>
                <a:lnTo>
                  <a:pt x="15240" y="629412"/>
                </a:lnTo>
                <a:lnTo>
                  <a:pt x="15240" y="705612"/>
                </a:lnTo>
                <a:lnTo>
                  <a:pt x="24384" y="705612"/>
                </a:lnTo>
                <a:close/>
              </a:path>
              <a:path w="27939" h="4686300">
                <a:moveTo>
                  <a:pt x="24384" y="810768"/>
                </a:moveTo>
                <a:lnTo>
                  <a:pt x="24384" y="734568"/>
                </a:lnTo>
                <a:lnTo>
                  <a:pt x="15240" y="734568"/>
                </a:lnTo>
                <a:lnTo>
                  <a:pt x="13716" y="810768"/>
                </a:lnTo>
                <a:lnTo>
                  <a:pt x="24384" y="810768"/>
                </a:lnTo>
                <a:close/>
              </a:path>
              <a:path w="27939" h="4686300">
                <a:moveTo>
                  <a:pt x="24384" y="838200"/>
                </a:moveTo>
                <a:lnTo>
                  <a:pt x="13716" y="838200"/>
                </a:lnTo>
                <a:lnTo>
                  <a:pt x="13716" y="914400"/>
                </a:lnTo>
                <a:lnTo>
                  <a:pt x="22860" y="914400"/>
                </a:lnTo>
                <a:lnTo>
                  <a:pt x="24384" y="838200"/>
                </a:lnTo>
                <a:close/>
              </a:path>
              <a:path w="27939" h="4686300">
                <a:moveTo>
                  <a:pt x="22860" y="1019556"/>
                </a:moveTo>
                <a:lnTo>
                  <a:pt x="22860" y="943356"/>
                </a:lnTo>
                <a:lnTo>
                  <a:pt x="13716" y="943356"/>
                </a:lnTo>
                <a:lnTo>
                  <a:pt x="13716" y="1019556"/>
                </a:lnTo>
                <a:lnTo>
                  <a:pt x="22860" y="1019556"/>
                </a:lnTo>
                <a:close/>
              </a:path>
              <a:path w="27939" h="4686300">
                <a:moveTo>
                  <a:pt x="22860" y="1124712"/>
                </a:moveTo>
                <a:lnTo>
                  <a:pt x="22860" y="1048512"/>
                </a:lnTo>
                <a:lnTo>
                  <a:pt x="13716" y="1048512"/>
                </a:lnTo>
                <a:lnTo>
                  <a:pt x="13716" y="1124712"/>
                </a:lnTo>
                <a:lnTo>
                  <a:pt x="22860" y="1124712"/>
                </a:lnTo>
                <a:close/>
              </a:path>
              <a:path w="27939" h="4686300">
                <a:moveTo>
                  <a:pt x="22860" y="1229868"/>
                </a:moveTo>
                <a:lnTo>
                  <a:pt x="22860" y="1153668"/>
                </a:lnTo>
                <a:lnTo>
                  <a:pt x="13716" y="1153668"/>
                </a:lnTo>
                <a:lnTo>
                  <a:pt x="12192" y="1229868"/>
                </a:lnTo>
                <a:lnTo>
                  <a:pt x="22860" y="1229868"/>
                </a:lnTo>
                <a:close/>
              </a:path>
              <a:path w="27939" h="4686300">
                <a:moveTo>
                  <a:pt x="22860" y="1257300"/>
                </a:moveTo>
                <a:lnTo>
                  <a:pt x="12192" y="1257300"/>
                </a:lnTo>
                <a:lnTo>
                  <a:pt x="12192" y="1333500"/>
                </a:lnTo>
                <a:lnTo>
                  <a:pt x="21336" y="1333500"/>
                </a:lnTo>
                <a:lnTo>
                  <a:pt x="22860" y="1257300"/>
                </a:lnTo>
                <a:close/>
              </a:path>
              <a:path w="27939" h="4686300">
                <a:moveTo>
                  <a:pt x="21336" y="1438656"/>
                </a:moveTo>
                <a:lnTo>
                  <a:pt x="21336" y="1362456"/>
                </a:lnTo>
                <a:lnTo>
                  <a:pt x="12192" y="1362456"/>
                </a:lnTo>
                <a:lnTo>
                  <a:pt x="12192" y="1438656"/>
                </a:lnTo>
                <a:lnTo>
                  <a:pt x="21336" y="1438656"/>
                </a:lnTo>
                <a:close/>
              </a:path>
              <a:path w="27939" h="4686300">
                <a:moveTo>
                  <a:pt x="21336" y="1543812"/>
                </a:moveTo>
                <a:lnTo>
                  <a:pt x="21336" y="1467612"/>
                </a:lnTo>
                <a:lnTo>
                  <a:pt x="12192" y="1467612"/>
                </a:lnTo>
                <a:lnTo>
                  <a:pt x="12192" y="1543812"/>
                </a:lnTo>
                <a:lnTo>
                  <a:pt x="21336" y="1543812"/>
                </a:lnTo>
                <a:close/>
              </a:path>
              <a:path w="27939" h="4686300">
                <a:moveTo>
                  <a:pt x="21336" y="1648968"/>
                </a:moveTo>
                <a:lnTo>
                  <a:pt x="21336" y="1572768"/>
                </a:lnTo>
                <a:lnTo>
                  <a:pt x="12192" y="1572768"/>
                </a:lnTo>
                <a:lnTo>
                  <a:pt x="10668" y="1648968"/>
                </a:lnTo>
                <a:lnTo>
                  <a:pt x="21336" y="1648968"/>
                </a:lnTo>
                <a:close/>
              </a:path>
              <a:path w="27939" h="4686300">
                <a:moveTo>
                  <a:pt x="21336" y="1676400"/>
                </a:moveTo>
                <a:lnTo>
                  <a:pt x="10668" y="1676400"/>
                </a:lnTo>
                <a:lnTo>
                  <a:pt x="10668" y="1752600"/>
                </a:lnTo>
                <a:lnTo>
                  <a:pt x="19812" y="1752600"/>
                </a:lnTo>
                <a:lnTo>
                  <a:pt x="21336" y="1676400"/>
                </a:lnTo>
                <a:close/>
              </a:path>
              <a:path w="27939" h="4686300">
                <a:moveTo>
                  <a:pt x="19812" y="1857756"/>
                </a:moveTo>
                <a:lnTo>
                  <a:pt x="19812" y="1781556"/>
                </a:lnTo>
                <a:lnTo>
                  <a:pt x="10668" y="1781556"/>
                </a:lnTo>
                <a:lnTo>
                  <a:pt x="10668" y="1857756"/>
                </a:lnTo>
                <a:lnTo>
                  <a:pt x="19812" y="1857756"/>
                </a:lnTo>
                <a:close/>
              </a:path>
              <a:path w="27939" h="4686300">
                <a:moveTo>
                  <a:pt x="19812" y="1962912"/>
                </a:moveTo>
                <a:lnTo>
                  <a:pt x="19812" y="1886712"/>
                </a:lnTo>
                <a:lnTo>
                  <a:pt x="10668" y="1886712"/>
                </a:lnTo>
                <a:lnTo>
                  <a:pt x="10668" y="1962912"/>
                </a:lnTo>
                <a:lnTo>
                  <a:pt x="19812" y="1962912"/>
                </a:lnTo>
                <a:close/>
              </a:path>
              <a:path w="27939" h="4686300">
                <a:moveTo>
                  <a:pt x="19812" y="2068068"/>
                </a:moveTo>
                <a:lnTo>
                  <a:pt x="19812" y="1991868"/>
                </a:lnTo>
                <a:lnTo>
                  <a:pt x="9144" y="1991868"/>
                </a:lnTo>
                <a:lnTo>
                  <a:pt x="9144" y="2068068"/>
                </a:lnTo>
                <a:lnTo>
                  <a:pt x="19812" y="2068068"/>
                </a:lnTo>
                <a:close/>
              </a:path>
              <a:path w="27939" h="4686300">
                <a:moveTo>
                  <a:pt x="18288" y="2171700"/>
                </a:moveTo>
                <a:lnTo>
                  <a:pt x="18288" y="2095500"/>
                </a:lnTo>
                <a:lnTo>
                  <a:pt x="9144" y="2095500"/>
                </a:lnTo>
                <a:lnTo>
                  <a:pt x="9144" y="2171700"/>
                </a:lnTo>
                <a:lnTo>
                  <a:pt x="18288" y="2171700"/>
                </a:lnTo>
                <a:close/>
              </a:path>
              <a:path w="27939" h="4686300">
                <a:moveTo>
                  <a:pt x="18288" y="2276856"/>
                </a:moveTo>
                <a:lnTo>
                  <a:pt x="18288" y="2200656"/>
                </a:lnTo>
                <a:lnTo>
                  <a:pt x="9144" y="2200656"/>
                </a:lnTo>
                <a:lnTo>
                  <a:pt x="9144" y="2276856"/>
                </a:lnTo>
                <a:lnTo>
                  <a:pt x="18288" y="2276856"/>
                </a:lnTo>
                <a:close/>
              </a:path>
              <a:path w="27939" h="4686300">
                <a:moveTo>
                  <a:pt x="18288" y="2382012"/>
                </a:moveTo>
                <a:lnTo>
                  <a:pt x="18288" y="2305812"/>
                </a:lnTo>
                <a:lnTo>
                  <a:pt x="9144" y="2305812"/>
                </a:lnTo>
                <a:lnTo>
                  <a:pt x="9144" y="2382012"/>
                </a:lnTo>
                <a:lnTo>
                  <a:pt x="18288" y="2382012"/>
                </a:lnTo>
                <a:close/>
              </a:path>
              <a:path w="27939" h="4686300">
                <a:moveTo>
                  <a:pt x="18288" y="2487168"/>
                </a:moveTo>
                <a:lnTo>
                  <a:pt x="18288" y="2410968"/>
                </a:lnTo>
                <a:lnTo>
                  <a:pt x="7620" y="2410968"/>
                </a:lnTo>
                <a:lnTo>
                  <a:pt x="7620" y="2487168"/>
                </a:lnTo>
                <a:lnTo>
                  <a:pt x="18288" y="2487168"/>
                </a:lnTo>
                <a:close/>
              </a:path>
              <a:path w="27939" h="4686300">
                <a:moveTo>
                  <a:pt x="16764" y="2590800"/>
                </a:moveTo>
                <a:lnTo>
                  <a:pt x="16764" y="2514600"/>
                </a:lnTo>
                <a:lnTo>
                  <a:pt x="7620" y="2514600"/>
                </a:lnTo>
                <a:lnTo>
                  <a:pt x="7620" y="2590800"/>
                </a:lnTo>
                <a:lnTo>
                  <a:pt x="16764" y="2590800"/>
                </a:lnTo>
                <a:close/>
              </a:path>
              <a:path w="27939" h="4686300">
                <a:moveTo>
                  <a:pt x="16764" y="2695956"/>
                </a:moveTo>
                <a:lnTo>
                  <a:pt x="16764" y="2619756"/>
                </a:lnTo>
                <a:lnTo>
                  <a:pt x="7620" y="2619756"/>
                </a:lnTo>
                <a:lnTo>
                  <a:pt x="7620" y="2695956"/>
                </a:lnTo>
                <a:lnTo>
                  <a:pt x="16764" y="2695956"/>
                </a:lnTo>
                <a:close/>
              </a:path>
              <a:path w="27939" h="4686300">
                <a:moveTo>
                  <a:pt x="16764" y="2801112"/>
                </a:moveTo>
                <a:lnTo>
                  <a:pt x="16764" y="2724912"/>
                </a:lnTo>
                <a:lnTo>
                  <a:pt x="7620" y="2724912"/>
                </a:lnTo>
                <a:lnTo>
                  <a:pt x="7620" y="2801112"/>
                </a:lnTo>
                <a:lnTo>
                  <a:pt x="16764" y="2801112"/>
                </a:lnTo>
                <a:close/>
              </a:path>
              <a:path w="27939" h="4686300">
                <a:moveTo>
                  <a:pt x="16764" y="2906268"/>
                </a:moveTo>
                <a:lnTo>
                  <a:pt x="16764" y="2830068"/>
                </a:lnTo>
                <a:lnTo>
                  <a:pt x="6096" y="2830068"/>
                </a:lnTo>
                <a:lnTo>
                  <a:pt x="6096" y="2906268"/>
                </a:lnTo>
                <a:lnTo>
                  <a:pt x="16764" y="2906268"/>
                </a:lnTo>
                <a:close/>
              </a:path>
              <a:path w="27939" h="4686300">
                <a:moveTo>
                  <a:pt x="15240" y="3009900"/>
                </a:moveTo>
                <a:lnTo>
                  <a:pt x="15240" y="2933700"/>
                </a:lnTo>
                <a:lnTo>
                  <a:pt x="6096" y="2933700"/>
                </a:lnTo>
                <a:lnTo>
                  <a:pt x="6096" y="3009900"/>
                </a:lnTo>
                <a:lnTo>
                  <a:pt x="15240" y="3009900"/>
                </a:lnTo>
                <a:close/>
              </a:path>
              <a:path w="27939" h="4686300">
                <a:moveTo>
                  <a:pt x="15240" y="3115056"/>
                </a:moveTo>
                <a:lnTo>
                  <a:pt x="15240" y="3038856"/>
                </a:lnTo>
                <a:lnTo>
                  <a:pt x="6096" y="3038856"/>
                </a:lnTo>
                <a:lnTo>
                  <a:pt x="6096" y="3115056"/>
                </a:lnTo>
                <a:lnTo>
                  <a:pt x="15240" y="3115056"/>
                </a:lnTo>
                <a:close/>
              </a:path>
              <a:path w="27939" h="4686300">
                <a:moveTo>
                  <a:pt x="15240" y="3220212"/>
                </a:moveTo>
                <a:lnTo>
                  <a:pt x="15240" y="3144012"/>
                </a:lnTo>
                <a:lnTo>
                  <a:pt x="6096" y="3144012"/>
                </a:lnTo>
                <a:lnTo>
                  <a:pt x="4572" y="3220212"/>
                </a:lnTo>
                <a:lnTo>
                  <a:pt x="15240" y="3220212"/>
                </a:lnTo>
                <a:close/>
              </a:path>
              <a:path w="27939" h="4686300">
                <a:moveTo>
                  <a:pt x="15240" y="3249168"/>
                </a:moveTo>
                <a:lnTo>
                  <a:pt x="4572" y="3249168"/>
                </a:lnTo>
                <a:lnTo>
                  <a:pt x="4572" y="3325368"/>
                </a:lnTo>
                <a:lnTo>
                  <a:pt x="13716" y="3325368"/>
                </a:lnTo>
                <a:lnTo>
                  <a:pt x="15240" y="3249168"/>
                </a:lnTo>
                <a:close/>
              </a:path>
              <a:path w="27939" h="4686300">
                <a:moveTo>
                  <a:pt x="13716" y="3429000"/>
                </a:moveTo>
                <a:lnTo>
                  <a:pt x="13716" y="3352800"/>
                </a:lnTo>
                <a:lnTo>
                  <a:pt x="4572" y="3352800"/>
                </a:lnTo>
                <a:lnTo>
                  <a:pt x="4572" y="3429000"/>
                </a:lnTo>
                <a:lnTo>
                  <a:pt x="13716" y="3429000"/>
                </a:lnTo>
                <a:close/>
              </a:path>
              <a:path w="27939" h="4686300">
                <a:moveTo>
                  <a:pt x="13716" y="3534156"/>
                </a:moveTo>
                <a:lnTo>
                  <a:pt x="13716" y="3457956"/>
                </a:lnTo>
                <a:lnTo>
                  <a:pt x="4572" y="3457956"/>
                </a:lnTo>
                <a:lnTo>
                  <a:pt x="4572" y="3534156"/>
                </a:lnTo>
                <a:lnTo>
                  <a:pt x="13716" y="3534156"/>
                </a:lnTo>
                <a:close/>
              </a:path>
              <a:path w="27939" h="4686300">
                <a:moveTo>
                  <a:pt x="13716" y="3639312"/>
                </a:moveTo>
                <a:lnTo>
                  <a:pt x="13716" y="3563112"/>
                </a:lnTo>
                <a:lnTo>
                  <a:pt x="4572" y="3563112"/>
                </a:lnTo>
                <a:lnTo>
                  <a:pt x="3048" y="3639312"/>
                </a:lnTo>
                <a:lnTo>
                  <a:pt x="13716" y="3639312"/>
                </a:lnTo>
                <a:close/>
              </a:path>
              <a:path w="27939" h="4686300">
                <a:moveTo>
                  <a:pt x="13716" y="3668268"/>
                </a:moveTo>
                <a:lnTo>
                  <a:pt x="3048" y="3668268"/>
                </a:lnTo>
                <a:lnTo>
                  <a:pt x="3048" y="3744468"/>
                </a:lnTo>
                <a:lnTo>
                  <a:pt x="12192" y="3744468"/>
                </a:lnTo>
                <a:lnTo>
                  <a:pt x="13716" y="3668268"/>
                </a:lnTo>
                <a:close/>
              </a:path>
              <a:path w="27939" h="4686300">
                <a:moveTo>
                  <a:pt x="12192" y="3848100"/>
                </a:moveTo>
                <a:lnTo>
                  <a:pt x="12192" y="3771900"/>
                </a:lnTo>
                <a:lnTo>
                  <a:pt x="3048" y="3771900"/>
                </a:lnTo>
                <a:lnTo>
                  <a:pt x="3048" y="3848100"/>
                </a:lnTo>
                <a:lnTo>
                  <a:pt x="12192" y="3848100"/>
                </a:lnTo>
                <a:close/>
              </a:path>
              <a:path w="27939" h="4686300">
                <a:moveTo>
                  <a:pt x="12192" y="3953256"/>
                </a:moveTo>
                <a:lnTo>
                  <a:pt x="12192" y="3877056"/>
                </a:lnTo>
                <a:lnTo>
                  <a:pt x="3048" y="3877056"/>
                </a:lnTo>
                <a:lnTo>
                  <a:pt x="3048" y="3953256"/>
                </a:lnTo>
                <a:lnTo>
                  <a:pt x="12192" y="3953256"/>
                </a:lnTo>
                <a:close/>
              </a:path>
              <a:path w="27939" h="4686300">
                <a:moveTo>
                  <a:pt x="12192" y="4058412"/>
                </a:moveTo>
                <a:lnTo>
                  <a:pt x="12192" y="3982212"/>
                </a:lnTo>
                <a:lnTo>
                  <a:pt x="3048" y="3982212"/>
                </a:lnTo>
                <a:lnTo>
                  <a:pt x="1524" y="4058412"/>
                </a:lnTo>
                <a:lnTo>
                  <a:pt x="12192" y="4058412"/>
                </a:lnTo>
                <a:close/>
              </a:path>
              <a:path w="27939" h="4686300">
                <a:moveTo>
                  <a:pt x="12192" y="4087368"/>
                </a:moveTo>
                <a:lnTo>
                  <a:pt x="1524" y="4087368"/>
                </a:lnTo>
                <a:lnTo>
                  <a:pt x="1524" y="4163568"/>
                </a:lnTo>
                <a:lnTo>
                  <a:pt x="10668" y="4163568"/>
                </a:lnTo>
                <a:lnTo>
                  <a:pt x="12192" y="4087368"/>
                </a:lnTo>
                <a:close/>
              </a:path>
              <a:path w="27939" h="4686300">
                <a:moveTo>
                  <a:pt x="10668" y="4267200"/>
                </a:moveTo>
                <a:lnTo>
                  <a:pt x="10668" y="4191000"/>
                </a:lnTo>
                <a:lnTo>
                  <a:pt x="1524" y="4191000"/>
                </a:lnTo>
                <a:lnTo>
                  <a:pt x="1524" y="4267200"/>
                </a:lnTo>
                <a:lnTo>
                  <a:pt x="10668" y="4267200"/>
                </a:lnTo>
                <a:close/>
              </a:path>
              <a:path w="27939" h="4686300">
                <a:moveTo>
                  <a:pt x="10668" y="4372356"/>
                </a:moveTo>
                <a:lnTo>
                  <a:pt x="10668" y="4296156"/>
                </a:lnTo>
                <a:lnTo>
                  <a:pt x="1524" y="4296156"/>
                </a:lnTo>
                <a:lnTo>
                  <a:pt x="1524" y="4372356"/>
                </a:lnTo>
                <a:lnTo>
                  <a:pt x="10668" y="4372356"/>
                </a:lnTo>
                <a:close/>
              </a:path>
              <a:path w="27939" h="4686300">
                <a:moveTo>
                  <a:pt x="10668" y="4477512"/>
                </a:moveTo>
                <a:lnTo>
                  <a:pt x="10668" y="4401312"/>
                </a:lnTo>
                <a:lnTo>
                  <a:pt x="1524" y="4401312"/>
                </a:lnTo>
                <a:lnTo>
                  <a:pt x="0" y="4477512"/>
                </a:lnTo>
                <a:lnTo>
                  <a:pt x="10668" y="4477512"/>
                </a:lnTo>
                <a:close/>
              </a:path>
              <a:path w="27939" h="4686300">
                <a:moveTo>
                  <a:pt x="10668" y="4506468"/>
                </a:moveTo>
                <a:lnTo>
                  <a:pt x="0" y="4506468"/>
                </a:lnTo>
                <a:lnTo>
                  <a:pt x="0" y="4582668"/>
                </a:lnTo>
                <a:lnTo>
                  <a:pt x="9144" y="4582668"/>
                </a:lnTo>
                <a:lnTo>
                  <a:pt x="10668" y="4506468"/>
                </a:lnTo>
                <a:close/>
              </a:path>
              <a:path w="27939" h="4686300">
                <a:moveTo>
                  <a:pt x="9144" y="4686300"/>
                </a:moveTo>
                <a:lnTo>
                  <a:pt x="9144" y="4610100"/>
                </a:lnTo>
                <a:lnTo>
                  <a:pt x="0" y="4610100"/>
                </a:lnTo>
                <a:lnTo>
                  <a:pt x="0" y="4686300"/>
                </a:lnTo>
                <a:lnTo>
                  <a:pt x="9144" y="4686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9" name="object 9"/>
          <p:cNvSpPr/>
          <p:nvPr/>
        </p:nvSpPr>
        <p:spPr>
          <a:xfrm>
            <a:off x="2437063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" name="object 10"/>
          <p:cNvSpPr/>
          <p:nvPr/>
        </p:nvSpPr>
        <p:spPr>
          <a:xfrm>
            <a:off x="2531115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" name="object 11"/>
          <p:cNvSpPr/>
          <p:nvPr/>
        </p:nvSpPr>
        <p:spPr>
          <a:xfrm>
            <a:off x="2626551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196" y="9144"/>
                </a:moveTo>
                <a:lnTo>
                  <a:pt x="76196" y="0"/>
                </a:lnTo>
                <a:lnTo>
                  <a:pt x="0" y="0"/>
                </a:lnTo>
                <a:lnTo>
                  <a:pt x="0" y="9144"/>
                </a:lnTo>
                <a:lnTo>
                  <a:pt x="76196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2" name="object 12"/>
          <p:cNvSpPr/>
          <p:nvPr/>
        </p:nvSpPr>
        <p:spPr>
          <a:xfrm>
            <a:off x="2721984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3" name="object 13"/>
          <p:cNvSpPr/>
          <p:nvPr/>
        </p:nvSpPr>
        <p:spPr>
          <a:xfrm>
            <a:off x="2817420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4" name="object 14"/>
          <p:cNvSpPr/>
          <p:nvPr/>
        </p:nvSpPr>
        <p:spPr>
          <a:xfrm>
            <a:off x="2911472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5" name="object 15"/>
          <p:cNvSpPr/>
          <p:nvPr/>
        </p:nvSpPr>
        <p:spPr>
          <a:xfrm>
            <a:off x="3006908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6" name="object 16"/>
          <p:cNvSpPr/>
          <p:nvPr/>
        </p:nvSpPr>
        <p:spPr>
          <a:xfrm>
            <a:off x="3102344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7" name="object 17"/>
          <p:cNvSpPr/>
          <p:nvPr/>
        </p:nvSpPr>
        <p:spPr>
          <a:xfrm>
            <a:off x="3197779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8" name="object 18"/>
          <p:cNvSpPr/>
          <p:nvPr/>
        </p:nvSpPr>
        <p:spPr>
          <a:xfrm>
            <a:off x="3291832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9" name="object 19"/>
          <p:cNvSpPr/>
          <p:nvPr/>
        </p:nvSpPr>
        <p:spPr>
          <a:xfrm>
            <a:off x="3387268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0" name="object 20"/>
          <p:cNvSpPr/>
          <p:nvPr/>
        </p:nvSpPr>
        <p:spPr>
          <a:xfrm>
            <a:off x="3482703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1" name="object 21"/>
          <p:cNvSpPr/>
          <p:nvPr/>
        </p:nvSpPr>
        <p:spPr>
          <a:xfrm>
            <a:off x="3578139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2" name="object 22"/>
          <p:cNvSpPr/>
          <p:nvPr/>
        </p:nvSpPr>
        <p:spPr>
          <a:xfrm>
            <a:off x="3672192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3" name="object 23"/>
          <p:cNvSpPr/>
          <p:nvPr/>
        </p:nvSpPr>
        <p:spPr>
          <a:xfrm>
            <a:off x="3767627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4" name="object 24"/>
          <p:cNvSpPr/>
          <p:nvPr/>
        </p:nvSpPr>
        <p:spPr>
          <a:xfrm>
            <a:off x="3863063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5" name="object 25"/>
          <p:cNvSpPr/>
          <p:nvPr/>
        </p:nvSpPr>
        <p:spPr>
          <a:xfrm>
            <a:off x="3958499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6" name="object 26"/>
          <p:cNvSpPr/>
          <p:nvPr/>
        </p:nvSpPr>
        <p:spPr>
          <a:xfrm>
            <a:off x="4052551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7" name="object 27"/>
          <p:cNvSpPr/>
          <p:nvPr/>
        </p:nvSpPr>
        <p:spPr>
          <a:xfrm>
            <a:off x="4147987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8" name="object 28"/>
          <p:cNvSpPr/>
          <p:nvPr/>
        </p:nvSpPr>
        <p:spPr>
          <a:xfrm>
            <a:off x="4243423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9" name="object 29"/>
          <p:cNvSpPr/>
          <p:nvPr/>
        </p:nvSpPr>
        <p:spPr>
          <a:xfrm>
            <a:off x="4338858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0" name="object 30"/>
          <p:cNvSpPr/>
          <p:nvPr/>
        </p:nvSpPr>
        <p:spPr>
          <a:xfrm>
            <a:off x="4432911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1" name="object 31"/>
          <p:cNvSpPr/>
          <p:nvPr/>
        </p:nvSpPr>
        <p:spPr>
          <a:xfrm>
            <a:off x="4528347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2" name="object 32"/>
          <p:cNvSpPr/>
          <p:nvPr/>
        </p:nvSpPr>
        <p:spPr>
          <a:xfrm>
            <a:off x="4623782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3" name="object 33"/>
          <p:cNvSpPr/>
          <p:nvPr/>
        </p:nvSpPr>
        <p:spPr>
          <a:xfrm>
            <a:off x="4719218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4" name="object 34"/>
          <p:cNvSpPr/>
          <p:nvPr/>
        </p:nvSpPr>
        <p:spPr>
          <a:xfrm>
            <a:off x="4813271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5" name="object 35"/>
          <p:cNvSpPr/>
          <p:nvPr/>
        </p:nvSpPr>
        <p:spPr>
          <a:xfrm>
            <a:off x="4908706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6" name="object 36"/>
          <p:cNvSpPr/>
          <p:nvPr/>
        </p:nvSpPr>
        <p:spPr>
          <a:xfrm>
            <a:off x="5004142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7" name="object 37"/>
          <p:cNvSpPr/>
          <p:nvPr/>
        </p:nvSpPr>
        <p:spPr>
          <a:xfrm>
            <a:off x="5099578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8" name="object 38"/>
          <p:cNvSpPr/>
          <p:nvPr/>
        </p:nvSpPr>
        <p:spPr>
          <a:xfrm>
            <a:off x="5193630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9" name="object 39"/>
          <p:cNvSpPr/>
          <p:nvPr/>
        </p:nvSpPr>
        <p:spPr>
          <a:xfrm>
            <a:off x="5289066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0" name="object 40"/>
          <p:cNvSpPr/>
          <p:nvPr/>
        </p:nvSpPr>
        <p:spPr>
          <a:xfrm>
            <a:off x="5384502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1" name="object 41"/>
          <p:cNvSpPr/>
          <p:nvPr/>
        </p:nvSpPr>
        <p:spPr>
          <a:xfrm>
            <a:off x="5479937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2" name="object 42"/>
          <p:cNvSpPr/>
          <p:nvPr/>
        </p:nvSpPr>
        <p:spPr>
          <a:xfrm>
            <a:off x="5573990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3" name="object 43"/>
          <p:cNvSpPr/>
          <p:nvPr/>
        </p:nvSpPr>
        <p:spPr>
          <a:xfrm>
            <a:off x="5669426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4" name="object 44"/>
          <p:cNvSpPr/>
          <p:nvPr/>
        </p:nvSpPr>
        <p:spPr>
          <a:xfrm>
            <a:off x="5764861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5" name="object 45"/>
          <p:cNvSpPr/>
          <p:nvPr/>
        </p:nvSpPr>
        <p:spPr>
          <a:xfrm>
            <a:off x="5860297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6" name="object 46"/>
          <p:cNvSpPr/>
          <p:nvPr/>
        </p:nvSpPr>
        <p:spPr>
          <a:xfrm>
            <a:off x="5954350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7" name="object 47"/>
          <p:cNvSpPr/>
          <p:nvPr/>
        </p:nvSpPr>
        <p:spPr>
          <a:xfrm>
            <a:off x="6049785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8" name="object 48"/>
          <p:cNvSpPr/>
          <p:nvPr/>
        </p:nvSpPr>
        <p:spPr>
          <a:xfrm>
            <a:off x="6145221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49" name="object 49"/>
          <p:cNvSpPr/>
          <p:nvPr/>
        </p:nvSpPr>
        <p:spPr>
          <a:xfrm>
            <a:off x="6240657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0" name="object 50"/>
          <p:cNvSpPr/>
          <p:nvPr/>
        </p:nvSpPr>
        <p:spPr>
          <a:xfrm>
            <a:off x="6334709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1" name="object 51"/>
          <p:cNvSpPr/>
          <p:nvPr/>
        </p:nvSpPr>
        <p:spPr>
          <a:xfrm>
            <a:off x="6430145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2" name="object 52"/>
          <p:cNvSpPr/>
          <p:nvPr/>
        </p:nvSpPr>
        <p:spPr>
          <a:xfrm>
            <a:off x="6525581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3" name="object 53"/>
          <p:cNvSpPr/>
          <p:nvPr/>
        </p:nvSpPr>
        <p:spPr>
          <a:xfrm>
            <a:off x="6621016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4" name="object 54"/>
          <p:cNvSpPr/>
          <p:nvPr/>
        </p:nvSpPr>
        <p:spPr>
          <a:xfrm>
            <a:off x="6715069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5" name="object 55"/>
          <p:cNvSpPr/>
          <p:nvPr/>
        </p:nvSpPr>
        <p:spPr>
          <a:xfrm>
            <a:off x="6810505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6" name="object 56"/>
          <p:cNvSpPr/>
          <p:nvPr/>
        </p:nvSpPr>
        <p:spPr>
          <a:xfrm>
            <a:off x="6905940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7" name="object 57"/>
          <p:cNvSpPr/>
          <p:nvPr/>
        </p:nvSpPr>
        <p:spPr>
          <a:xfrm>
            <a:off x="7001376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8" name="object 58"/>
          <p:cNvSpPr/>
          <p:nvPr/>
        </p:nvSpPr>
        <p:spPr>
          <a:xfrm>
            <a:off x="7095429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59" name="object 59"/>
          <p:cNvSpPr/>
          <p:nvPr/>
        </p:nvSpPr>
        <p:spPr>
          <a:xfrm>
            <a:off x="7190864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0" name="object 60"/>
          <p:cNvSpPr/>
          <p:nvPr/>
        </p:nvSpPr>
        <p:spPr>
          <a:xfrm>
            <a:off x="7286300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1" name="object 61"/>
          <p:cNvSpPr/>
          <p:nvPr/>
        </p:nvSpPr>
        <p:spPr>
          <a:xfrm>
            <a:off x="7381736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2" name="object 62"/>
          <p:cNvSpPr/>
          <p:nvPr/>
        </p:nvSpPr>
        <p:spPr>
          <a:xfrm>
            <a:off x="7475787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3" name="object 63"/>
          <p:cNvSpPr/>
          <p:nvPr/>
        </p:nvSpPr>
        <p:spPr>
          <a:xfrm>
            <a:off x="7571224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4" name="object 64"/>
          <p:cNvSpPr/>
          <p:nvPr/>
        </p:nvSpPr>
        <p:spPr>
          <a:xfrm>
            <a:off x="7666660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5" name="object 65"/>
          <p:cNvSpPr/>
          <p:nvPr/>
        </p:nvSpPr>
        <p:spPr>
          <a:xfrm>
            <a:off x="7762095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6" name="object 66"/>
          <p:cNvSpPr/>
          <p:nvPr/>
        </p:nvSpPr>
        <p:spPr>
          <a:xfrm>
            <a:off x="7856147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7" name="object 67"/>
          <p:cNvSpPr/>
          <p:nvPr/>
        </p:nvSpPr>
        <p:spPr>
          <a:xfrm>
            <a:off x="7951584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8" name="object 68"/>
          <p:cNvSpPr/>
          <p:nvPr/>
        </p:nvSpPr>
        <p:spPr>
          <a:xfrm>
            <a:off x="8047019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9" name="object 69"/>
          <p:cNvSpPr/>
          <p:nvPr/>
        </p:nvSpPr>
        <p:spPr>
          <a:xfrm>
            <a:off x="8142455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0" name="object 70"/>
          <p:cNvSpPr/>
          <p:nvPr/>
        </p:nvSpPr>
        <p:spPr>
          <a:xfrm>
            <a:off x="8236508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1" name="object 71"/>
          <p:cNvSpPr/>
          <p:nvPr/>
        </p:nvSpPr>
        <p:spPr>
          <a:xfrm>
            <a:off x="8331943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2" name="object 72"/>
          <p:cNvSpPr/>
          <p:nvPr/>
        </p:nvSpPr>
        <p:spPr>
          <a:xfrm>
            <a:off x="8427379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3" name="object 73"/>
          <p:cNvSpPr/>
          <p:nvPr/>
        </p:nvSpPr>
        <p:spPr>
          <a:xfrm>
            <a:off x="8522815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4" name="object 74"/>
          <p:cNvSpPr/>
          <p:nvPr/>
        </p:nvSpPr>
        <p:spPr>
          <a:xfrm>
            <a:off x="8616867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5" name="object 75"/>
          <p:cNvSpPr/>
          <p:nvPr/>
        </p:nvSpPr>
        <p:spPr>
          <a:xfrm>
            <a:off x="8712303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6" name="object 76"/>
          <p:cNvSpPr/>
          <p:nvPr/>
        </p:nvSpPr>
        <p:spPr>
          <a:xfrm>
            <a:off x="8807739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7" name="object 77"/>
          <p:cNvSpPr/>
          <p:nvPr/>
        </p:nvSpPr>
        <p:spPr>
          <a:xfrm>
            <a:off x="8903174" y="3817428"/>
            <a:ext cx="69156" cy="8645"/>
          </a:xfrm>
          <a:custGeom>
            <a:avLst/>
            <a:gdLst/>
            <a:ahLst/>
            <a:cxnLst/>
            <a:rect l="l" t="t" r="r" b="b"/>
            <a:pathLst>
              <a:path w="76200" h="9525">
                <a:moveTo>
                  <a:pt x="76200" y="9144"/>
                </a:moveTo>
                <a:lnTo>
                  <a:pt x="76200" y="0"/>
                </a:lnTo>
                <a:lnTo>
                  <a:pt x="0" y="0"/>
                </a:lnTo>
                <a:lnTo>
                  <a:pt x="0" y="9144"/>
                </a:lnTo>
                <a:lnTo>
                  <a:pt x="76200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8" name="object 78"/>
          <p:cNvSpPr/>
          <p:nvPr/>
        </p:nvSpPr>
        <p:spPr>
          <a:xfrm>
            <a:off x="8997227" y="3817428"/>
            <a:ext cx="40341" cy="8645"/>
          </a:xfrm>
          <a:custGeom>
            <a:avLst/>
            <a:gdLst/>
            <a:ahLst/>
            <a:cxnLst/>
            <a:rect l="l" t="t" r="r" b="b"/>
            <a:pathLst>
              <a:path w="44450" h="9525">
                <a:moveTo>
                  <a:pt x="44196" y="9144"/>
                </a:moveTo>
                <a:lnTo>
                  <a:pt x="44196" y="0"/>
                </a:lnTo>
                <a:lnTo>
                  <a:pt x="0" y="0"/>
                </a:lnTo>
                <a:lnTo>
                  <a:pt x="0" y="9144"/>
                </a:lnTo>
                <a:lnTo>
                  <a:pt x="44196" y="91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79" name="object 79"/>
          <p:cNvSpPr txBox="1"/>
          <p:nvPr/>
        </p:nvSpPr>
        <p:spPr>
          <a:xfrm>
            <a:off x="2190632" y="3581528"/>
            <a:ext cx="1672430" cy="234516"/>
          </a:xfrm>
          <a:prstGeom prst="rect">
            <a:avLst/>
          </a:prstGeom>
        </p:spPr>
        <p:txBody>
          <a:bodyPr vert="horz" wrap="square" lIns="0" tIns="10950" rIns="0" bIns="0" rtlCol="0">
            <a:spAutoFit/>
          </a:bodyPr>
          <a:lstStyle/>
          <a:p>
            <a:pPr marL="11527">
              <a:spcBef>
                <a:spcPts val="86"/>
              </a:spcBef>
            </a:pPr>
            <a:r>
              <a:rPr sz="1452" spc="-5" dirty="0">
                <a:latin typeface="Arial"/>
                <a:cs typeface="Arial"/>
              </a:rPr>
              <a:t>Rua </a:t>
            </a:r>
            <a:r>
              <a:rPr sz="1452" dirty="0">
                <a:latin typeface="Arial"/>
                <a:cs typeface="Arial"/>
              </a:rPr>
              <a:t>A</a:t>
            </a:r>
            <a:r>
              <a:rPr sz="1452" spc="-195" dirty="0">
                <a:latin typeface="Arial"/>
                <a:cs typeface="Arial"/>
              </a:rPr>
              <a:t> </a:t>
            </a:r>
            <a:r>
              <a:rPr sz="1452" spc="-5" dirty="0">
                <a:latin typeface="Arial"/>
                <a:cs typeface="Arial"/>
              </a:rPr>
              <a:t>(Preferencial)</a:t>
            </a:r>
            <a:endParaRPr sz="1452" dirty="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5516826" y="5958043"/>
            <a:ext cx="535385" cy="234516"/>
          </a:xfrm>
          <a:prstGeom prst="rect">
            <a:avLst/>
          </a:prstGeom>
        </p:spPr>
        <p:txBody>
          <a:bodyPr vert="horz" wrap="square" lIns="0" tIns="10950" rIns="0" bIns="0" rtlCol="0">
            <a:spAutoFit/>
          </a:bodyPr>
          <a:lstStyle/>
          <a:p>
            <a:pPr marL="11527">
              <a:spcBef>
                <a:spcPts val="86"/>
              </a:spcBef>
            </a:pPr>
            <a:r>
              <a:rPr sz="1452" spc="-5" dirty="0">
                <a:latin typeface="Arial"/>
                <a:cs typeface="Arial"/>
              </a:rPr>
              <a:t>Rua</a:t>
            </a:r>
            <a:r>
              <a:rPr sz="1452" spc="-73" dirty="0">
                <a:latin typeface="Arial"/>
                <a:cs typeface="Arial"/>
              </a:rPr>
              <a:t> </a:t>
            </a:r>
            <a:r>
              <a:rPr sz="1452" dirty="0">
                <a:latin typeface="Arial"/>
                <a:cs typeface="Arial"/>
              </a:rPr>
              <a:t>B</a:t>
            </a:r>
            <a:endParaRPr sz="1452">
              <a:latin typeface="Arial"/>
              <a:cs typeface="Arial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5174266" y="2771784"/>
            <a:ext cx="453754" cy="464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2" name="object 82"/>
          <p:cNvSpPr/>
          <p:nvPr/>
        </p:nvSpPr>
        <p:spPr>
          <a:xfrm>
            <a:off x="5831251" y="4272476"/>
            <a:ext cx="426947" cy="46611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3" name="object 83"/>
          <p:cNvSpPr/>
          <p:nvPr/>
        </p:nvSpPr>
        <p:spPr>
          <a:xfrm>
            <a:off x="4589203" y="3816044"/>
            <a:ext cx="466113" cy="46611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4" name="object 84"/>
          <p:cNvSpPr/>
          <p:nvPr/>
        </p:nvSpPr>
        <p:spPr>
          <a:xfrm>
            <a:off x="6276415" y="3318120"/>
            <a:ext cx="396720" cy="46611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85" name="object 85"/>
          <p:cNvSpPr txBox="1"/>
          <p:nvPr/>
        </p:nvSpPr>
        <p:spPr>
          <a:xfrm>
            <a:off x="6760256" y="3519593"/>
            <a:ext cx="854657" cy="207205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271" dirty="0">
                <a:latin typeface="Arial"/>
                <a:cs typeface="Arial"/>
              </a:rPr>
              <a:t>Semáforo</a:t>
            </a:r>
            <a:r>
              <a:rPr sz="1271" spc="-109" dirty="0">
                <a:latin typeface="Arial"/>
                <a:cs typeface="Arial"/>
              </a:rPr>
              <a:t> </a:t>
            </a:r>
            <a:r>
              <a:rPr sz="1271" dirty="0">
                <a:latin typeface="Arial"/>
                <a:cs typeface="Arial"/>
              </a:rPr>
              <a:t>1</a:t>
            </a:r>
            <a:endParaRPr sz="1271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10093127" y="6344446"/>
            <a:ext cx="125058" cy="470976"/>
          </a:xfrm>
          <a:prstGeom prst="rect">
            <a:avLst/>
          </a:prstGeom>
        </p:spPr>
        <p:txBody>
          <a:bodyPr vert="horz" wrap="square" lIns="0" tIns="9221" rIns="0" bIns="0" rtlCol="0">
            <a:spAutoFit/>
          </a:bodyPr>
          <a:lstStyle/>
          <a:p>
            <a:pPr marL="23053">
              <a:lnSpc>
                <a:spcPts val="1193"/>
              </a:lnSpc>
              <a:spcBef>
                <a:spcPts val="73"/>
              </a:spcBef>
            </a:pPr>
            <a:fld id="{81D60167-4931-47E6-BA6A-407CBD079E47}" type="slidenum">
              <a:rPr sz="1089" dirty="0">
                <a:latin typeface="Noto Serif"/>
                <a:cs typeface="Noto Serif"/>
              </a:rPr>
              <a:pPr marL="23053">
                <a:lnSpc>
                  <a:spcPts val="1193"/>
                </a:lnSpc>
                <a:spcBef>
                  <a:spcPts val="73"/>
                </a:spcBef>
              </a:pPr>
              <a:t>3</a:t>
            </a:fld>
            <a:endParaRPr sz="1089">
              <a:latin typeface="Noto Serif"/>
              <a:cs typeface="Noto Serif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4119869" y="3585983"/>
            <a:ext cx="854657" cy="207205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271" dirty="0">
                <a:latin typeface="Arial"/>
                <a:cs typeface="Arial"/>
              </a:rPr>
              <a:t>Semáforo</a:t>
            </a:r>
            <a:r>
              <a:rPr sz="1271" spc="-109" dirty="0">
                <a:latin typeface="Arial"/>
                <a:cs typeface="Arial"/>
              </a:rPr>
              <a:t> </a:t>
            </a:r>
            <a:r>
              <a:rPr sz="1271" dirty="0">
                <a:latin typeface="Arial"/>
                <a:cs typeface="Arial"/>
              </a:rPr>
              <a:t>1</a:t>
            </a:r>
            <a:endParaRPr sz="1271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4119869" y="2913784"/>
            <a:ext cx="854657" cy="207205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271" dirty="0">
                <a:latin typeface="Arial"/>
                <a:cs typeface="Arial"/>
              </a:rPr>
              <a:t>Semáforo</a:t>
            </a:r>
            <a:r>
              <a:rPr sz="1271" spc="-109" dirty="0">
                <a:latin typeface="Arial"/>
                <a:cs typeface="Arial"/>
              </a:rPr>
              <a:t> </a:t>
            </a:r>
            <a:r>
              <a:rPr sz="1271" dirty="0">
                <a:latin typeface="Arial"/>
                <a:cs typeface="Arial"/>
              </a:rPr>
              <a:t>2</a:t>
            </a:r>
            <a:endParaRPr sz="1271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6433838" y="4368832"/>
            <a:ext cx="854657" cy="207205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271" dirty="0">
                <a:latin typeface="Arial"/>
                <a:cs typeface="Arial"/>
              </a:rPr>
              <a:t>Semáforo</a:t>
            </a:r>
            <a:r>
              <a:rPr sz="1271" spc="-109" dirty="0">
                <a:latin typeface="Arial"/>
                <a:cs typeface="Arial"/>
              </a:rPr>
              <a:t> </a:t>
            </a:r>
            <a:r>
              <a:rPr sz="1271" dirty="0">
                <a:latin typeface="Arial"/>
                <a:cs typeface="Arial"/>
              </a:rPr>
              <a:t>2</a:t>
            </a:r>
            <a:endParaRPr sz="1271">
              <a:latin typeface="Arial"/>
              <a:cs typeface="Arial"/>
            </a:endParaRPr>
          </a:p>
        </p:txBody>
      </p:sp>
      <p:sp>
        <p:nvSpPr>
          <p:cNvPr id="90" name="Retângulo 89"/>
          <p:cNvSpPr/>
          <p:nvPr/>
        </p:nvSpPr>
        <p:spPr>
          <a:xfrm>
            <a:off x="420663" y="170587"/>
            <a:ext cx="2270795" cy="410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Situação / Problema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91" name="Retângulo 90"/>
          <p:cNvSpPr/>
          <p:nvPr/>
        </p:nvSpPr>
        <p:spPr>
          <a:xfrm>
            <a:off x="3204001" y="170587"/>
            <a:ext cx="2270795" cy="410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bg1">
                    <a:lumMod val="85000"/>
                  </a:schemeClr>
                </a:solidFill>
              </a:rPr>
              <a:t>Tabela de Verdade</a:t>
            </a:r>
            <a:endParaRPr lang="pt-PT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2" name="Retângulo 91"/>
          <p:cNvSpPr/>
          <p:nvPr/>
        </p:nvSpPr>
        <p:spPr>
          <a:xfrm>
            <a:off x="8737968" y="161274"/>
            <a:ext cx="2270795" cy="410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bg1">
                    <a:lumMod val="85000"/>
                  </a:schemeClr>
                </a:solidFill>
              </a:rPr>
              <a:t>Circuito</a:t>
            </a:r>
            <a:endParaRPr lang="pt-PT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3" name="Retângulo 92"/>
          <p:cNvSpPr/>
          <p:nvPr/>
        </p:nvSpPr>
        <p:spPr>
          <a:xfrm>
            <a:off x="5957799" y="166917"/>
            <a:ext cx="2270795" cy="410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bg1">
                    <a:lumMod val="85000"/>
                  </a:schemeClr>
                </a:solidFill>
              </a:rPr>
              <a:t>Expressão</a:t>
            </a:r>
            <a:endParaRPr lang="pt-PT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94" name="Conexão reta unidirecional 93"/>
          <p:cNvCxnSpPr>
            <a:stCxn id="90" idx="3"/>
            <a:endCxn id="91" idx="1"/>
          </p:cNvCxnSpPr>
          <p:nvPr/>
        </p:nvCxnSpPr>
        <p:spPr>
          <a:xfrm>
            <a:off x="2691458" y="375820"/>
            <a:ext cx="51254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exão reta unidirecional 94"/>
          <p:cNvCxnSpPr/>
          <p:nvPr/>
        </p:nvCxnSpPr>
        <p:spPr>
          <a:xfrm>
            <a:off x="5482310" y="366507"/>
            <a:ext cx="51254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exão reta unidirecional 95"/>
          <p:cNvCxnSpPr/>
          <p:nvPr/>
        </p:nvCxnSpPr>
        <p:spPr>
          <a:xfrm>
            <a:off x="8228594" y="366507"/>
            <a:ext cx="51254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CaixaDeTexto 96"/>
          <p:cNvSpPr txBox="1"/>
          <p:nvPr/>
        </p:nvSpPr>
        <p:spPr>
          <a:xfrm>
            <a:off x="10820400" y="6581001"/>
            <a:ext cx="14459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200" dirty="0" smtClean="0"/>
              <a:t>www.ticmania.net</a:t>
            </a:r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61427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77973" y="6305672"/>
            <a:ext cx="8266943" cy="387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20663" y="848667"/>
            <a:ext cx="9543570" cy="688747"/>
          </a:xfrm>
          <a:prstGeom prst="rect">
            <a:avLst/>
          </a:prstGeom>
        </p:spPr>
        <p:txBody>
          <a:bodyPr vert="horz" wrap="square" lIns="0" tIns="11526" rIns="0" bIns="0" rtlCol="0" anchor="ctr">
            <a:spAutoFit/>
          </a:bodyPr>
          <a:lstStyle/>
          <a:p>
            <a:pPr marL="11527" marR="4611">
              <a:lnSpc>
                <a:spcPct val="100000"/>
              </a:lnSpc>
              <a:spcBef>
                <a:spcPts val="91"/>
              </a:spcBef>
            </a:pPr>
            <a:r>
              <a:rPr dirty="0"/>
              <a:t>Exemplo de Circuito com</a:t>
            </a:r>
            <a:r>
              <a:rPr spc="-103" dirty="0"/>
              <a:t> </a:t>
            </a:r>
            <a:r>
              <a:rPr dirty="0"/>
              <a:t>2  Variáveis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0093127" y="6344446"/>
            <a:ext cx="125058" cy="470976"/>
          </a:xfrm>
          <a:prstGeom prst="rect">
            <a:avLst/>
          </a:prstGeom>
        </p:spPr>
        <p:txBody>
          <a:bodyPr vert="horz" wrap="square" lIns="0" tIns="9221" rIns="0" bIns="0" rtlCol="0">
            <a:spAutoFit/>
          </a:bodyPr>
          <a:lstStyle/>
          <a:p>
            <a:pPr marL="23053">
              <a:lnSpc>
                <a:spcPts val="1193"/>
              </a:lnSpc>
              <a:spcBef>
                <a:spcPts val="73"/>
              </a:spcBef>
            </a:pPr>
            <a:fld id="{81D60167-4931-47E6-BA6A-407CBD079E47}" type="slidenum">
              <a:rPr sz="1089" dirty="0">
                <a:latin typeface="Noto Serif"/>
                <a:cs typeface="Noto Serif"/>
              </a:rPr>
              <a:pPr marL="23053">
                <a:lnSpc>
                  <a:spcPts val="1193"/>
                </a:lnSpc>
                <a:spcBef>
                  <a:spcPts val="73"/>
                </a:spcBef>
              </a:pPr>
              <a:t>4</a:t>
            </a:fld>
            <a:endParaRPr sz="1089">
              <a:latin typeface="Noto Serif"/>
              <a:cs typeface="Noto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29762" y="1751959"/>
            <a:ext cx="10260623" cy="3246114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322743" marR="4611" indent="-311216" algn="just">
              <a:spcBef>
                <a:spcPts val="91"/>
              </a:spcBef>
              <a:buClr>
                <a:srgbClr val="CC3200"/>
              </a:buClr>
              <a:buSzPct val="75000"/>
              <a:buFont typeface="DejaVu Sans"/>
              <a:buChar char="❑"/>
              <a:tabLst>
                <a:tab pos="322166" algn="l"/>
                <a:tab pos="322743" algn="l"/>
              </a:tabLst>
            </a:pPr>
            <a:r>
              <a:rPr lang="pt-PT" sz="2178" dirty="0" smtClean="0">
                <a:latin typeface="Arial"/>
                <a:cs typeface="Arial"/>
              </a:rPr>
              <a:t>O </a:t>
            </a:r>
            <a:r>
              <a:rPr lang="pt-PT" sz="2178" spc="-9" dirty="0" smtClean="0">
                <a:latin typeface="Arial"/>
                <a:cs typeface="Arial"/>
              </a:rPr>
              <a:t>desenho </a:t>
            </a:r>
            <a:r>
              <a:rPr lang="pt-PT" sz="2178" spc="-5" dirty="0" smtClean="0">
                <a:latin typeface="Arial"/>
                <a:cs typeface="Arial"/>
              </a:rPr>
              <a:t>representa o cruzamento das ruas A e B, cada  uma com seu semáforo</a:t>
            </a:r>
            <a:endParaRPr lang="pt-PT" sz="2178" dirty="0" smtClean="0">
              <a:latin typeface="Arial"/>
              <a:cs typeface="Arial"/>
            </a:endParaRPr>
          </a:p>
          <a:p>
            <a:pPr marL="322743" marR="1386064" indent="-311216" algn="just">
              <a:spcBef>
                <a:spcPts val="522"/>
              </a:spcBef>
              <a:buClr>
                <a:srgbClr val="CC3200"/>
              </a:buClr>
              <a:buSzPct val="75000"/>
              <a:buFont typeface="DejaVu Sans"/>
              <a:buChar char="❑"/>
              <a:tabLst>
                <a:tab pos="322166" algn="l"/>
                <a:tab pos="322743" algn="l"/>
              </a:tabLst>
            </a:pPr>
            <a:r>
              <a:rPr lang="pt-PT" sz="2178" spc="-5" dirty="0" smtClean="0">
                <a:latin typeface="Arial"/>
                <a:cs typeface="Arial"/>
              </a:rPr>
              <a:t>É necessário instalar no cruzamento, um sistema  automático de semáforos, com as seguintes  características</a:t>
            </a:r>
            <a:endParaRPr lang="pt-PT" sz="2178" dirty="0" smtClean="0">
              <a:latin typeface="Arial"/>
              <a:cs typeface="Arial"/>
            </a:endParaRPr>
          </a:p>
          <a:p>
            <a:pPr marL="686404" marR="123334" lvl="1" indent="-259923" algn="just">
              <a:spcBef>
                <a:spcPts val="439"/>
              </a:spcBef>
              <a:buClr>
                <a:srgbClr val="CC3200"/>
              </a:buClr>
              <a:buSzPct val="120000"/>
              <a:buFont typeface="DejaVu Sans"/>
              <a:buChar char="▪"/>
              <a:tabLst>
                <a:tab pos="686404" algn="l"/>
                <a:tab pos="686981" algn="l"/>
              </a:tabLst>
            </a:pPr>
            <a:r>
              <a:rPr lang="pt-PT" sz="1815" dirty="0" smtClean="0">
                <a:latin typeface="Arial"/>
                <a:cs typeface="Arial"/>
              </a:rPr>
              <a:t>Quando </a:t>
            </a:r>
            <a:r>
              <a:rPr lang="pt-PT" sz="1815" spc="-5" dirty="0" smtClean="0">
                <a:latin typeface="Arial"/>
                <a:cs typeface="Arial"/>
              </a:rPr>
              <a:t>houver </a:t>
            </a:r>
            <a:r>
              <a:rPr lang="pt-PT" sz="1815" dirty="0" smtClean="0">
                <a:latin typeface="Arial"/>
                <a:cs typeface="Arial"/>
              </a:rPr>
              <a:t>carros </a:t>
            </a:r>
            <a:r>
              <a:rPr lang="pt-PT" sz="1815" spc="-5" dirty="0" smtClean="0">
                <a:latin typeface="Arial"/>
                <a:cs typeface="Arial"/>
              </a:rPr>
              <a:t>a transitar </a:t>
            </a:r>
            <a:r>
              <a:rPr lang="pt-PT" sz="1815" dirty="0" smtClean="0">
                <a:latin typeface="Arial"/>
                <a:cs typeface="Arial"/>
              </a:rPr>
              <a:t>somente na rua </a:t>
            </a:r>
            <a:r>
              <a:rPr lang="pt-PT" sz="1815" spc="-5" dirty="0" smtClean="0">
                <a:latin typeface="Arial"/>
                <a:cs typeface="Arial"/>
              </a:rPr>
              <a:t>B, </a:t>
            </a:r>
            <a:r>
              <a:rPr lang="pt-PT" sz="1815" dirty="0" smtClean="0">
                <a:latin typeface="Arial"/>
                <a:cs typeface="Arial"/>
              </a:rPr>
              <a:t>o semáforo  2 </a:t>
            </a:r>
            <a:r>
              <a:rPr lang="pt-PT" sz="1815" spc="-5" dirty="0" smtClean="0">
                <a:latin typeface="Arial"/>
                <a:cs typeface="Arial"/>
              </a:rPr>
              <a:t>deverá permanecer verde </a:t>
            </a:r>
            <a:r>
              <a:rPr lang="pt-PT" sz="1815" dirty="0" smtClean="0">
                <a:latin typeface="Arial"/>
                <a:cs typeface="Arial"/>
              </a:rPr>
              <a:t>para os carros </a:t>
            </a:r>
            <a:r>
              <a:rPr lang="pt-PT" sz="1815" spc="-5" dirty="0" smtClean="0">
                <a:latin typeface="Arial"/>
                <a:cs typeface="Arial"/>
              </a:rPr>
              <a:t>transitarem</a:t>
            </a:r>
            <a:r>
              <a:rPr lang="pt-PT" sz="1815" spc="-141" dirty="0" smtClean="0">
                <a:latin typeface="Arial"/>
                <a:cs typeface="Arial"/>
              </a:rPr>
              <a:t> </a:t>
            </a:r>
            <a:r>
              <a:rPr lang="pt-PT" sz="1815" spc="-5" dirty="0" smtClean="0">
                <a:latin typeface="Arial"/>
                <a:cs typeface="Arial"/>
              </a:rPr>
              <a:t>livremente</a:t>
            </a:r>
            <a:endParaRPr lang="pt-PT" sz="1815" dirty="0" smtClean="0">
              <a:latin typeface="Arial"/>
              <a:cs typeface="Arial"/>
            </a:endParaRPr>
          </a:p>
          <a:p>
            <a:pPr marL="686404" marR="137166" lvl="1" indent="-259923" algn="just">
              <a:spcBef>
                <a:spcPts val="436"/>
              </a:spcBef>
              <a:buClr>
                <a:srgbClr val="CC3200"/>
              </a:buClr>
              <a:buSzPct val="120000"/>
              <a:buFont typeface="DejaVu Sans"/>
              <a:buChar char="▪"/>
              <a:tabLst>
                <a:tab pos="686404" algn="l"/>
                <a:tab pos="686981" algn="l"/>
              </a:tabLst>
            </a:pPr>
            <a:r>
              <a:rPr lang="pt-PT" sz="1815" spc="-5" dirty="0" smtClean="0">
                <a:latin typeface="Arial"/>
                <a:cs typeface="Arial"/>
              </a:rPr>
              <a:t>Igualmente, </a:t>
            </a:r>
            <a:r>
              <a:rPr lang="pt-PT" sz="1815" dirty="0" smtClean="0">
                <a:latin typeface="Arial"/>
                <a:cs typeface="Arial"/>
              </a:rPr>
              <a:t>quando </a:t>
            </a:r>
            <a:r>
              <a:rPr lang="pt-PT" sz="1815" spc="-5" dirty="0" smtClean="0">
                <a:latin typeface="Arial"/>
                <a:cs typeface="Arial"/>
              </a:rPr>
              <a:t>houver </a:t>
            </a:r>
            <a:r>
              <a:rPr lang="pt-PT" sz="1815" dirty="0" smtClean="0">
                <a:latin typeface="Arial"/>
                <a:cs typeface="Arial"/>
              </a:rPr>
              <a:t>carros </a:t>
            </a:r>
            <a:r>
              <a:rPr lang="pt-PT" sz="1815" spc="-5" dirty="0" smtClean="0">
                <a:latin typeface="Arial"/>
                <a:cs typeface="Arial"/>
              </a:rPr>
              <a:t>a transitar </a:t>
            </a:r>
            <a:r>
              <a:rPr lang="pt-PT" sz="1815" dirty="0" smtClean="0">
                <a:latin typeface="Arial"/>
                <a:cs typeface="Arial"/>
              </a:rPr>
              <a:t>somente na rua</a:t>
            </a:r>
            <a:r>
              <a:rPr lang="pt-PT" sz="1815" spc="-195" dirty="0" smtClean="0">
                <a:latin typeface="Arial"/>
                <a:cs typeface="Arial"/>
              </a:rPr>
              <a:t> </a:t>
            </a:r>
            <a:r>
              <a:rPr lang="pt-PT" sz="1815" spc="-5" dirty="0" smtClean="0">
                <a:latin typeface="Arial"/>
                <a:cs typeface="Arial"/>
              </a:rPr>
              <a:t>A,  </a:t>
            </a:r>
            <a:r>
              <a:rPr lang="pt-PT" sz="1815" dirty="0" smtClean="0">
                <a:latin typeface="Arial"/>
                <a:cs typeface="Arial"/>
              </a:rPr>
              <a:t>o semáforo 1 </a:t>
            </a:r>
            <a:r>
              <a:rPr lang="pt-PT" sz="1815" spc="-5" dirty="0" smtClean="0">
                <a:latin typeface="Arial"/>
                <a:cs typeface="Arial"/>
              </a:rPr>
              <a:t>deverá </a:t>
            </a:r>
            <a:r>
              <a:rPr lang="pt-PT" sz="1815" dirty="0" smtClean="0">
                <a:latin typeface="Arial"/>
                <a:cs typeface="Arial"/>
              </a:rPr>
              <a:t>permanecer</a:t>
            </a:r>
            <a:r>
              <a:rPr lang="pt-PT" sz="1815" spc="-145" dirty="0" smtClean="0">
                <a:latin typeface="Arial"/>
                <a:cs typeface="Arial"/>
              </a:rPr>
              <a:t> </a:t>
            </a:r>
            <a:r>
              <a:rPr lang="pt-PT" sz="1815" spc="-5" dirty="0" smtClean="0">
                <a:latin typeface="Arial"/>
                <a:cs typeface="Arial"/>
              </a:rPr>
              <a:t>verde</a:t>
            </a:r>
            <a:endParaRPr lang="pt-PT" sz="1815" dirty="0" smtClean="0">
              <a:latin typeface="Arial"/>
              <a:cs typeface="Arial"/>
            </a:endParaRPr>
          </a:p>
          <a:p>
            <a:pPr marL="686404" marR="57056" lvl="1" indent="-259923" algn="just">
              <a:spcBef>
                <a:spcPts val="436"/>
              </a:spcBef>
              <a:buClr>
                <a:srgbClr val="CC3200"/>
              </a:buClr>
              <a:buSzPct val="120000"/>
              <a:buFont typeface="DejaVu Sans"/>
              <a:buChar char="▪"/>
              <a:tabLst>
                <a:tab pos="686404" algn="l"/>
                <a:tab pos="686981" algn="l"/>
              </a:tabLst>
            </a:pPr>
            <a:r>
              <a:rPr lang="pt-PT" sz="1815" dirty="0" smtClean="0">
                <a:latin typeface="Arial"/>
                <a:cs typeface="Arial"/>
              </a:rPr>
              <a:t>Quando </a:t>
            </a:r>
            <a:r>
              <a:rPr lang="pt-PT" sz="1815" spc="-5" dirty="0" smtClean="0">
                <a:latin typeface="Arial"/>
                <a:cs typeface="Arial"/>
              </a:rPr>
              <a:t>houver </a:t>
            </a:r>
            <a:r>
              <a:rPr lang="pt-PT" sz="1815" dirty="0" smtClean="0">
                <a:latin typeface="Arial"/>
                <a:cs typeface="Arial"/>
              </a:rPr>
              <a:t>carros </a:t>
            </a:r>
            <a:r>
              <a:rPr lang="pt-PT" sz="1815" spc="-5" dirty="0" smtClean="0">
                <a:latin typeface="Arial"/>
                <a:cs typeface="Arial"/>
              </a:rPr>
              <a:t>a transitar </a:t>
            </a:r>
            <a:r>
              <a:rPr lang="pt-PT" sz="1815" dirty="0" smtClean="0">
                <a:latin typeface="Arial"/>
                <a:cs typeface="Arial"/>
              </a:rPr>
              <a:t>em ambas as ruas, o</a:t>
            </a:r>
            <a:r>
              <a:rPr lang="pt-PT" sz="1815" spc="-218" dirty="0" smtClean="0">
                <a:latin typeface="Arial"/>
                <a:cs typeface="Arial"/>
              </a:rPr>
              <a:t> </a:t>
            </a:r>
            <a:r>
              <a:rPr lang="pt-PT" sz="1815" dirty="0" smtClean="0">
                <a:latin typeface="Arial"/>
                <a:cs typeface="Arial"/>
              </a:rPr>
              <a:t>semáforo  da rua </a:t>
            </a:r>
            <a:r>
              <a:rPr lang="pt-PT" sz="1815" spc="-5" dirty="0" smtClean="0">
                <a:latin typeface="Arial"/>
                <a:cs typeface="Arial"/>
              </a:rPr>
              <a:t>A deve </a:t>
            </a:r>
            <a:r>
              <a:rPr lang="pt-PT" sz="1815" dirty="0" smtClean="0">
                <a:latin typeface="Arial"/>
                <a:cs typeface="Arial"/>
              </a:rPr>
              <a:t>ficar </a:t>
            </a:r>
            <a:r>
              <a:rPr lang="pt-PT" sz="1815" spc="-5" dirty="0" smtClean="0">
                <a:latin typeface="Arial"/>
                <a:cs typeface="Arial"/>
              </a:rPr>
              <a:t>verde, </a:t>
            </a:r>
            <a:r>
              <a:rPr lang="pt-PT" sz="1815" dirty="0" smtClean="0">
                <a:latin typeface="Arial"/>
                <a:cs typeface="Arial"/>
              </a:rPr>
              <a:t>pois é a rua</a:t>
            </a:r>
            <a:r>
              <a:rPr lang="pt-PT" sz="1815" spc="-163" dirty="0" smtClean="0">
                <a:latin typeface="Arial"/>
                <a:cs typeface="Arial"/>
              </a:rPr>
              <a:t> </a:t>
            </a:r>
            <a:r>
              <a:rPr lang="pt-PT" sz="1815" dirty="0" smtClean="0">
                <a:latin typeface="Arial"/>
                <a:cs typeface="Arial"/>
              </a:rPr>
              <a:t>preferencial</a:t>
            </a:r>
            <a:endParaRPr lang="pt-PT" sz="1815" dirty="0">
              <a:latin typeface="Arial"/>
              <a:cs typeface="Arial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420663" y="170587"/>
            <a:ext cx="2270795" cy="410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Situação / Problema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3204001" y="170587"/>
            <a:ext cx="2270795" cy="410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bg1">
                    <a:lumMod val="85000"/>
                  </a:schemeClr>
                </a:solidFill>
              </a:rPr>
              <a:t>Tabela de Verdade</a:t>
            </a:r>
            <a:endParaRPr lang="pt-PT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8737968" y="161274"/>
            <a:ext cx="2270795" cy="410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bg1">
                    <a:lumMod val="85000"/>
                  </a:schemeClr>
                </a:solidFill>
              </a:rPr>
              <a:t>Circuito</a:t>
            </a:r>
            <a:endParaRPr lang="pt-PT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5957799" y="166917"/>
            <a:ext cx="2270795" cy="410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bg1">
                    <a:lumMod val="85000"/>
                  </a:schemeClr>
                </a:solidFill>
              </a:rPr>
              <a:t>Expressão</a:t>
            </a:r>
            <a:endParaRPr lang="pt-PT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17" name="Conexão reta unidirecional 16"/>
          <p:cNvCxnSpPr>
            <a:stCxn id="13" idx="3"/>
            <a:endCxn id="14" idx="1"/>
          </p:cNvCxnSpPr>
          <p:nvPr/>
        </p:nvCxnSpPr>
        <p:spPr>
          <a:xfrm>
            <a:off x="2691458" y="375820"/>
            <a:ext cx="51254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xão reta unidirecional 17"/>
          <p:cNvCxnSpPr/>
          <p:nvPr/>
        </p:nvCxnSpPr>
        <p:spPr>
          <a:xfrm>
            <a:off x="5482310" y="366507"/>
            <a:ext cx="51254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xão reta unidirecional 18"/>
          <p:cNvCxnSpPr/>
          <p:nvPr/>
        </p:nvCxnSpPr>
        <p:spPr>
          <a:xfrm>
            <a:off x="8228594" y="366507"/>
            <a:ext cx="51254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ixaDeTexto 19"/>
          <p:cNvSpPr txBox="1"/>
          <p:nvPr/>
        </p:nvSpPr>
        <p:spPr>
          <a:xfrm>
            <a:off x="10820400" y="6581001"/>
            <a:ext cx="14459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200" dirty="0" smtClean="0"/>
              <a:t>www.ticmania.net</a:t>
            </a:r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263125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77973" y="6305672"/>
            <a:ext cx="8266943" cy="387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20663" y="813383"/>
            <a:ext cx="9543570" cy="565636"/>
          </a:xfrm>
          <a:prstGeom prst="rect">
            <a:avLst/>
          </a:prstGeom>
        </p:spPr>
        <p:txBody>
          <a:bodyPr vert="horz" wrap="square" lIns="0" tIns="11526" rIns="0" bIns="0" rtlCol="0" anchor="ctr">
            <a:spAutoFit/>
          </a:bodyPr>
          <a:lstStyle/>
          <a:p>
            <a:pPr marL="11527" marR="4611">
              <a:lnSpc>
                <a:spcPct val="100000"/>
              </a:lnSpc>
              <a:spcBef>
                <a:spcPts val="91"/>
              </a:spcBef>
            </a:pPr>
            <a:r>
              <a:rPr lang="pt-PT" dirty="0" smtClean="0"/>
              <a:t>Análise da situação / problema</a:t>
            </a:r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10093127" y="6344446"/>
            <a:ext cx="125058" cy="470976"/>
          </a:xfrm>
          <a:prstGeom prst="rect">
            <a:avLst/>
          </a:prstGeom>
        </p:spPr>
        <p:txBody>
          <a:bodyPr vert="horz" wrap="square" lIns="0" tIns="9221" rIns="0" bIns="0" rtlCol="0">
            <a:spAutoFit/>
          </a:bodyPr>
          <a:lstStyle/>
          <a:p>
            <a:pPr marL="23053">
              <a:lnSpc>
                <a:spcPts val="1193"/>
              </a:lnSpc>
              <a:spcBef>
                <a:spcPts val="73"/>
              </a:spcBef>
            </a:pPr>
            <a:fld id="{81D60167-4931-47E6-BA6A-407CBD079E47}" type="slidenum">
              <a:rPr sz="1089" dirty="0">
                <a:latin typeface="Noto Serif"/>
                <a:cs typeface="Noto Serif"/>
              </a:rPr>
              <a:pPr marL="23053">
                <a:lnSpc>
                  <a:spcPts val="1193"/>
                </a:lnSpc>
                <a:spcBef>
                  <a:spcPts val="73"/>
                </a:spcBef>
              </a:pPr>
              <a:t>5</a:t>
            </a:fld>
            <a:endParaRPr sz="1089">
              <a:latin typeface="Noto Serif"/>
              <a:cs typeface="Noto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8387" y="1609785"/>
            <a:ext cx="11218984" cy="570253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322743" marR="4611" indent="-311216">
              <a:spcBef>
                <a:spcPts val="91"/>
              </a:spcBef>
              <a:buClr>
                <a:srgbClr val="CC3200"/>
              </a:buClr>
              <a:buSzPct val="75000"/>
              <a:buFont typeface="DejaVu Sans"/>
              <a:buChar char="❑"/>
              <a:tabLst>
                <a:tab pos="322166" algn="l"/>
                <a:tab pos="322743" algn="l"/>
              </a:tabLst>
            </a:pPr>
            <a:r>
              <a:rPr lang="pt-PT" sz="1815" spc="-5" dirty="0" smtClean="0">
                <a:latin typeface="Arial"/>
                <a:cs typeface="Arial"/>
              </a:rPr>
              <a:t>É possível </a:t>
            </a:r>
            <a:r>
              <a:rPr lang="pt-PT" sz="1815" dirty="0" smtClean="0">
                <a:latin typeface="Arial"/>
                <a:cs typeface="Arial"/>
              </a:rPr>
              <a:t>usar um circuito lógico para solucionar este </a:t>
            </a:r>
            <a:r>
              <a:rPr lang="pt-PT" sz="1815" spc="-5" dirty="0" smtClean="0">
                <a:latin typeface="Arial"/>
                <a:cs typeface="Arial"/>
              </a:rPr>
              <a:t>problema;</a:t>
            </a:r>
            <a:r>
              <a:rPr lang="pt-PT" sz="1815" spc="-191" dirty="0" smtClean="0">
                <a:latin typeface="Arial"/>
                <a:cs typeface="Arial"/>
              </a:rPr>
              <a:t> </a:t>
            </a:r>
            <a:r>
              <a:rPr lang="pt-PT" sz="1815" spc="-5" dirty="0" smtClean="0">
                <a:latin typeface="Arial"/>
                <a:cs typeface="Arial"/>
              </a:rPr>
              <a:t>para  </a:t>
            </a:r>
            <a:r>
              <a:rPr lang="pt-PT" sz="1815" spc="5" dirty="0" smtClean="0">
                <a:latin typeface="Arial"/>
                <a:cs typeface="Arial"/>
              </a:rPr>
              <a:t>isso </a:t>
            </a:r>
            <a:r>
              <a:rPr lang="pt-PT" sz="1815" dirty="0" smtClean="0">
                <a:latin typeface="Arial"/>
                <a:cs typeface="Arial"/>
              </a:rPr>
              <a:t>é necessário </a:t>
            </a:r>
            <a:r>
              <a:rPr lang="pt-PT" sz="1815" spc="-5" dirty="0" smtClean="0">
                <a:latin typeface="Arial"/>
                <a:cs typeface="Arial"/>
              </a:rPr>
              <a:t>obter </a:t>
            </a:r>
            <a:r>
              <a:rPr lang="pt-PT" sz="1815" dirty="0" smtClean="0">
                <a:latin typeface="Arial"/>
                <a:cs typeface="Arial"/>
              </a:rPr>
              <a:t>a</a:t>
            </a:r>
            <a:r>
              <a:rPr lang="pt-PT" sz="1815" spc="-127" dirty="0" smtClean="0">
                <a:latin typeface="Arial"/>
                <a:cs typeface="Arial"/>
              </a:rPr>
              <a:t> </a:t>
            </a:r>
            <a:r>
              <a:rPr lang="pt-PT" sz="1815" dirty="0" smtClean="0">
                <a:latin typeface="Arial"/>
                <a:cs typeface="Arial"/>
              </a:rPr>
              <a:t>expressão</a:t>
            </a:r>
            <a:endParaRPr lang="pt-PT" sz="1815" dirty="0">
              <a:latin typeface="Arial"/>
              <a:cs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object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14093330"/>
                  </p:ext>
                </p:extLst>
              </p:nvPr>
            </p:nvGraphicFramePr>
            <p:xfrm>
              <a:off x="2691458" y="2407114"/>
              <a:ext cx="6174676" cy="3650299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386520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30947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275473">
                    <a:tc>
                      <a:txBody>
                        <a:bodyPr/>
                        <a:lstStyle/>
                        <a:p>
                          <a:pPr marL="96520">
                            <a:lnSpc>
                              <a:spcPct val="100000"/>
                            </a:lnSpc>
                            <a:spcBef>
                              <a:spcPts val="300"/>
                            </a:spcBef>
                          </a:pPr>
                          <a:r>
                            <a:rPr sz="1300" dirty="0">
                              <a:latin typeface="Arial"/>
                              <a:cs typeface="Arial"/>
                            </a:rPr>
                            <a:t>Condição</a:t>
                          </a:r>
                        </a:p>
                      </a:txBody>
                      <a:tcPr marL="0" marR="0" marT="34578" marB="0">
                        <a:lnR w="12700">
                          <a:solidFill>
                            <a:srgbClr val="BF0000"/>
                          </a:solidFill>
                          <a:prstDash val="solid"/>
                        </a:lnR>
                        <a:lnT w="12700">
                          <a:solidFill>
                            <a:srgbClr val="BF0000"/>
                          </a:solidFill>
                          <a:prstDash val="solid"/>
                        </a:lnT>
                        <a:lnB w="19050">
                          <a:solidFill>
                            <a:srgbClr val="BF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96520">
                            <a:lnSpc>
                              <a:spcPct val="100000"/>
                            </a:lnSpc>
                            <a:spcBef>
                              <a:spcPts val="300"/>
                            </a:spcBef>
                          </a:pPr>
                          <a:r>
                            <a:rPr sz="1300" dirty="0">
                              <a:latin typeface="Arial"/>
                              <a:cs typeface="Arial"/>
                            </a:rPr>
                            <a:t>Notação</a:t>
                          </a:r>
                          <a:endParaRPr sz="1300">
                            <a:latin typeface="Arial"/>
                            <a:cs typeface="Arial"/>
                          </a:endParaRPr>
                        </a:p>
                      </a:txBody>
                      <a:tcPr marL="0" marR="0" marT="34578" marB="0">
                        <a:lnL w="12700">
                          <a:solidFill>
                            <a:srgbClr val="BF0000"/>
                          </a:solidFill>
                          <a:prstDash val="solid"/>
                        </a:lnL>
                        <a:lnT w="12700">
                          <a:solidFill>
                            <a:srgbClr val="BF0000"/>
                          </a:solidFill>
                          <a:prstDash val="solid"/>
                        </a:lnT>
                        <a:lnB w="19050">
                          <a:solidFill>
                            <a:srgbClr val="BF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76625">
                    <a:tc>
                      <a:txBody>
                        <a:bodyPr/>
                        <a:lstStyle/>
                        <a:p>
                          <a:pPr marL="96520">
                            <a:lnSpc>
                              <a:spcPct val="100000"/>
                            </a:lnSpc>
                            <a:spcBef>
                              <a:spcPts val="309"/>
                            </a:spcBef>
                          </a:pPr>
                          <a:r>
                            <a:rPr sz="1300" spc="-5" dirty="0">
                              <a:latin typeface="Arial"/>
                              <a:cs typeface="Arial"/>
                            </a:rPr>
                            <a:t>Existência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de carro na rua</a:t>
                          </a:r>
                          <a:r>
                            <a:rPr sz="1300" spc="-185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A</a:t>
                          </a:r>
                          <a:endParaRPr sz="1300">
                            <a:latin typeface="Arial"/>
                            <a:cs typeface="Arial"/>
                          </a:endParaRPr>
                        </a:p>
                      </a:txBody>
                      <a:tcPr marL="0" marR="0" marT="35730" marB="0">
                        <a:lnR w="12700">
                          <a:solidFill>
                            <a:srgbClr val="BF0000"/>
                          </a:solidFill>
                          <a:prstDash val="solid"/>
                        </a:lnR>
                        <a:lnT w="19050">
                          <a:solidFill>
                            <a:srgbClr val="BF0000"/>
                          </a:solidFill>
                          <a:prstDash val="solid"/>
                        </a:lnT>
                        <a:lnB w="19050">
                          <a:solidFill>
                            <a:srgbClr val="BF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96520">
                            <a:lnSpc>
                              <a:spcPct val="100000"/>
                            </a:lnSpc>
                            <a:spcBef>
                              <a:spcPts val="309"/>
                            </a:spcBef>
                          </a:pPr>
                          <a:r>
                            <a:rPr sz="1300" dirty="0">
                              <a:latin typeface="Arial"/>
                              <a:cs typeface="Arial"/>
                            </a:rPr>
                            <a:t>A </a:t>
                          </a:r>
                          <a:r>
                            <a:rPr sz="1300" spc="-5" dirty="0">
                              <a:latin typeface="Arial"/>
                              <a:cs typeface="Arial"/>
                            </a:rPr>
                            <a:t>=</a:t>
                          </a:r>
                          <a:r>
                            <a:rPr sz="1300" spc="-95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1</a:t>
                          </a:r>
                          <a:endParaRPr sz="1300">
                            <a:latin typeface="Arial"/>
                            <a:cs typeface="Arial"/>
                          </a:endParaRPr>
                        </a:p>
                      </a:txBody>
                      <a:tcPr marL="0" marR="0" marT="35730" marB="0">
                        <a:lnL w="12700">
                          <a:solidFill>
                            <a:srgbClr val="BF0000"/>
                          </a:solidFill>
                          <a:prstDash val="solid"/>
                        </a:lnL>
                        <a:lnT w="19050">
                          <a:solidFill>
                            <a:srgbClr val="BF0000"/>
                          </a:solidFill>
                          <a:prstDash val="solid"/>
                        </a:lnT>
                        <a:lnB w="19050">
                          <a:solidFill>
                            <a:srgbClr val="BF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76625">
                    <a:tc>
                      <a:txBody>
                        <a:bodyPr/>
                        <a:lstStyle/>
                        <a:p>
                          <a:pPr marL="96520">
                            <a:lnSpc>
                              <a:spcPct val="100000"/>
                            </a:lnSpc>
                            <a:spcBef>
                              <a:spcPts val="309"/>
                            </a:spcBef>
                          </a:pPr>
                          <a:r>
                            <a:rPr sz="1300" spc="-5" dirty="0">
                              <a:latin typeface="Arial"/>
                              <a:cs typeface="Arial"/>
                            </a:rPr>
                            <a:t>Não existência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de carro na rua</a:t>
                          </a:r>
                          <a:r>
                            <a:rPr sz="1300" spc="-195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A</a:t>
                          </a:r>
                        </a:p>
                      </a:txBody>
                      <a:tcPr marL="0" marR="0" marT="35730" marB="0">
                        <a:lnR w="12700">
                          <a:solidFill>
                            <a:srgbClr val="BF0000"/>
                          </a:solidFill>
                          <a:prstDash val="solid"/>
                        </a:lnR>
                        <a:lnT w="19050">
                          <a:solidFill>
                            <a:srgbClr val="BF0000"/>
                          </a:solidFill>
                          <a:prstDash val="solid"/>
                        </a:lnT>
                        <a:lnB w="19050">
                          <a:solidFill>
                            <a:srgbClr val="BF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96520">
                            <a:lnSpc>
                              <a:spcPct val="100000"/>
                            </a:lnSpc>
                            <a:spcBef>
                              <a:spcPts val="270"/>
                            </a:spcBef>
                          </a:pPr>
                          <a:r>
                            <a:rPr sz="1300" dirty="0">
                              <a:latin typeface="Arial"/>
                              <a:cs typeface="Arial"/>
                            </a:rPr>
                            <a:t>A </a:t>
                          </a:r>
                          <a:r>
                            <a:rPr sz="1300" spc="-5" dirty="0">
                              <a:latin typeface="Arial"/>
                              <a:cs typeface="Arial"/>
                            </a:rPr>
                            <a:t>=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0 (ou Ā </a:t>
                          </a:r>
                          <a:r>
                            <a:rPr sz="1300" spc="-5" dirty="0">
                              <a:latin typeface="Arial"/>
                              <a:cs typeface="Arial"/>
                            </a:rPr>
                            <a:t>=</a:t>
                          </a:r>
                          <a:r>
                            <a:rPr sz="1300" spc="-145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1)</a:t>
                          </a:r>
                          <a:endParaRPr sz="1300">
                            <a:latin typeface="Arial"/>
                            <a:cs typeface="Arial"/>
                          </a:endParaRPr>
                        </a:p>
                      </a:txBody>
                      <a:tcPr marL="0" marR="0" marT="31120" marB="0">
                        <a:lnL w="12700">
                          <a:solidFill>
                            <a:srgbClr val="BF0000"/>
                          </a:solidFill>
                          <a:prstDash val="solid"/>
                        </a:lnL>
                        <a:lnT w="19050">
                          <a:solidFill>
                            <a:srgbClr val="BF0000"/>
                          </a:solidFill>
                          <a:prstDash val="solid"/>
                        </a:lnT>
                        <a:lnB w="19050">
                          <a:solidFill>
                            <a:srgbClr val="BF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276625">
                    <a:tc>
                      <a:txBody>
                        <a:bodyPr/>
                        <a:lstStyle/>
                        <a:p>
                          <a:pPr marL="96520">
                            <a:lnSpc>
                              <a:spcPct val="100000"/>
                            </a:lnSpc>
                            <a:spcBef>
                              <a:spcPts val="309"/>
                            </a:spcBef>
                          </a:pPr>
                          <a:r>
                            <a:rPr sz="1300" spc="-5" dirty="0">
                              <a:latin typeface="Arial"/>
                              <a:cs typeface="Arial"/>
                            </a:rPr>
                            <a:t>Existência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de carro na rua</a:t>
                          </a:r>
                          <a:r>
                            <a:rPr sz="1300" spc="-114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B</a:t>
                          </a:r>
                        </a:p>
                      </a:txBody>
                      <a:tcPr marL="0" marR="0" marT="35730" marB="0">
                        <a:lnR w="12700">
                          <a:solidFill>
                            <a:srgbClr val="BF0000"/>
                          </a:solidFill>
                          <a:prstDash val="solid"/>
                        </a:lnR>
                        <a:lnT w="19050">
                          <a:solidFill>
                            <a:srgbClr val="BF0000"/>
                          </a:solidFill>
                          <a:prstDash val="solid"/>
                        </a:lnT>
                        <a:lnB w="19050">
                          <a:solidFill>
                            <a:srgbClr val="BF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96520">
                            <a:lnSpc>
                              <a:spcPct val="100000"/>
                            </a:lnSpc>
                            <a:spcBef>
                              <a:spcPts val="309"/>
                            </a:spcBef>
                          </a:pPr>
                          <a:r>
                            <a:rPr sz="1300" dirty="0">
                              <a:latin typeface="Arial"/>
                              <a:cs typeface="Arial"/>
                            </a:rPr>
                            <a:t>B </a:t>
                          </a:r>
                          <a:r>
                            <a:rPr sz="1300" spc="-5" dirty="0">
                              <a:latin typeface="Arial"/>
                              <a:cs typeface="Arial"/>
                            </a:rPr>
                            <a:t>=</a:t>
                          </a:r>
                          <a:r>
                            <a:rPr sz="1300" spc="-20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1</a:t>
                          </a:r>
                        </a:p>
                      </a:txBody>
                      <a:tcPr marL="0" marR="0" marT="35730" marB="0">
                        <a:lnL w="12700">
                          <a:solidFill>
                            <a:srgbClr val="BF0000"/>
                          </a:solidFill>
                          <a:prstDash val="solid"/>
                        </a:lnL>
                        <a:lnT w="19050">
                          <a:solidFill>
                            <a:srgbClr val="BF0000"/>
                          </a:solidFill>
                          <a:prstDash val="solid"/>
                        </a:lnT>
                        <a:lnB w="19050">
                          <a:solidFill>
                            <a:srgbClr val="BF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276625">
                    <a:tc>
                      <a:txBody>
                        <a:bodyPr/>
                        <a:lstStyle/>
                        <a:p>
                          <a:pPr marL="96520">
                            <a:lnSpc>
                              <a:spcPct val="100000"/>
                            </a:lnSpc>
                            <a:spcBef>
                              <a:spcPts val="309"/>
                            </a:spcBef>
                          </a:pPr>
                          <a:r>
                            <a:rPr sz="1300" spc="-5" dirty="0">
                              <a:latin typeface="Arial"/>
                              <a:cs typeface="Arial"/>
                            </a:rPr>
                            <a:t>Não existência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de carro na rua</a:t>
                          </a:r>
                          <a:r>
                            <a:rPr sz="1300" spc="-110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B</a:t>
                          </a:r>
                        </a:p>
                      </a:txBody>
                      <a:tcPr marL="0" marR="0" marT="35730" marB="0">
                        <a:lnR w="12700">
                          <a:solidFill>
                            <a:srgbClr val="BF0000"/>
                          </a:solidFill>
                          <a:prstDash val="solid"/>
                        </a:lnR>
                        <a:lnT w="19050">
                          <a:solidFill>
                            <a:srgbClr val="BF0000"/>
                          </a:solidFill>
                          <a:prstDash val="solid"/>
                        </a:lnT>
                        <a:lnB w="19050">
                          <a:solidFill>
                            <a:srgbClr val="BF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96520">
                            <a:lnSpc>
                              <a:spcPct val="100000"/>
                            </a:lnSpc>
                            <a:spcBef>
                              <a:spcPts val="270"/>
                            </a:spcBef>
                          </a:pPr>
                          <a:r>
                            <a:rPr lang="pt-PT" sz="1300" dirty="0" smtClean="0">
                              <a:latin typeface="Arial"/>
                              <a:cs typeface="Arial"/>
                            </a:rPr>
                            <a:t>B </a:t>
                          </a:r>
                          <a:r>
                            <a:rPr lang="pt-PT" sz="1300" spc="-5" dirty="0">
                              <a:latin typeface="Arial"/>
                              <a:cs typeface="Arial"/>
                            </a:rPr>
                            <a:t>= </a:t>
                          </a:r>
                          <a:r>
                            <a:rPr lang="pt-PT" sz="1300" dirty="0">
                              <a:latin typeface="Arial"/>
                              <a:cs typeface="Arial"/>
                            </a:rPr>
                            <a:t>0 (ou </a:t>
                          </a:r>
                          <a14:m>
                            <m:oMath xmlns:m="http://schemas.openxmlformats.org/officeDocument/2006/math">
                              <m:bar>
                                <m:barPr>
                                  <m:pos m:val="top"/>
                                  <m:ctrlPr>
                                    <a:rPr lang="ar-AE" sz="1300" i="1" dirty="0" smtClean="0">
                                      <a:latin typeface="Cambria Math" panose="02040503050406030204" pitchFamily="18" charset="0"/>
                                      <a:cs typeface="Arial"/>
                                    </a:rPr>
                                  </m:ctrlPr>
                                </m:barPr>
                                <m:e>
                                  <m:r>
                                    <a:rPr lang="ar-AE" sz="1300" b="0" i="1" dirty="0" smtClean="0"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𝐵</m:t>
                                  </m:r>
                                </m:e>
                              </m:bar>
                            </m:oMath>
                          </a14:m>
                          <a:r>
                            <a:rPr lang="ar-AE" sz="1300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lang="ar-AE" sz="1300" spc="-5" dirty="0" smtClean="0">
                              <a:latin typeface="Arial"/>
                              <a:cs typeface="Arial"/>
                            </a:rPr>
                            <a:t>=</a:t>
                          </a:r>
                          <a:r>
                            <a:rPr lang="pt-PT" sz="1300" spc="-5" dirty="0" smtClean="0">
                              <a:latin typeface="Arial"/>
                              <a:cs typeface="Arial"/>
                            </a:rPr>
                            <a:t>1)</a:t>
                          </a:r>
                          <a:endParaRPr sz="1300" dirty="0">
                            <a:latin typeface="Arial"/>
                            <a:cs typeface="Arial"/>
                          </a:endParaRPr>
                        </a:p>
                      </a:txBody>
                      <a:tcPr marL="0" marR="0" marT="31120" marB="0">
                        <a:lnL w="12700">
                          <a:solidFill>
                            <a:srgbClr val="BF0000"/>
                          </a:solidFill>
                          <a:prstDash val="solid"/>
                        </a:lnL>
                        <a:lnT w="19050">
                          <a:solidFill>
                            <a:srgbClr val="BF0000"/>
                          </a:solidFill>
                          <a:prstDash val="solid"/>
                        </a:lnT>
                        <a:lnB w="19050">
                          <a:solidFill>
                            <a:srgbClr val="BF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276625">
                    <a:tc>
                      <a:txBody>
                        <a:bodyPr/>
                        <a:lstStyle/>
                        <a:p>
                          <a:pPr marL="96520">
                            <a:lnSpc>
                              <a:spcPct val="100000"/>
                            </a:lnSpc>
                            <a:spcBef>
                              <a:spcPts val="309"/>
                            </a:spcBef>
                          </a:pPr>
                          <a:r>
                            <a:rPr sz="1300" spc="-15" dirty="0">
                              <a:latin typeface="Arial"/>
                              <a:cs typeface="Arial"/>
                            </a:rPr>
                            <a:t>Verde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do sinal 1</a:t>
                          </a:r>
                          <a:r>
                            <a:rPr sz="1300" spc="-70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lang="pt-PT" sz="1300" dirty="0" smtClean="0">
                              <a:latin typeface="Arial"/>
                              <a:cs typeface="Arial"/>
                            </a:rPr>
                            <a:t>Ligado</a:t>
                          </a:r>
                          <a:endParaRPr sz="1300" dirty="0">
                            <a:latin typeface="Arial"/>
                            <a:cs typeface="Arial"/>
                          </a:endParaRPr>
                        </a:p>
                      </a:txBody>
                      <a:tcPr marL="0" marR="0" marT="35730" marB="0">
                        <a:lnR w="12700">
                          <a:solidFill>
                            <a:srgbClr val="BF0000"/>
                          </a:solidFill>
                          <a:prstDash val="solid"/>
                        </a:lnR>
                        <a:lnT w="19050">
                          <a:solidFill>
                            <a:srgbClr val="BF0000"/>
                          </a:solidFill>
                          <a:prstDash val="solid"/>
                        </a:lnT>
                        <a:lnB w="19050">
                          <a:solidFill>
                            <a:srgbClr val="BF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96520">
                            <a:lnSpc>
                              <a:spcPct val="100000"/>
                            </a:lnSpc>
                            <a:spcBef>
                              <a:spcPts val="309"/>
                            </a:spcBef>
                          </a:pPr>
                          <a:r>
                            <a:rPr sz="1300" dirty="0">
                              <a:latin typeface="Arial"/>
                              <a:cs typeface="Arial"/>
                            </a:rPr>
                            <a:t>G1 </a:t>
                          </a:r>
                          <a:r>
                            <a:rPr sz="1300" spc="-5" dirty="0">
                              <a:latin typeface="Arial"/>
                              <a:cs typeface="Arial"/>
                            </a:rPr>
                            <a:t>=</a:t>
                          </a:r>
                          <a:r>
                            <a:rPr sz="1300" spc="-30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1</a:t>
                          </a:r>
                          <a:endParaRPr sz="1300">
                            <a:latin typeface="Arial"/>
                            <a:cs typeface="Arial"/>
                          </a:endParaRPr>
                        </a:p>
                      </a:txBody>
                      <a:tcPr marL="0" marR="0" marT="35730" marB="0">
                        <a:lnL w="12700">
                          <a:solidFill>
                            <a:srgbClr val="BF0000"/>
                          </a:solidFill>
                          <a:prstDash val="solid"/>
                        </a:lnL>
                        <a:lnT w="19050">
                          <a:solidFill>
                            <a:srgbClr val="BF0000"/>
                          </a:solidFill>
                          <a:prstDash val="solid"/>
                        </a:lnT>
                        <a:lnB w="19050">
                          <a:solidFill>
                            <a:srgbClr val="BF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276625">
                    <a:tc>
                      <a:txBody>
                        <a:bodyPr/>
                        <a:lstStyle/>
                        <a:p>
                          <a:pPr marL="96520">
                            <a:lnSpc>
                              <a:spcPct val="100000"/>
                            </a:lnSpc>
                            <a:spcBef>
                              <a:spcPts val="309"/>
                            </a:spcBef>
                          </a:pPr>
                          <a:r>
                            <a:rPr sz="1300" spc="-15" dirty="0">
                              <a:latin typeface="Arial"/>
                              <a:cs typeface="Arial"/>
                            </a:rPr>
                            <a:t>Verde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do sinal 2</a:t>
                          </a:r>
                          <a:r>
                            <a:rPr sz="1300" spc="-70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lang="pt-PT" sz="1300" dirty="0" smtClean="0">
                              <a:latin typeface="Arial"/>
                              <a:cs typeface="Arial"/>
                            </a:rPr>
                            <a:t>Ligado</a:t>
                          </a:r>
                          <a:endParaRPr sz="1300" dirty="0">
                            <a:latin typeface="Arial"/>
                            <a:cs typeface="Arial"/>
                          </a:endParaRPr>
                        </a:p>
                      </a:txBody>
                      <a:tcPr marL="0" marR="0" marT="35730" marB="0">
                        <a:lnR w="12700">
                          <a:solidFill>
                            <a:srgbClr val="BF0000"/>
                          </a:solidFill>
                          <a:prstDash val="solid"/>
                        </a:lnR>
                        <a:lnT w="19050">
                          <a:solidFill>
                            <a:srgbClr val="BF0000"/>
                          </a:solidFill>
                          <a:prstDash val="solid"/>
                        </a:lnT>
                        <a:lnB w="19050">
                          <a:solidFill>
                            <a:srgbClr val="BF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96520">
                            <a:lnSpc>
                              <a:spcPct val="100000"/>
                            </a:lnSpc>
                            <a:spcBef>
                              <a:spcPts val="309"/>
                            </a:spcBef>
                          </a:pPr>
                          <a:r>
                            <a:rPr sz="1300" dirty="0">
                              <a:latin typeface="Arial"/>
                              <a:cs typeface="Arial"/>
                            </a:rPr>
                            <a:t>G2 </a:t>
                          </a:r>
                          <a:r>
                            <a:rPr sz="1300" spc="-5" dirty="0">
                              <a:latin typeface="Arial"/>
                              <a:cs typeface="Arial"/>
                            </a:rPr>
                            <a:t>=</a:t>
                          </a:r>
                          <a:r>
                            <a:rPr sz="1300" spc="-30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1</a:t>
                          </a:r>
                          <a:endParaRPr sz="1300">
                            <a:latin typeface="Arial"/>
                            <a:cs typeface="Arial"/>
                          </a:endParaRPr>
                        </a:p>
                      </a:txBody>
                      <a:tcPr marL="0" marR="0" marT="35730" marB="0">
                        <a:lnL w="12700">
                          <a:solidFill>
                            <a:srgbClr val="BF0000"/>
                          </a:solidFill>
                          <a:prstDash val="solid"/>
                        </a:lnL>
                        <a:lnT w="19050">
                          <a:solidFill>
                            <a:srgbClr val="BF0000"/>
                          </a:solidFill>
                          <a:prstDash val="solid"/>
                        </a:lnT>
                        <a:lnB w="19050">
                          <a:solidFill>
                            <a:srgbClr val="BF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857538">
                    <a:tc>
                      <a:txBody>
                        <a:bodyPr/>
                        <a:lstStyle/>
                        <a:p>
                          <a:pPr marL="96520">
                            <a:lnSpc>
                              <a:spcPct val="100000"/>
                            </a:lnSpc>
                            <a:spcBef>
                              <a:spcPts val="309"/>
                            </a:spcBef>
                          </a:pPr>
                          <a:r>
                            <a:rPr sz="1300" dirty="0">
                              <a:latin typeface="Arial"/>
                              <a:cs typeface="Arial"/>
                            </a:rPr>
                            <a:t>Se G1=1</a:t>
                          </a:r>
                          <a:r>
                            <a:rPr sz="1300" spc="-30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então</a:t>
                          </a:r>
                        </a:p>
                        <a:p>
                          <a:pPr marL="96520" marR="1411605">
                            <a:lnSpc>
                              <a:spcPct val="100000"/>
                            </a:lnSpc>
                          </a:pPr>
                          <a:r>
                            <a:rPr sz="1300" spc="-15" dirty="0">
                              <a:latin typeface="Arial"/>
                              <a:cs typeface="Arial"/>
                            </a:rPr>
                            <a:t>Vermelho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do sinal 1</a:t>
                          </a:r>
                          <a:r>
                            <a:rPr sz="1300" spc="-105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apagado  </a:t>
                          </a:r>
                          <a:r>
                            <a:rPr sz="1300" spc="-15" dirty="0">
                              <a:latin typeface="Arial"/>
                              <a:cs typeface="Arial"/>
                            </a:rPr>
                            <a:t>Verde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do sinal 2 apagado  </a:t>
                          </a:r>
                          <a:r>
                            <a:rPr sz="1300" spc="-15" dirty="0">
                              <a:latin typeface="Arial"/>
                              <a:cs typeface="Arial"/>
                            </a:rPr>
                            <a:t>Vermelho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do sinal 2</a:t>
                          </a:r>
                          <a:r>
                            <a:rPr sz="1300" spc="-80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lang="pt-PT" sz="1300" dirty="0" smtClean="0">
                              <a:latin typeface="Arial"/>
                              <a:cs typeface="Arial"/>
                            </a:rPr>
                            <a:t>ligado</a:t>
                          </a:r>
                          <a:endParaRPr sz="1300" dirty="0">
                            <a:latin typeface="Arial"/>
                            <a:cs typeface="Arial"/>
                          </a:endParaRPr>
                        </a:p>
                      </a:txBody>
                      <a:tcPr marL="0" marR="0" marT="35730" marB="0">
                        <a:lnR w="12700">
                          <a:solidFill>
                            <a:srgbClr val="BF0000"/>
                          </a:solidFill>
                          <a:prstDash val="solid"/>
                        </a:lnR>
                        <a:lnT w="19050">
                          <a:solidFill>
                            <a:srgbClr val="BF0000"/>
                          </a:solidFill>
                          <a:prstDash val="solid"/>
                        </a:lnT>
                        <a:lnB w="19050">
                          <a:solidFill>
                            <a:srgbClr val="BF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spcBef>
                              <a:spcPts val="35"/>
                            </a:spcBef>
                          </a:pPr>
                          <a:endParaRPr sz="1500">
                            <a:latin typeface="Times New Roman"/>
                            <a:cs typeface="Times New Roman"/>
                          </a:endParaRPr>
                        </a:p>
                        <a:p>
                          <a:pPr marL="96520">
                            <a:lnSpc>
                              <a:spcPct val="100000"/>
                            </a:lnSpc>
                          </a:pPr>
                          <a:r>
                            <a:rPr sz="1300" spc="-5" dirty="0">
                              <a:latin typeface="Arial"/>
                              <a:cs typeface="Arial"/>
                            </a:rPr>
                            <a:t>R1 =</a:t>
                          </a:r>
                          <a:r>
                            <a:rPr sz="1300" spc="-100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0</a:t>
                          </a:r>
                          <a:endParaRPr sz="1300">
                            <a:latin typeface="Arial"/>
                            <a:cs typeface="Arial"/>
                          </a:endParaRPr>
                        </a:p>
                        <a:p>
                          <a:pPr marL="96520">
                            <a:lnSpc>
                              <a:spcPct val="100000"/>
                            </a:lnSpc>
                          </a:pPr>
                          <a:r>
                            <a:rPr sz="1300" dirty="0">
                              <a:latin typeface="Arial"/>
                              <a:cs typeface="Arial"/>
                            </a:rPr>
                            <a:t>G2 </a:t>
                          </a:r>
                          <a:r>
                            <a:rPr sz="1300" spc="-5" dirty="0">
                              <a:latin typeface="Arial"/>
                              <a:cs typeface="Arial"/>
                            </a:rPr>
                            <a:t>=</a:t>
                          </a:r>
                          <a:r>
                            <a:rPr sz="1300" spc="-125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0</a:t>
                          </a:r>
                          <a:endParaRPr sz="1300">
                            <a:latin typeface="Arial"/>
                            <a:cs typeface="Arial"/>
                          </a:endParaRPr>
                        </a:p>
                        <a:p>
                          <a:pPr marL="96520">
                            <a:lnSpc>
                              <a:spcPct val="100000"/>
                            </a:lnSpc>
                          </a:pPr>
                          <a:r>
                            <a:rPr sz="1300" spc="-5" dirty="0">
                              <a:latin typeface="Arial"/>
                              <a:cs typeface="Arial"/>
                            </a:rPr>
                            <a:t>R2 =</a:t>
                          </a:r>
                          <a:r>
                            <a:rPr sz="1300" spc="-100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1</a:t>
                          </a:r>
                          <a:endParaRPr sz="1300">
                            <a:latin typeface="Arial"/>
                            <a:cs typeface="Arial"/>
                          </a:endParaRPr>
                        </a:p>
                      </a:txBody>
                      <a:tcPr marL="0" marR="0" marT="4034" marB="0">
                        <a:lnL w="12700">
                          <a:solidFill>
                            <a:srgbClr val="BF0000"/>
                          </a:solidFill>
                          <a:prstDash val="solid"/>
                        </a:lnL>
                        <a:lnT w="19050">
                          <a:solidFill>
                            <a:srgbClr val="BF0000"/>
                          </a:solidFill>
                          <a:prstDash val="solid"/>
                        </a:lnT>
                        <a:lnB w="19050">
                          <a:solidFill>
                            <a:srgbClr val="BF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857538">
                    <a:tc>
                      <a:txBody>
                        <a:bodyPr/>
                        <a:lstStyle/>
                        <a:p>
                          <a:pPr marL="96520">
                            <a:lnSpc>
                              <a:spcPct val="100000"/>
                            </a:lnSpc>
                            <a:spcBef>
                              <a:spcPts val="309"/>
                            </a:spcBef>
                          </a:pPr>
                          <a:r>
                            <a:rPr sz="1300" dirty="0">
                              <a:latin typeface="Arial"/>
                              <a:cs typeface="Arial"/>
                            </a:rPr>
                            <a:t>Se G2=1</a:t>
                          </a:r>
                          <a:r>
                            <a:rPr sz="1300" spc="-30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então</a:t>
                          </a:r>
                        </a:p>
                        <a:p>
                          <a:pPr marL="96520" marR="1411605">
                            <a:lnSpc>
                              <a:spcPct val="100000"/>
                            </a:lnSpc>
                          </a:pPr>
                          <a:r>
                            <a:rPr sz="1300" spc="-15" dirty="0">
                              <a:latin typeface="Arial"/>
                              <a:cs typeface="Arial"/>
                            </a:rPr>
                            <a:t>Vermelho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do sinal 1 </a:t>
                          </a:r>
                          <a:r>
                            <a:rPr lang="pt-PT" sz="1300" dirty="0" smtClean="0">
                              <a:latin typeface="Arial"/>
                              <a:cs typeface="Arial"/>
                            </a:rPr>
                            <a:t>ligado</a:t>
                          </a:r>
                          <a:r>
                            <a:rPr sz="1300" dirty="0" smtClean="0">
                              <a:latin typeface="Arial"/>
                              <a:cs typeface="Arial"/>
                            </a:rPr>
                            <a:t>  </a:t>
                          </a:r>
                          <a:r>
                            <a:rPr sz="1300" spc="-15" dirty="0">
                              <a:latin typeface="Arial"/>
                              <a:cs typeface="Arial"/>
                            </a:rPr>
                            <a:t>Verde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do sinal 1 apagado  </a:t>
                          </a:r>
                          <a:r>
                            <a:rPr sz="1300" spc="-15" dirty="0">
                              <a:latin typeface="Arial"/>
                              <a:cs typeface="Arial"/>
                            </a:rPr>
                            <a:t>Vermelho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do sinal 2</a:t>
                          </a:r>
                          <a:r>
                            <a:rPr sz="1300" spc="-105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apagado</a:t>
                          </a:r>
                        </a:p>
                      </a:txBody>
                      <a:tcPr marL="0" marR="0" marT="35730" marB="0">
                        <a:lnR w="12700">
                          <a:solidFill>
                            <a:srgbClr val="BF0000"/>
                          </a:solidFill>
                          <a:prstDash val="solid"/>
                        </a:lnR>
                        <a:lnT w="19050">
                          <a:solidFill>
                            <a:srgbClr val="BF0000"/>
                          </a:solidFill>
                          <a:prstDash val="solid"/>
                        </a:lnT>
                        <a:lnB w="19050">
                          <a:solidFill>
                            <a:srgbClr val="BF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spcBef>
                              <a:spcPts val="35"/>
                            </a:spcBef>
                          </a:pPr>
                          <a:endParaRPr sz="1500" dirty="0">
                            <a:latin typeface="Times New Roman"/>
                            <a:cs typeface="Times New Roman"/>
                          </a:endParaRPr>
                        </a:p>
                        <a:p>
                          <a:pPr marL="96520">
                            <a:lnSpc>
                              <a:spcPct val="100000"/>
                            </a:lnSpc>
                          </a:pPr>
                          <a:r>
                            <a:rPr sz="1300" spc="-5" dirty="0">
                              <a:latin typeface="Arial"/>
                              <a:cs typeface="Arial"/>
                            </a:rPr>
                            <a:t>R1 =</a:t>
                          </a:r>
                          <a:r>
                            <a:rPr sz="1300" spc="-100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1</a:t>
                          </a:r>
                        </a:p>
                        <a:p>
                          <a:pPr marL="96520">
                            <a:lnSpc>
                              <a:spcPct val="100000"/>
                            </a:lnSpc>
                          </a:pPr>
                          <a:r>
                            <a:rPr sz="1300" dirty="0">
                              <a:latin typeface="Arial"/>
                              <a:cs typeface="Arial"/>
                            </a:rPr>
                            <a:t>G1 </a:t>
                          </a:r>
                          <a:r>
                            <a:rPr sz="1300" spc="-5" dirty="0">
                              <a:latin typeface="Arial"/>
                              <a:cs typeface="Arial"/>
                            </a:rPr>
                            <a:t>=</a:t>
                          </a:r>
                          <a:r>
                            <a:rPr sz="1300" spc="-125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0</a:t>
                          </a:r>
                        </a:p>
                        <a:p>
                          <a:pPr marL="96520">
                            <a:lnSpc>
                              <a:spcPct val="100000"/>
                            </a:lnSpc>
                          </a:pPr>
                          <a:r>
                            <a:rPr sz="1300" spc="-5" dirty="0">
                              <a:latin typeface="Arial"/>
                              <a:cs typeface="Arial"/>
                            </a:rPr>
                            <a:t>R2 =</a:t>
                          </a:r>
                          <a:r>
                            <a:rPr sz="1300" spc="-100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0</a:t>
                          </a:r>
                        </a:p>
                      </a:txBody>
                      <a:tcPr marL="0" marR="0" marT="4034" marB="0">
                        <a:lnL w="12700">
                          <a:solidFill>
                            <a:srgbClr val="BF0000"/>
                          </a:solidFill>
                          <a:prstDash val="solid"/>
                        </a:lnL>
                        <a:lnT w="19050">
                          <a:solidFill>
                            <a:srgbClr val="BF0000"/>
                          </a:solidFill>
                          <a:prstDash val="solid"/>
                        </a:lnT>
                        <a:lnB w="19050">
                          <a:solidFill>
                            <a:srgbClr val="BF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object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14093330"/>
                  </p:ext>
                </p:extLst>
              </p:nvPr>
            </p:nvGraphicFramePr>
            <p:xfrm>
              <a:off x="2691458" y="2407114"/>
              <a:ext cx="6174676" cy="3650299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386520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30947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275473">
                    <a:tc>
                      <a:txBody>
                        <a:bodyPr/>
                        <a:lstStyle/>
                        <a:p>
                          <a:pPr marL="96520">
                            <a:lnSpc>
                              <a:spcPct val="100000"/>
                            </a:lnSpc>
                            <a:spcBef>
                              <a:spcPts val="300"/>
                            </a:spcBef>
                          </a:pPr>
                          <a:r>
                            <a:rPr sz="1300" dirty="0">
                              <a:latin typeface="Arial"/>
                              <a:cs typeface="Arial"/>
                            </a:rPr>
                            <a:t>Condição</a:t>
                          </a:r>
                        </a:p>
                      </a:txBody>
                      <a:tcPr marL="0" marR="0" marT="34578" marB="0">
                        <a:lnR w="12700">
                          <a:solidFill>
                            <a:srgbClr val="BF0000"/>
                          </a:solidFill>
                          <a:prstDash val="solid"/>
                        </a:lnR>
                        <a:lnT w="12700">
                          <a:solidFill>
                            <a:srgbClr val="BF0000"/>
                          </a:solidFill>
                          <a:prstDash val="solid"/>
                        </a:lnT>
                        <a:lnB w="19050">
                          <a:solidFill>
                            <a:srgbClr val="BF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96520">
                            <a:lnSpc>
                              <a:spcPct val="100000"/>
                            </a:lnSpc>
                            <a:spcBef>
                              <a:spcPts val="300"/>
                            </a:spcBef>
                          </a:pPr>
                          <a:r>
                            <a:rPr sz="1300" dirty="0">
                              <a:latin typeface="Arial"/>
                              <a:cs typeface="Arial"/>
                            </a:rPr>
                            <a:t>Notação</a:t>
                          </a:r>
                          <a:endParaRPr sz="1300">
                            <a:latin typeface="Arial"/>
                            <a:cs typeface="Arial"/>
                          </a:endParaRPr>
                        </a:p>
                      </a:txBody>
                      <a:tcPr marL="0" marR="0" marT="34578" marB="0">
                        <a:lnL w="12700">
                          <a:solidFill>
                            <a:srgbClr val="BF0000"/>
                          </a:solidFill>
                          <a:prstDash val="solid"/>
                        </a:lnL>
                        <a:lnT w="12700">
                          <a:solidFill>
                            <a:srgbClr val="BF0000"/>
                          </a:solidFill>
                          <a:prstDash val="solid"/>
                        </a:lnT>
                        <a:lnB w="19050">
                          <a:solidFill>
                            <a:srgbClr val="BF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76625">
                    <a:tc>
                      <a:txBody>
                        <a:bodyPr/>
                        <a:lstStyle/>
                        <a:p>
                          <a:pPr marL="96520">
                            <a:lnSpc>
                              <a:spcPct val="100000"/>
                            </a:lnSpc>
                            <a:spcBef>
                              <a:spcPts val="309"/>
                            </a:spcBef>
                          </a:pPr>
                          <a:r>
                            <a:rPr sz="1300" spc="-5" dirty="0">
                              <a:latin typeface="Arial"/>
                              <a:cs typeface="Arial"/>
                            </a:rPr>
                            <a:t>Existência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de carro na rua</a:t>
                          </a:r>
                          <a:r>
                            <a:rPr sz="1300" spc="-185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A</a:t>
                          </a:r>
                          <a:endParaRPr sz="1300">
                            <a:latin typeface="Arial"/>
                            <a:cs typeface="Arial"/>
                          </a:endParaRPr>
                        </a:p>
                      </a:txBody>
                      <a:tcPr marL="0" marR="0" marT="35730" marB="0">
                        <a:lnR w="12700">
                          <a:solidFill>
                            <a:srgbClr val="BF0000"/>
                          </a:solidFill>
                          <a:prstDash val="solid"/>
                        </a:lnR>
                        <a:lnT w="19050">
                          <a:solidFill>
                            <a:srgbClr val="BF0000"/>
                          </a:solidFill>
                          <a:prstDash val="solid"/>
                        </a:lnT>
                        <a:lnB w="19050">
                          <a:solidFill>
                            <a:srgbClr val="BF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96520">
                            <a:lnSpc>
                              <a:spcPct val="100000"/>
                            </a:lnSpc>
                            <a:spcBef>
                              <a:spcPts val="309"/>
                            </a:spcBef>
                          </a:pPr>
                          <a:r>
                            <a:rPr sz="1300" dirty="0">
                              <a:latin typeface="Arial"/>
                              <a:cs typeface="Arial"/>
                            </a:rPr>
                            <a:t>A </a:t>
                          </a:r>
                          <a:r>
                            <a:rPr sz="1300" spc="-5" dirty="0">
                              <a:latin typeface="Arial"/>
                              <a:cs typeface="Arial"/>
                            </a:rPr>
                            <a:t>=</a:t>
                          </a:r>
                          <a:r>
                            <a:rPr sz="1300" spc="-95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1</a:t>
                          </a:r>
                          <a:endParaRPr sz="1300">
                            <a:latin typeface="Arial"/>
                            <a:cs typeface="Arial"/>
                          </a:endParaRPr>
                        </a:p>
                      </a:txBody>
                      <a:tcPr marL="0" marR="0" marT="35730" marB="0">
                        <a:lnL w="12700">
                          <a:solidFill>
                            <a:srgbClr val="BF0000"/>
                          </a:solidFill>
                          <a:prstDash val="solid"/>
                        </a:lnL>
                        <a:lnT w="19050">
                          <a:solidFill>
                            <a:srgbClr val="BF0000"/>
                          </a:solidFill>
                          <a:prstDash val="solid"/>
                        </a:lnT>
                        <a:lnB w="19050">
                          <a:solidFill>
                            <a:srgbClr val="BF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76625">
                    <a:tc>
                      <a:txBody>
                        <a:bodyPr/>
                        <a:lstStyle/>
                        <a:p>
                          <a:pPr marL="96520">
                            <a:lnSpc>
                              <a:spcPct val="100000"/>
                            </a:lnSpc>
                            <a:spcBef>
                              <a:spcPts val="309"/>
                            </a:spcBef>
                          </a:pPr>
                          <a:r>
                            <a:rPr sz="1300" spc="-5" dirty="0">
                              <a:latin typeface="Arial"/>
                              <a:cs typeface="Arial"/>
                            </a:rPr>
                            <a:t>Não existência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de carro na rua</a:t>
                          </a:r>
                          <a:r>
                            <a:rPr sz="1300" spc="-195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A</a:t>
                          </a:r>
                        </a:p>
                      </a:txBody>
                      <a:tcPr marL="0" marR="0" marT="35730" marB="0">
                        <a:lnR w="12700">
                          <a:solidFill>
                            <a:srgbClr val="BF0000"/>
                          </a:solidFill>
                          <a:prstDash val="solid"/>
                        </a:lnR>
                        <a:lnT w="19050">
                          <a:solidFill>
                            <a:srgbClr val="BF0000"/>
                          </a:solidFill>
                          <a:prstDash val="solid"/>
                        </a:lnT>
                        <a:lnB w="19050">
                          <a:solidFill>
                            <a:srgbClr val="BF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96520">
                            <a:lnSpc>
                              <a:spcPct val="100000"/>
                            </a:lnSpc>
                            <a:spcBef>
                              <a:spcPts val="270"/>
                            </a:spcBef>
                          </a:pPr>
                          <a:r>
                            <a:rPr sz="1300" dirty="0">
                              <a:latin typeface="Arial"/>
                              <a:cs typeface="Arial"/>
                            </a:rPr>
                            <a:t>A </a:t>
                          </a:r>
                          <a:r>
                            <a:rPr sz="1300" spc="-5" dirty="0">
                              <a:latin typeface="Arial"/>
                              <a:cs typeface="Arial"/>
                            </a:rPr>
                            <a:t>=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0 (ou Ā </a:t>
                          </a:r>
                          <a:r>
                            <a:rPr sz="1300" spc="-5" dirty="0">
                              <a:latin typeface="Arial"/>
                              <a:cs typeface="Arial"/>
                            </a:rPr>
                            <a:t>=</a:t>
                          </a:r>
                          <a:r>
                            <a:rPr sz="1300" spc="-145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1)</a:t>
                          </a:r>
                          <a:endParaRPr sz="1300">
                            <a:latin typeface="Arial"/>
                            <a:cs typeface="Arial"/>
                          </a:endParaRPr>
                        </a:p>
                      </a:txBody>
                      <a:tcPr marL="0" marR="0" marT="31120" marB="0">
                        <a:lnL w="12700">
                          <a:solidFill>
                            <a:srgbClr val="BF0000"/>
                          </a:solidFill>
                          <a:prstDash val="solid"/>
                        </a:lnL>
                        <a:lnT w="19050">
                          <a:solidFill>
                            <a:srgbClr val="BF0000"/>
                          </a:solidFill>
                          <a:prstDash val="solid"/>
                        </a:lnT>
                        <a:lnB w="19050">
                          <a:solidFill>
                            <a:srgbClr val="BF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276625">
                    <a:tc>
                      <a:txBody>
                        <a:bodyPr/>
                        <a:lstStyle/>
                        <a:p>
                          <a:pPr marL="96520">
                            <a:lnSpc>
                              <a:spcPct val="100000"/>
                            </a:lnSpc>
                            <a:spcBef>
                              <a:spcPts val="309"/>
                            </a:spcBef>
                          </a:pPr>
                          <a:r>
                            <a:rPr sz="1300" spc="-5" dirty="0">
                              <a:latin typeface="Arial"/>
                              <a:cs typeface="Arial"/>
                            </a:rPr>
                            <a:t>Existência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de carro na rua</a:t>
                          </a:r>
                          <a:r>
                            <a:rPr sz="1300" spc="-114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B</a:t>
                          </a:r>
                        </a:p>
                      </a:txBody>
                      <a:tcPr marL="0" marR="0" marT="35730" marB="0">
                        <a:lnR w="12700">
                          <a:solidFill>
                            <a:srgbClr val="BF0000"/>
                          </a:solidFill>
                          <a:prstDash val="solid"/>
                        </a:lnR>
                        <a:lnT w="19050">
                          <a:solidFill>
                            <a:srgbClr val="BF0000"/>
                          </a:solidFill>
                          <a:prstDash val="solid"/>
                        </a:lnT>
                        <a:lnB w="19050">
                          <a:solidFill>
                            <a:srgbClr val="BF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96520">
                            <a:lnSpc>
                              <a:spcPct val="100000"/>
                            </a:lnSpc>
                            <a:spcBef>
                              <a:spcPts val="309"/>
                            </a:spcBef>
                          </a:pPr>
                          <a:r>
                            <a:rPr sz="1300" dirty="0">
                              <a:latin typeface="Arial"/>
                              <a:cs typeface="Arial"/>
                            </a:rPr>
                            <a:t>B </a:t>
                          </a:r>
                          <a:r>
                            <a:rPr sz="1300" spc="-5" dirty="0">
                              <a:latin typeface="Arial"/>
                              <a:cs typeface="Arial"/>
                            </a:rPr>
                            <a:t>=</a:t>
                          </a:r>
                          <a:r>
                            <a:rPr sz="1300" spc="-20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1</a:t>
                          </a:r>
                        </a:p>
                      </a:txBody>
                      <a:tcPr marL="0" marR="0" marT="35730" marB="0">
                        <a:lnL w="12700">
                          <a:solidFill>
                            <a:srgbClr val="BF0000"/>
                          </a:solidFill>
                          <a:prstDash val="solid"/>
                        </a:lnL>
                        <a:lnT w="19050">
                          <a:solidFill>
                            <a:srgbClr val="BF0000"/>
                          </a:solidFill>
                          <a:prstDash val="solid"/>
                        </a:lnT>
                        <a:lnB w="19050">
                          <a:solidFill>
                            <a:srgbClr val="BF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276625">
                    <a:tc>
                      <a:txBody>
                        <a:bodyPr/>
                        <a:lstStyle/>
                        <a:p>
                          <a:pPr marL="96520">
                            <a:lnSpc>
                              <a:spcPct val="100000"/>
                            </a:lnSpc>
                            <a:spcBef>
                              <a:spcPts val="309"/>
                            </a:spcBef>
                          </a:pPr>
                          <a:r>
                            <a:rPr sz="1300" spc="-5" dirty="0">
                              <a:latin typeface="Arial"/>
                              <a:cs typeface="Arial"/>
                            </a:rPr>
                            <a:t>Não existência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de carro na rua</a:t>
                          </a:r>
                          <a:r>
                            <a:rPr sz="1300" spc="-110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B</a:t>
                          </a:r>
                        </a:p>
                      </a:txBody>
                      <a:tcPr marL="0" marR="0" marT="35730" marB="0">
                        <a:lnR w="12700">
                          <a:solidFill>
                            <a:srgbClr val="BF0000"/>
                          </a:solidFill>
                          <a:prstDash val="solid"/>
                        </a:lnR>
                        <a:lnT w="19050">
                          <a:solidFill>
                            <a:srgbClr val="BF0000"/>
                          </a:solidFill>
                          <a:prstDash val="solid"/>
                        </a:lnT>
                        <a:lnB w="19050">
                          <a:solidFill>
                            <a:srgbClr val="BF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pt-PT"/>
                        </a:p>
                      </a:txBody>
                      <a:tcPr marL="0" marR="0" marT="31120" marB="0">
                        <a:lnL w="12700">
                          <a:solidFill>
                            <a:srgbClr val="BF0000"/>
                          </a:solidFill>
                          <a:prstDash val="solid"/>
                        </a:lnL>
                        <a:lnT w="19050">
                          <a:solidFill>
                            <a:srgbClr val="BF0000"/>
                          </a:solidFill>
                          <a:prstDash val="solid"/>
                        </a:lnT>
                        <a:lnB w="19050">
                          <a:solidFill>
                            <a:srgbClr val="BF0000"/>
                          </a:solidFill>
                          <a:prstDash val="solid"/>
                        </a:lnB>
                        <a:blipFill>
                          <a:blip r:embed="rId3"/>
                          <a:stretch>
                            <a:fillRect l="-167546" t="-408889" r="-264" b="-85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276625">
                    <a:tc>
                      <a:txBody>
                        <a:bodyPr/>
                        <a:lstStyle/>
                        <a:p>
                          <a:pPr marL="96520">
                            <a:lnSpc>
                              <a:spcPct val="100000"/>
                            </a:lnSpc>
                            <a:spcBef>
                              <a:spcPts val="309"/>
                            </a:spcBef>
                          </a:pPr>
                          <a:r>
                            <a:rPr sz="1300" spc="-15" dirty="0">
                              <a:latin typeface="Arial"/>
                              <a:cs typeface="Arial"/>
                            </a:rPr>
                            <a:t>Verde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do sinal 1</a:t>
                          </a:r>
                          <a:r>
                            <a:rPr sz="1300" spc="-70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lang="pt-PT" sz="1300" dirty="0" smtClean="0">
                              <a:latin typeface="Arial"/>
                              <a:cs typeface="Arial"/>
                            </a:rPr>
                            <a:t>Ligado</a:t>
                          </a:r>
                          <a:endParaRPr sz="1300" dirty="0">
                            <a:latin typeface="Arial"/>
                            <a:cs typeface="Arial"/>
                          </a:endParaRPr>
                        </a:p>
                      </a:txBody>
                      <a:tcPr marL="0" marR="0" marT="35730" marB="0">
                        <a:lnR w="12700">
                          <a:solidFill>
                            <a:srgbClr val="BF0000"/>
                          </a:solidFill>
                          <a:prstDash val="solid"/>
                        </a:lnR>
                        <a:lnT w="19050">
                          <a:solidFill>
                            <a:srgbClr val="BF0000"/>
                          </a:solidFill>
                          <a:prstDash val="solid"/>
                        </a:lnT>
                        <a:lnB w="19050">
                          <a:solidFill>
                            <a:srgbClr val="BF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96520">
                            <a:lnSpc>
                              <a:spcPct val="100000"/>
                            </a:lnSpc>
                            <a:spcBef>
                              <a:spcPts val="309"/>
                            </a:spcBef>
                          </a:pPr>
                          <a:r>
                            <a:rPr sz="1300" dirty="0">
                              <a:latin typeface="Arial"/>
                              <a:cs typeface="Arial"/>
                            </a:rPr>
                            <a:t>G1 </a:t>
                          </a:r>
                          <a:r>
                            <a:rPr sz="1300" spc="-5" dirty="0">
                              <a:latin typeface="Arial"/>
                              <a:cs typeface="Arial"/>
                            </a:rPr>
                            <a:t>=</a:t>
                          </a:r>
                          <a:r>
                            <a:rPr sz="1300" spc="-30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1</a:t>
                          </a:r>
                          <a:endParaRPr sz="1300">
                            <a:latin typeface="Arial"/>
                            <a:cs typeface="Arial"/>
                          </a:endParaRPr>
                        </a:p>
                      </a:txBody>
                      <a:tcPr marL="0" marR="0" marT="35730" marB="0">
                        <a:lnL w="12700">
                          <a:solidFill>
                            <a:srgbClr val="BF0000"/>
                          </a:solidFill>
                          <a:prstDash val="solid"/>
                        </a:lnL>
                        <a:lnT w="19050">
                          <a:solidFill>
                            <a:srgbClr val="BF0000"/>
                          </a:solidFill>
                          <a:prstDash val="solid"/>
                        </a:lnT>
                        <a:lnB w="19050">
                          <a:solidFill>
                            <a:srgbClr val="BF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276625">
                    <a:tc>
                      <a:txBody>
                        <a:bodyPr/>
                        <a:lstStyle/>
                        <a:p>
                          <a:pPr marL="96520">
                            <a:lnSpc>
                              <a:spcPct val="100000"/>
                            </a:lnSpc>
                            <a:spcBef>
                              <a:spcPts val="309"/>
                            </a:spcBef>
                          </a:pPr>
                          <a:r>
                            <a:rPr sz="1300" spc="-15" dirty="0">
                              <a:latin typeface="Arial"/>
                              <a:cs typeface="Arial"/>
                            </a:rPr>
                            <a:t>Verde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do sinal 2</a:t>
                          </a:r>
                          <a:r>
                            <a:rPr sz="1300" spc="-70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lang="pt-PT" sz="1300" dirty="0" smtClean="0">
                              <a:latin typeface="Arial"/>
                              <a:cs typeface="Arial"/>
                            </a:rPr>
                            <a:t>Ligado</a:t>
                          </a:r>
                          <a:endParaRPr sz="1300" dirty="0">
                            <a:latin typeface="Arial"/>
                            <a:cs typeface="Arial"/>
                          </a:endParaRPr>
                        </a:p>
                      </a:txBody>
                      <a:tcPr marL="0" marR="0" marT="35730" marB="0">
                        <a:lnR w="12700">
                          <a:solidFill>
                            <a:srgbClr val="BF0000"/>
                          </a:solidFill>
                          <a:prstDash val="solid"/>
                        </a:lnR>
                        <a:lnT w="19050">
                          <a:solidFill>
                            <a:srgbClr val="BF0000"/>
                          </a:solidFill>
                          <a:prstDash val="solid"/>
                        </a:lnT>
                        <a:lnB w="19050">
                          <a:solidFill>
                            <a:srgbClr val="BF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96520">
                            <a:lnSpc>
                              <a:spcPct val="100000"/>
                            </a:lnSpc>
                            <a:spcBef>
                              <a:spcPts val="309"/>
                            </a:spcBef>
                          </a:pPr>
                          <a:r>
                            <a:rPr sz="1300" dirty="0">
                              <a:latin typeface="Arial"/>
                              <a:cs typeface="Arial"/>
                            </a:rPr>
                            <a:t>G2 </a:t>
                          </a:r>
                          <a:r>
                            <a:rPr sz="1300" spc="-5" dirty="0">
                              <a:latin typeface="Arial"/>
                              <a:cs typeface="Arial"/>
                            </a:rPr>
                            <a:t>=</a:t>
                          </a:r>
                          <a:r>
                            <a:rPr sz="1300" spc="-30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1</a:t>
                          </a:r>
                          <a:endParaRPr sz="1300">
                            <a:latin typeface="Arial"/>
                            <a:cs typeface="Arial"/>
                          </a:endParaRPr>
                        </a:p>
                      </a:txBody>
                      <a:tcPr marL="0" marR="0" marT="35730" marB="0">
                        <a:lnL w="12700">
                          <a:solidFill>
                            <a:srgbClr val="BF0000"/>
                          </a:solidFill>
                          <a:prstDash val="solid"/>
                        </a:lnL>
                        <a:lnT w="19050">
                          <a:solidFill>
                            <a:srgbClr val="BF0000"/>
                          </a:solidFill>
                          <a:prstDash val="solid"/>
                        </a:lnT>
                        <a:lnB w="19050">
                          <a:solidFill>
                            <a:srgbClr val="BF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857538">
                    <a:tc>
                      <a:txBody>
                        <a:bodyPr/>
                        <a:lstStyle/>
                        <a:p>
                          <a:pPr marL="96520">
                            <a:lnSpc>
                              <a:spcPct val="100000"/>
                            </a:lnSpc>
                            <a:spcBef>
                              <a:spcPts val="309"/>
                            </a:spcBef>
                          </a:pPr>
                          <a:r>
                            <a:rPr sz="1300" dirty="0">
                              <a:latin typeface="Arial"/>
                              <a:cs typeface="Arial"/>
                            </a:rPr>
                            <a:t>Se G1=1</a:t>
                          </a:r>
                          <a:r>
                            <a:rPr sz="1300" spc="-30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então</a:t>
                          </a:r>
                        </a:p>
                        <a:p>
                          <a:pPr marL="96520" marR="1411605">
                            <a:lnSpc>
                              <a:spcPct val="100000"/>
                            </a:lnSpc>
                          </a:pPr>
                          <a:r>
                            <a:rPr sz="1300" spc="-15" dirty="0">
                              <a:latin typeface="Arial"/>
                              <a:cs typeface="Arial"/>
                            </a:rPr>
                            <a:t>Vermelho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do sinal 1</a:t>
                          </a:r>
                          <a:r>
                            <a:rPr sz="1300" spc="-105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apagado  </a:t>
                          </a:r>
                          <a:r>
                            <a:rPr sz="1300" spc="-15" dirty="0">
                              <a:latin typeface="Arial"/>
                              <a:cs typeface="Arial"/>
                            </a:rPr>
                            <a:t>Verde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do sinal 2 apagado  </a:t>
                          </a:r>
                          <a:r>
                            <a:rPr sz="1300" spc="-15" dirty="0">
                              <a:latin typeface="Arial"/>
                              <a:cs typeface="Arial"/>
                            </a:rPr>
                            <a:t>Vermelho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do sinal 2</a:t>
                          </a:r>
                          <a:r>
                            <a:rPr sz="1300" spc="-80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lang="pt-PT" sz="1300" dirty="0" smtClean="0">
                              <a:latin typeface="Arial"/>
                              <a:cs typeface="Arial"/>
                            </a:rPr>
                            <a:t>ligado</a:t>
                          </a:r>
                          <a:endParaRPr sz="1300" dirty="0">
                            <a:latin typeface="Arial"/>
                            <a:cs typeface="Arial"/>
                          </a:endParaRPr>
                        </a:p>
                      </a:txBody>
                      <a:tcPr marL="0" marR="0" marT="35730" marB="0">
                        <a:lnR w="12700">
                          <a:solidFill>
                            <a:srgbClr val="BF0000"/>
                          </a:solidFill>
                          <a:prstDash val="solid"/>
                        </a:lnR>
                        <a:lnT w="19050">
                          <a:solidFill>
                            <a:srgbClr val="BF0000"/>
                          </a:solidFill>
                          <a:prstDash val="solid"/>
                        </a:lnT>
                        <a:lnB w="19050">
                          <a:solidFill>
                            <a:srgbClr val="BF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spcBef>
                              <a:spcPts val="35"/>
                            </a:spcBef>
                          </a:pPr>
                          <a:endParaRPr sz="1500">
                            <a:latin typeface="Times New Roman"/>
                            <a:cs typeface="Times New Roman"/>
                          </a:endParaRPr>
                        </a:p>
                        <a:p>
                          <a:pPr marL="96520">
                            <a:lnSpc>
                              <a:spcPct val="100000"/>
                            </a:lnSpc>
                          </a:pPr>
                          <a:r>
                            <a:rPr sz="1300" spc="-5" dirty="0">
                              <a:latin typeface="Arial"/>
                              <a:cs typeface="Arial"/>
                            </a:rPr>
                            <a:t>R1 =</a:t>
                          </a:r>
                          <a:r>
                            <a:rPr sz="1300" spc="-100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0</a:t>
                          </a:r>
                          <a:endParaRPr sz="1300">
                            <a:latin typeface="Arial"/>
                            <a:cs typeface="Arial"/>
                          </a:endParaRPr>
                        </a:p>
                        <a:p>
                          <a:pPr marL="96520">
                            <a:lnSpc>
                              <a:spcPct val="100000"/>
                            </a:lnSpc>
                          </a:pPr>
                          <a:r>
                            <a:rPr sz="1300" dirty="0">
                              <a:latin typeface="Arial"/>
                              <a:cs typeface="Arial"/>
                            </a:rPr>
                            <a:t>G2 </a:t>
                          </a:r>
                          <a:r>
                            <a:rPr sz="1300" spc="-5" dirty="0">
                              <a:latin typeface="Arial"/>
                              <a:cs typeface="Arial"/>
                            </a:rPr>
                            <a:t>=</a:t>
                          </a:r>
                          <a:r>
                            <a:rPr sz="1300" spc="-125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0</a:t>
                          </a:r>
                          <a:endParaRPr sz="1300">
                            <a:latin typeface="Arial"/>
                            <a:cs typeface="Arial"/>
                          </a:endParaRPr>
                        </a:p>
                        <a:p>
                          <a:pPr marL="96520">
                            <a:lnSpc>
                              <a:spcPct val="100000"/>
                            </a:lnSpc>
                          </a:pPr>
                          <a:r>
                            <a:rPr sz="1300" spc="-5" dirty="0">
                              <a:latin typeface="Arial"/>
                              <a:cs typeface="Arial"/>
                            </a:rPr>
                            <a:t>R2 =</a:t>
                          </a:r>
                          <a:r>
                            <a:rPr sz="1300" spc="-100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1</a:t>
                          </a:r>
                          <a:endParaRPr sz="1300">
                            <a:latin typeface="Arial"/>
                            <a:cs typeface="Arial"/>
                          </a:endParaRPr>
                        </a:p>
                      </a:txBody>
                      <a:tcPr marL="0" marR="0" marT="4034" marB="0">
                        <a:lnL w="12700">
                          <a:solidFill>
                            <a:srgbClr val="BF0000"/>
                          </a:solidFill>
                          <a:prstDash val="solid"/>
                        </a:lnL>
                        <a:lnT w="19050">
                          <a:solidFill>
                            <a:srgbClr val="BF0000"/>
                          </a:solidFill>
                          <a:prstDash val="solid"/>
                        </a:lnT>
                        <a:lnB w="19050">
                          <a:solidFill>
                            <a:srgbClr val="BF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857538">
                    <a:tc>
                      <a:txBody>
                        <a:bodyPr/>
                        <a:lstStyle/>
                        <a:p>
                          <a:pPr marL="96520">
                            <a:lnSpc>
                              <a:spcPct val="100000"/>
                            </a:lnSpc>
                            <a:spcBef>
                              <a:spcPts val="309"/>
                            </a:spcBef>
                          </a:pPr>
                          <a:r>
                            <a:rPr sz="1300" dirty="0">
                              <a:latin typeface="Arial"/>
                              <a:cs typeface="Arial"/>
                            </a:rPr>
                            <a:t>Se G2=1</a:t>
                          </a:r>
                          <a:r>
                            <a:rPr sz="1300" spc="-30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então</a:t>
                          </a:r>
                        </a:p>
                        <a:p>
                          <a:pPr marL="96520" marR="1411605">
                            <a:lnSpc>
                              <a:spcPct val="100000"/>
                            </a:lnSpc>
                          </a:pPr>
                          <a:r>
                            <a:rPr sz="1300" spc="-15" dirty="0">
                              <a:latin typeface="Arial"/>
                              <a:cs typeface="Arial"/>
                            </a:rPr>
                            <a:t>Vermelho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do sinal 1 </a:t>
                          </a:r>
                          <a:r>
                            <a:rPr lang="pt-PT" sz="1300" dirty="0" smtClean="0">
                              <a:latin typeface="Arial"/>
                              <a:cs typeface="Arial"/>
                            </a:rPr>
                            <a:t>ligado</a:t>
                          </a:r>
                          <a:r>
                            <a:rPr sz="1300" dirty="0" smtClean="0">
                              <a:latin typeface="Arial"/>
                              <a:cs typeface="Arial"/>
                            </a:rPr>
                            <a:t>  </a:t>
                          </a:r>
                          <a:r>
                            <a:rPr sz="1300" spc="-15" dirty="0">
                              <a:latin typeface="Arial"/>
                              <a:cs typeface="Arial"/>
                            </a:rPr>
                            <a:t>Verde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do sinal 1 apagado  </a:t>
                          </a:r>
                          <a:r>
                            <a:rPr sz="1300" spc="-15" dirty="0">
                              <a:latin typeface="Arial"/>
                              <a:cs typeface="Arial"/>
                            </a:rPr>
                            <a:t>Vermelho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do sinal 2</a:t>
                          </a:r>
                          <a:r>
                            <a:rPr sz="1300" spc="-105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apagado</a:t>
                          </a:r>
                        </a:p>
                      </a:txBody>
                      <a:tcPr marL="0" marR="0" marT="35730" marB="0">
                        <a:lnR w="12700">
                          <a:solidFill>
                            <a:srgbClr val="BF0000"/>
                          </a:solidFill>
                          <a:prstDash val="solid"/>
                        </a:lnR>
                        <a:lnT w="19050">
                          <a:solidFill>
                            <a:srgbClr val="BF0000"/>
                          </a:solidFill>
                          <a:prstDash val="solid"/>
                        </a:lnT>
                        <a:lnB w="19050">
                          <a:solidFill>
                            <a:srgbClr val="BF0000"/>
                          </a:solidFill>
                          <a:prstDash val="soli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  <a:spcBef>
                              <a:spcPts val="35"/>
                            </a:spcBef>
                          </a:pPr>
                          <a:endParaRPr sz="1500" dirty="0">
                            <a:latin typeface="Times New Roman"/>
                            <a:cs typeface="Times New Roman"/>
                          </a:endParaRPr>
                        </a:p>
                        <a:p>
                          <a:pPr marL="96520">
                            <a:lnSpc>
                              <a:spcPct val="100000"/>
                            </a:lnSpc>
                          </a:pPr>
                          <a:r>
                            <a:rPr sz="1300" spc="-5" dirty="0">
                              <a:latin typeface="Arial"/>
                              <a:cs typeface="Arial"/>
                            </a:rPr>
                            <a:t>R1 =</a:t>
                          </a:r>
                          <a:r>
                            <a:rPr sz="1300" spc="-100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1</a:t>
                          </a:r>
                        </a:p>
                        <a:p>
                          <a:pPr marL="96520">
                            <a:lnSpc>
                              <a:spcPct val="100000"/>
                            </a:lnSpc>
                          </a:pPr>
                          <a:r>
                            <a:rPr sz="1300" dirty="0">
                              <a:latin typeface="Arial"/>
                              <a:cs typeface="Arial"/>
                            </a:rPr>
                            <a:t>G1 </a:t>
                          </a:r>
                          <a:r>
                            <a:rPr sz="1300" spc="-5" dirty="0">
                              <a:latin typeface="Arial"/>
                              <a:cs typeface="Arial"/>
                            </a:rPr>
                            <a:t>=</a:t>
                          </a:r>
                          <a:r>
                            <a:rPr sz="1300" spc="-125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0</a:t>
                          </a:r>
                        </a:p>
                        <a:p>
                          <a:pPr marL="96520">
                            <a:lnSpc>
                              <a:spcPct val="100000"/>
                            </a:lnSpc>
                          </a:pPr>
                          <a:r>
                            <a:rPr sz="1300" spc="-5" dirty="0">
                              <a:latin typeface="Arial"/>
                              <a:cs typeface="Arial"/>
                            </a:rPr>
                            <a:t>R2 =</a:t>
                          </a:r>
                          <a:r>
                            <a:rPr sz="1300" spc="-100" dirty="0">
                              <a:latin typeface="Arial"/>
                              <a:cs typeface="Arial"/>
                            </a:rPr>
                            <a:t> </a:t>
                          </a:r>
                          <a:r>
                            <a:rPr sz="1300" dirty="0">
                              <a:latin typeface="Arial"/>
                              <a:cs typeface="Arial"/>
                            </a:rPr>
                            <a:t>0</a:t>
                          </a:r>
                        </a:p>
                      </a:txBody>
                      <a:tcPr marL="0" marR="0" marT="4034" marB="0">
                        <a:lnL w="12700">
                          <a:solidFill>
                            <a:srgbClr val="BF0000"/>
                          </a:solidFill>
                          <a:prstDash val="solid"/>
                        </a:lnL>
                        <a:lnT w="19050">
                          <a:solidFill>
                            <a:srgbClr val="BF0000"/>
                          </a:solidFill>
                          <a:prstDash val="solid"/>
                        </a:lnT>
                        <a:lnB w="19050">
                          <a:solidFill>
                            <a:srgbClr val="BF0000"/>
                          </a:solidFill>
                          <a:prstDash val="soli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Retângulo 6"/>
          <p:cNvSpPr/>
          <p:nvPr/>
        </p:nvSpPr>
        <p:spPr>
          <a:xfrm>
            <a:off x="420663" y="170587"/>
            <a:ext cx="2270795" cy="410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Situação / Problema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204001" y="170587"/>
            <a:ext cx="2270795" cy="410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bg1">
                    <a:lumMod val="85000"/>
                  </a:schemeClr>
                </a:solidFill>
              </a:rPr>
              <a:t>Tabela de Verdade</a:t>
            </a:r>
            <a:endParaRPr lang="pt-PT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8737968" y="161274"/>
            <a:ext cx="2270795" cy="410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bg1">
                    <a:lumMod val="85000"/>
                  </a:schemeClr>
                </a:solidFill>
              </a:rPr>
              <a:t>Circuito</a:t>
            </a:r>
            <a:endParaRPr lang="pt-PT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5957799" y="166917"/>
            <a:ext cx="2270795" cy="410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bg1">
                    <a:lumMod val="85000"/>
                  </a:schemeClr>
                </a:solidFill>
              </a:rPr>
              <a:t>Expressão</a:t>
            </a:r>
            <a:endParaRPr lang="pt-PT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11" name="Conexão reta unidirecional 10"/>
          <p:cNvCxnSpPr>
            <a:stCxn id="7" idx="3"/>
            <a:endCxn id="8" idx="1"/>
          </p:cNvCxnSpPr>
          <p:nvPr/>
        </p:nvCxnSpPr>
        <p:spPr>
          <a:xfrm>
            <a:off x="2691458" y="375820"/>
            <a:ext cx="51254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xão reta unidirecional 11"/>
          <p:cNvCxnSpPr/>
          <p:nvPr/>
        </p:nvCxnSpPr>
        <p:spPr>
          <a:xfrm>
            <a:off x="5482310" y="366507"/>
            <a:ext cx="51254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xão reta unidirecional 12"/>
          <p:cNvCxnSpPr/>
          <p:nvPr/>
        </p:nvCxnSpPr>
        <p:spPr>
          <a:xfrm>
            <a:off x="8228594" y="366507"/>
            <a:ext cx="51254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ixaDeTexto 13"/>
          <p:cNvSpPr txBox="1"/>
          <p:nvPr/>
        </p:nvSpPr>
        <p:spPr>
          <a:xfrm>
            <a:off x="10820400" y="6581001"/>
            <a:ext cx="14459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200" dirty="0" smtClean="0"/>
              <a:t>www.ticmania.net</a:t>
            </a:r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128862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77973" y="6305672"/>
            <a:ext cx="8266943" cy="387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86014" y="1162023"/>
            <a:ext cx="9543570" cy="688747"/>
          </a:xfrm>
          <a:prstGeom prst="rect">
            <a:avLst/>
          </a:prstGeom>
        </p:spPr>
        <p:txBody>
          <a:bodyPr vert="horz" wrap="square" lIns="0" tIns="11526" rIns="0" bIns="0" rtlCol="0" anchor="ctr">
            <a:spAutoFit/>
          </a:bodyPr>
          <a:lstStyle/>
          <a:p>
            <a:pPr marL="11527" marR="4611">
              <a:lnSpc>
                <a:spcPct val="100000"/>
              </a:lnSpc>
              <a:spcBef>
                <a:spcPts val="91"/>
              </a:spcBef>
            </a:pPr>
            <a:r>
              <a:rPr dirty="0"/>
              <a:t>Exemplo de Circuito com</a:t>
            </a:r>
            <a:r>
              <a:rPr spc="-103" dirty="0"/>
              <a:t> </a:t>
            </a:r>
            <a:r>
              <a:rPr dirty="0"/>
              <a:t>2  Variáveis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0093127" y="6344446"/>
            <a:ext cx="125058" cy="470976"/>
          </a:xfrm>
          <a:prstGeom prst="rect">
            <a:avLst/>
          </a:prstGeom>
        </p:spPr>
        <p:txBody>
          <a:bodyPr vert="horz" wrap="square" lIns="0" tIns="9221" rIns="0" bIns="0" rtlCol="0">
            <a:spAutoFit/>
          </a:bodyPr>
          <a:lstStyle/>
          <a:p>
            <a:pPr marL="23053">
              <a:lnSpc>
                <a:spcPts val="1193"/>
              </a:lnSpc>
              <a:spcBef>
                <a:spcPts val="73"/>
              </a:spcBef>
            </a:pPr>
            <a:fld id="{81D60167-4931-47E6-BA6A-407CBD079E47}" type="slidenum">
              <a:rPr sz="1089" dirty="0">
                <a:latin typeface="Noto Serif"/>
                <a:cs typeface="Noto Serif"/>
              </a:rPr>
              <a:pPr marL="23053">
                <a:lnSpc>
                  <a:spcPts val="1193"/>
                </a:lnSpc>
                <a:spcBef>
                  <a:spcPts val="73"/>
                </a:spcBef>
              </a:pPr>
              <a:t>6</a:t>
            </a:fld>
            <a:endParaRPr sz="1089">
              <a:latin typeface="Noto Serif"/>
              <a:cs typeface="Noto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1364" y="2465245"/>
            <a:ext cx="4152836" cy="849560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322743" marR="4611" indent="-311216">
              <a:spcBef>
                <a:spcPts val="91"/>
              </a:spcBef>
              <a:buClr>
                <a:srgbClr val="CC3200"/>
              </a:buClr>
              <a:buSzPct val="75000"/>
              <a:buFont typeface="DejaVu Sans"/>
              <a:buChar char="❑"/>
              <a:tabLst>
                <a:tab pos="322166" algn="l"/>
                <a:tab pos="322743" algn="l"/>
              </a:tabLst>
            </a:pPr>
            <a:r>
              <a:rPr sz="1815" dirty="0">
                <a:latin typeface="Arial"/>
                <a:cs typeface="Arial"/>
              </a:rPr>
              <a:t>Com base nisso, a </a:t>
            </a:r>
            <a:r>
              <a:rPr sz="1815" spc="-5" dirty="0">
                <a:latin typeface="Arial"/>
                <a:cs typeface="Arial"/>
              </a:rPr>
              <a:t>tabela verdade </a:t>
            </a:r>
            <a:r>
              <a:rPr sz="1815" dirty="0">
                <a:latin typeface="Arial"/>
                <a:cs typeface="Arial"/>
              </a:rPr>
              <a:t>é  </a:t>
            </a:r>
            <a:r>
              <a:rPr sz="1815" spc="-5" dirty="0">
                <a:latin typeface="Arial"/>
                <a:cs typeface="Arial"/>
              </a:rPr>
              <a:t>montada </a:t>
            </a:r>
            <a:r>
              <a:rPr sz="1815" dirty="0">
                <a:latin typeface="Arial"/>
                <a:cs typeface="Arial"/>
              </a:rPr>
              <a:t>e cada situação é</a:t>
            </a:r>
            <a:r>
              <a:rPr sz="1815" spc="-141" dirty="0">
                <a:latin typeface="Arial"/>
                <a:cs typeface="Arial"/>
              </a:rPr>
              <a:t> </a:t>
            </a:r>
            <a:r>
              <a:rPr sz="1815" dirty="0">
                <a:latin typeface="Arial"/>
                <a:cs typeface="Arial"/>
              </a:rPr>
              <a:t>analisada  </a:t>
            </a:r>
            <a:r>
              <a:rPr sz="1815" spc="-5" dirty="0">
                <a:latin typeface="Arial"/>
                <a:cs typeface="Arial"/>
              </a:rPr>
              <a:t>individualmente</a:t>
            </a:r>
            <a:endParaRPr sz="1815" dirty="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422914"/>
              </p:ext>
            </p:extLst>
          </p:nvPr>
        </p:nvGraphicFramePr>
        <p:xfrm>
          <a:off x="6111444" y="2489438"/>
          <a:ext cx="3139119" cy="13813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7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6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5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4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20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66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20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720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Situação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6307" marB="0">
                    <a:lnR w="19050">
                      <a:solidFill>
                        <a:srgbClr val="BF0000"/>
                      </a:solidFill>
                      <a:prstDash val="solid"/>
                    </a:lnR>
                    <a:lnB w="19050">
                      <a:solidFill>
                        <a:srgbClr val="B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A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6307" marB="0">
                    <a:lnL w="19050">
                      <a:solidFill>
                        <a:srgbClr val="BF0000"/>
                      </a:solidFill>
                      <a:prstDash val="solid"/>
                    </a:lnL>
                    <a:lnB w="19050">
                      <a:solidFill>
                        <a:srgbClr val="B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2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B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6307" marB="0">
                    <a:lnR w="12700">
                      <a:solidFill>
                        <a:srgbClr val="BF0000"/>
                      </a:solidFill>
                      <a:prstDash val="solid"/>
                    </a:lnR>
                    <a:lnB w="19050">
                      <a:solidFill>
                        <a:srgbClr val="B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493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G1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6307" marB="0">
                    <a:lnL w="12700">
                      <a:solidFill>
                        <a:srgbClr val="BF0000"/>
                      </a:solidFill>
                      <a:prstDash val="solid"/>
                    </a:lnL>
                    <a:lnB w="19050">
                      <a:solidFill>
                        <a:srgbClr val="B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300" spc="-5" dirty="0">
                          <a:latin typeface="Arial"/>
                          <a:cs typeface="Arial"/>
                        </a:rPr>
                        <a:t>R1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6307" marB="0">
                    <a:lnB w="19050">
                      <a:solidFill>
                        <a:srgbClr val="B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G2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6307" marB="0">
                    <a:lnB w="19050">
                      <a:solidFill>
                        <a:srgbClr val="B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300" spc="-5" dirty="0">
                          <a:latin typeface="Arial"/>
                          <a:cs typeface="Arial"/>
                        </a:rPr>
                        <a:t>R2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6307" marB="0">
                    <a:lnB w="19050">
                      <a:solidFill>
                        <a:srgbClr val="BF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5730" marB="0">
                    <a:lnR w="19050">
                      <a:solidFill>
                        <a:srgbClr val="BF0000"/>
                      </a:solidFill>
                      <a:prstDash val="solid"/>
                    </a:lnR>
                    <a:lnT w="19050">
                      <a:solidFill>
                        <a:srgbClr val="BF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marL="0" marR="0" marT="35730" marB="0">
                    <a:lnL w="19050">
                      <a:solidFill>
                        <a:srgbClr val="BF0000"/>
                      </a:solidFill>
                      <a:prstDash val="solid"/>
                    </a:lnL>
                    <a:lnT w="19050">
                      <a:solidFill>
                        <a:srgbClr val="BF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2509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5730" marB="0">
                    <a:lnR w="12700">
                      <a:solidFill>
                        <a:srgbClr val="BF0000"/>
                      </a:solidFill>
                      <a:prstDash val="solid"/>
                    </a:lnR>
                    <a:lnT w="19050">
                      <a:solidFill>
                        <a:srgbClr val="BF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BF0000"/>
                      </a:solidFill>
                      <a:prstDash val="solid"/>
                    </a:lnL>
                    <a:lnT w="19050">
                      <a:solidFill>
                        <a:srgbClr val="BF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BF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BF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BF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04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1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1899" marB="0">
                    <a:lnR w="19050">
                      <a:solidFill>
                        <a:srgbClr val="BF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1899" marB="0">
                    <a:lnL w="19050">
                      <a:solidFill>
                        <a:srgbClr val="BF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2509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1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1899" marB="0">
                    <a:lnR w="12700">
                      <a:solidFill>
                        <a:srgbClr val="BF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BF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04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2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1899" marB="0">
                    <a:lnR w="19050">
                      <a:solidFill>
                        <a:srgbClr val="BF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1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1899" marB="0">
                    <a:lnL w="19050">
                      <a:solidFill>
                        <a:srgbClr val="BF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2509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1899" marB="0">
                    <a:lnR w="12700">
                      <a:solidFill>
                        <a:srgbClr val="BF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BF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2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3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1899" marB="0">
                    <a:lnR w="19050">
                      <a:solidFill>
                        <a:srgbClr val="BF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1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1899" marB="0">
                    <a:lnL w="19050">
                      <a:solidFill>
                        <a:srgbClr val="BF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2509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1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1899" marB="0">
                    <a:lnR w="12700">
                      <a:solidFill>
                        <a:srgbClr val="BF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BF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tângulo 6"/>
          <p:cNvSpPr/>
          <p:nvPr/>
        </p:nvSpPr>
        <p:spPr>
          <a:xfrm>
            <a:off x="420663" y="170587"/>
            <a:ext cx="2270795" cy="410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bg1">
                    <a:lumMod val="85000"/>
                  </a:schemeClr>
                </a:solidFill>
              </a:rPr>
              <a:t>Situação / Problema</a:t>
            </a:r>
            <a:endParaRPr lang="pt-PT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204001" y="170587"/>
            <a:ext cx="2270795" cy="410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Tabela de Verdade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8737968" y="161274"/>
            <a:ext cx="2270795" cy="410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bg1">
                    <a:lumMod val="85000"/>
                  </a:schemeClr>
                </a:solidFill>
              </a:rPr>
              <a:t>Circuito</a:t>
            </a:r>
            <a:endParaRPr lang="pt-PT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5957799" y="166917"/>
            <a:ext cx="2270795" cy="410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bg1">
                    <a:lumMod val="85000"/>
                  </a:schemeClr>
                </a:solidFill>
              </a:rPr>
              <a:t>Expressão</a:t>
            </a:r>
            <a:endParaRPr lang="pt-PT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11" name="Conexão reta unidirecional 10"/>
          <p:cNvCxnSpPr>
            <a:stCxn id="7" idx="3"/>
            <a:endCxn id="8" idx="1"/>
          </p:cNvCxnSpPr>
          <p:nvPr/>
        </p:nvCxnSpPr>
        <p:spPr>
          <a:xfrm>
            <a:off x="2691458" y="375820"/>
            <a:ext cx="51254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xão reta unidirecional 11"/>
          <p:cNvCxnSpPr/>
          <p:nvPr/>
        </p:nvCxnSpPr>
        <p:spPr>
          <a:xfrm>
            <a:off x="5482310" y="366507"/>
            <a:ext cx="51254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xão reta unidirecional 12"/>
          <p:cNvCxnSpPr/>
          <p:nvPr/>
        </p:nvCxnSpPr>
        <p:spPr>
          <a:xfrm>
            <a:off x="8228594" y="366507"/>
            <a:ext cx="51254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ixaDeTexto 13"/>
          <p:cNvSpPr txBox="1"/>
          <p:nvPr/>
        </p:nvSpPr>
        <p:spPr>
          <a:xfrm>
            <a:off x="10820400" y="6581001"/>
            <a:ext cx="14459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200" dirty="0" smtClean="0"/>
              <a:t>www.ticmania.net</a:t>
            </a:r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393653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77973" y="6305672"/>
            <a:ext cx="8266943" cy="387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6" name="object 6"/>
          <p:cNvSpPr txBox="1"/>
          <p:nvPr/>
        </p:nvSpPr>
        <p:spPr>
          <a:xfrm>
            <a:off x="10093127" y="6344446"/>
            <a:ext cx="125058" cy="470976"/>
          </a:xfrm>
          <a:prstGeom prst="rect">
            <a:avLst/>
          </a:prstGeom>
        </p:spPr>
        <p:txBody>
          <a:bodyPr vert="horz" wrap="square" lIns="0" tIns="9221" rIns="0" bIns="0" rtlCol="0">
            <a:spAutoFit/>
          </a:bodyPr>
          <a:lstStyle/>
          <a:p>
            <a:pPr marL="23053">
              <a:lnSpc>
                <a:spcPts val="1193"/>
              </a:lnSpc>
              <a:spcBef>
                <a:spcPts val="73"/>
              </a:spcBef>
            </a:pPr>
            <a:fld id="{81D60167-4931-47E6-BA6A-407CBD079E47}" type="slidenum">
              <a:rPr sz="1089" dirty="0">
                <a:latin typeface="Noto Serif"/>
                <a:cs typeface="Noto Serif"/>
              </a:rPr>
              <a:pPr marL="23053">
                <a:lnSpc>
                  <a:spcPts val="1193"/>
                </a:lnSpc>
                <a:spcBef>
                  <a:spcPts val="73"/>
                </a:spcBef>
              </a:pPr>
              <a:t>7</a:t>
            </a:fld>
            <a:endParaRPr sz="1089">
              <a:latin typeface="Noto Serif"/>
              <a:cs typeface="Noto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6779" y="1051530"/>
            <a:ext cx="5176554" cy="1687482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322743" marR="4611" indent="-311216" algn="just">
              <a:spcBef>
                <a:spcPts val="91"/>
              </a:spcBef>
              <a:buClr>
                <a:srgbClr val="CC3200"/>
              </a:buClr>
              <a:buSzPct val="75000"/>
              <a:buFont typeface="DejaVu Sans"/>
              <a:buChar char="❑"/>
              <a:tabLst>
                <a:tab pos="322166" algn="l"/>
                <a:tab pos="322743" algn="l"/>
              </a:tabLst>
            </a:pPr>
            <a:r>
              <a:rPr lang="pt-PT" sz="1815" spc="-5" dirty="0" smtClean="0">
                <a:latin typeface="Arial"/>
                <a:cs typeface="Arial"/>
              </a:rPr>
              <a:t>Situação 0: representa </a:t>
            </a:r>
            <a:r>
              <a:rPr lang="pt-PT" sz="1815" dirty="0" smtClean="0">
                <a:latin typeface="Arial"/>
                <a:cs typeface="Arial"/>
              </a:rPr>
              <a:t>a ausência</a:t>
            </a:r>
            <a:r>
              <a:rPr lang="pt-PT" sz="1815" spc="-103" dirty="0" smtClean="0">
                <a:latin typeface="Arial"/>
                <a:cs typeface="Arial"/>
              </a:rPr>
              <a:t> </a:t>
            </a:r>
            <a:r>
              <a:rPr lang="pt-PT" sz="1815" dirty="0" smtClean="0">
                <a:latin typeface="Arial"/>
                <a:cs typeface="Arial"/>
              </a:rPr>
              <a:t>de  </a:t>
            </a:r>
            <a:r>
              <a:rPr lang="pt-PT" sz="1815" spc="-5" dirty="0" smtClean="0">
                <a:latin typeface="Arial"/>
                <a:cs typeface="Arial"/>
              </a:rPr>
              <a:t>veículos </a:t>
            </a:r>
            <a:r>
              <a:rPr lang="pt-PT" sz="1815" dirty="0" smtClean="0">
                <a:latin typeface="Arial"/>
                <a:cs typeface="Arial"/>
              </a:rPr>
              <a:t>em ambas as ruas (A=0 e  B=0). Assim, é </a:t>
            </a:r>
            <a:r>
              <a:rPr lang="pt-PT" sz="1815" spc="-5" dirty="0" smtClean="0">
                <a:latin typeface="Arial"/>
                <a:cs typeface="Arial"/>
              </a:rPr>
              <a:t>irrelevante qual </a:t>
            </a:r>
            <a:r>
              <a:rPr lang="pt-PT" sz="1815" dirty="0" smtClean="0">
                <a:latin typeface="Arial"/>
                <a:cs typeface="Arial"/>
              </a:rPr>
              <a:t>sinal  permanece ligado. Em situações </a:t>
            </a:r>
            <a:r>
              <a:rPr lang="pt-PT" sz="1815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pt-PT" sz="1815" spc="59" dirty="0" smtClean="0">
                <a:solidFill>
                  <a:srgbClr val="C00000"/>
                </a:solidFill>
                <a:latin typeface="Arial"/>
                <a:cs typeface="Arial"/>
              </a:rPr>
              <a:t>irrelevantes (</a:t>
            </a:r>
            <a:r>
              <a:rPr lang="pt-PT" sz="1815" spc="59" dirty="0" err="1" smtClean="0">
                <a:solidFill>
                  <a:srgbClr val="C00000"/>
                </a:solidFill>
                <a:latin typeface="Arial"/>
                <a:cs typeface="Arial"/>
              </a:rPr>
              <a:t>Don´t</a:t>
            </a:r>
            <a:r>
              <a:rPr lang="pt-PT" sz="1815" spc="59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pt-PT" sz="1815" spc="59" dirty="0" err="1" smtClean="0">
                <a:solidFill>
                  <a:srgbClr val="C00000"/>
                </a:solidFill>
                <a:latin typeface="Arial"/>
                <a:cs typeface="Arial"/>
              </a:rPr>
              <a:t>care</a:t>
            </a:r>
            <a:r>
              <a:rPr lang="pt-PT" sz="1815" spc="59" dirty="0" smtClean="0">
                <a:solidFill>
                  <a:srgbClr val="C00000"/>
                </a:solidFill>
                <a:latin typeface="Arial"/>
                <a:cs typeface="Arial"/>
              </a:rPr>
              <a:t>)</a:t>
            </a:r>
            <a:r>
              <a:rPr lang="pt-PT" sz="1815" spc="59" dirty="0" smtClean="0">
                <a:latin typeface="Arial"/>
                <a:cs typeface="Arial"/>
              </a:rPr>
              <a:t>, </a:t>
            </a:r>
            <a:r>
              <a:rPr lang="pt-PT" sz="1815" dirty="0" smtClean="0">
                <a:latin typeface="Arial"/>
                <a:cs typeface="Arial"/>
              </a:rPr>
              <a:t>utiliza-se o símbolo </a:t>
            </a:r>
            <a:r>
              <a:rPr lang="pt-PT" sz="1815" spc="-91" dirty="0">
                <a:latin typeface="DejaVu Sans"/>
                <a:cs typeface="Arial"/>
              </a:rPr>
              <a:t>x</a:t>
            </a:r>
            <a:r>
              <a:rPr lang="pt-PT" sz="1815" spc="-91" dirty="0" smtClean="0">
                <a:latin typeface="DejaVu Sans"/>
                <a:cs typeface="DejaVu Sans"/>
              </a:rPr>
              <a:t>  </a:t>
            </a:r>
            <a:r>
              <a:rPr lang="pt-PT" sz="1815" dirty="0" smtClean="0">
                <a:latin typeface="Arial"/>
                <a:cs typeface="Arial"/>
              </a:rPr>
              <a:t>para indicar que as </a:t>
            </a:r>
            <a:r>
              <a:rPr lang="pt-PT" sz="1815" spc="-5" dirty="0" smtClean="0">
                <a:latin typeface="Arial"/>
                <a:cs typeface="Arial"/>
              </a:rPr>
              <a:t>variáveis podem  </a:t>
            </a:r>
            <a:r>
              <a:rPr lang="pt-PT" sz="1815" dirty="0" smtClean="0">
                <a:latin typeface="Arial"/>
                <a:cs typeface="Arial"/>
              </a:rPr>
              <a:t>assumir 0 ou</a:t>
            </a:r>
            <a:r>
              <a:rPr lang="pt-PT" sz="1815" spc="-73" dirty="0" smtClean="0">
                <a:latin typeface="Arial"/>
                <a:cs typeface="Arial"/>
              </a:rPr>
              <a:t> </a:t>
            </a:r>
            <a:r>
              <a:rPr lang="pt-PT" sz="1815" dirty="0" smtClean="0">
                <a:latin typeface="Arial"/>
                <a:cs typeface="Arial"/>
              </a:rPr>
              <a:t>1</a:t>
            </a:r>
            <a:endParaRPr lang="pt-PT" sz="1815" dirty="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924265"/>
              </p:ext>
            </p:extLst>
          </p:nvPr>
        </p:nvGraphicFramePr>
        <p:xfrm>
          <a:off x="6390425" y="1051530"/>
          <a:ext cx="3139119" cy="13813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7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6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5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4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20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66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20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720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Situação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6307" marB="0">
                    <a:lnR w="19050">
                      <a:solidFill>
                        <a:srgbClr val="BF0000"/>
                      </a:solidFill>
                      <a:prstDash val="solid"/>
                    </a:lnR>
                    <a:lnB w="19050">
                      <a:solidFill>
                        <a:srgbClr val="B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A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6307" marB="0">
                    <a:lnL w="19050">
                      <a:solidFill>
                        <a:srgbClr val="BF0000"/>
                      </a:solidFill>
                      <a:prstDash val="solid"/>
                    </a:lnL>
                    <a:lnB w="19050">
                      <a:solidFill>
                        <a:srgbClr val="B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2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B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6307" marB="0">
                    <a:lnR w="12700">
                      <a:solidFill>
                        <a:srgbClr val="BF0000"/>
                      </a:solidFill>
                      <a:prstDash val="solid"/>
                    </a:lnR>
                    <a:lnB w="19050">
                      <a:solidFill>
                        <a:srgbClr val="B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G1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6307" marB="0">
                    <a:lnL w="12700">
                      <a:solidFill>
                        <a:srgbClr val="BF0000"/>
                      </a:solidFill>
                      <a:prstDash val="solid"/>
                    </a:lnL>
                    <a:lnB w="19050">
                      <a:solidFill>
                        <a:srgbClr val="B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300" spc="-5" dirty="0">
                          <a:latin typeface="Arial"/>
                          <a:cs typeface="Arial"/>
                        </a:rPr>
                        <a:t>R1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6307" marB="0">
                    <a:lnB w="19050">
                      <a:solidFill>
                        <a:srgbClr val="B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G2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6307" marB="0">
                    <a:lnB w="19050">
                      <a:solidFill>
                        <a:srgbClr val="B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300" spc="-5" dirty="0">
                          <a:latin typeface="Arial"/>
                          <a:cs typeface="Arial"/>
                        </a:rPr>
                        <a:t>R2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6307" marB="0">
                    <a:lnB w="19050">
                      <a:solidFill>
                        <a:srgbClr val="BF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5730" marB="0">
                    <a:lnR w="19050">
                      <a:solidFill>
                        <a:srgbClr val="BF0000"/>
                      </a:solidFill>
                      <a:prstDash val="solid"/>
                    </a:lnR>
                    <a:lnT w="19050">
                      <a:solidFill>
                        <a:srgbClr val="BF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marL="0" marR="0" marT="35730" marB="0">
                    <a:lnL w="19050">
                      <a:solidFill>
                        <a:srgbClr val="BF0000"/>
                      </a:solidFill>
                      <a:prstDash val="solid"/>
                    </a:lnL>
                    <a:lnT w="19050">
                      <a:solidFill>
                        <a:srgbClr val="BF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2509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0</a:t>
                      </a:r>
                    </a:p>
                  </a:txBody>
                  <a:tcPr marL="0" marR="0" marT="35730" marB="0">
                    <a:lnR w="12700">
                      <a:solidFill>
                        <a:srgbClr val="BF0000"/>
                      </a:solidFill>
                      <a:prstDash val="solid"/>
                    </a:lnR>
                    <a:lnT w="19050">
                      <a:solidFill>
                        <a:srgbClr val="BF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pt-PT" sz="1300" dirty="0" smtClean="0">
                          <a:latin typeface="DejaVu Sans"/>
                          <a:cs typeface="DejaVu Sans"/>
                        </a:rPr>
                        <a:t>x</a:t>
                      </a:r>
                      <a:endParaRPr sz="1300" dirty="0">
                        <a:latin typeface="DejaVu Sans"/>
                        <a:cs typeface="DejaVu Sans"/>
                      </a:endParaRPr>
                    </a:p>
                  </a:txBody>
                  <a:tcPr marL="0" marR="0" marT="36883" marB="0">
                    <a:lnL w="12700">
                      <a:solidFill>
                        <a:srgbClr val="BF0000"/>
                      </a:solidFill>
                      <a:prstDash val="solid"/>
                    </a:lnL>
                    <a:lnT w="19050">
                      <a:solidFill>
                        <a:srgbClr val="BF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pt-PT" sz="1300" dirty="0" smtClean="0">
                          <a:latin typeface="DejaVu Sans"/>
                          <a:cs typeface="DejaVu Sans"/>
                        </a:rPr>
                        <a:t>x</a:t>
                      </a:r>
                      <a:endParaRPr sz="1300" dirty="0">
                        <a:latin typeface="DejaVu Sans"/>
                        <a:cs typeface="DejaVu Sans"/>
                      </a:endParaRPr>
                    </a:p>
                  </a:txBody>
                  <a:tcPr marL="0" marR="0" marT="36883" marB="0">
                    <a:lnT w="19050">
                      <a:solidFill>
                        <a:srgbClr val="BF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pt-PT" sz="1300" dirty="0" smtClean="0">
                          <a:latin typeface="DejaVu Sans"/>
                          <a:cs typeface="DejaVu Sans"/>
                        </a:rPr>
                        <a:t>x</a:t>
                      </a:r>
                      <a:endParaRPr sz="1300" dirty="0">
                        <a:latin typeface="DejaVu Sans"/>
                        <a:cs typeface="DejaVu Sans"/>
                      </a:endParaRPr>
                    </a:p>
                  </a:txBody>
                  <a:tcPr marL="0" marR="0" marT="36883" marB="0">
                    <a:lnT w="19050">
                      <a:solidFill>
                        <a:srgbClr val="BF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lang="pt-PT" sz="1300" dirty="0" smtClean="0">
                          <a:latin typeface="DejaVu Sans"/>
                          <a:cs typeface="DejaVu Sans"/>
                        </a:rPr>
                        <a:t>x</a:t>
                      </a:r>
                      <a:endParaRPr sz="1300" dirty="0">
                        <a:latin typeface="DejaVu Sans"/>
                        <a:cs typeface="DejaVu Sans"/>
                      </a:endParaRPr>
                    </a:p>
                  </a:txBody>
                  <a:tcPr marL="0" marR="0" marT="36883" marB="0">
                    <a:lnT w="19050">
                      <a:solidFill>
                        <a:srgbClr val="BF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04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1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1899" marB="0">
                    <a:lnR w="19050">
                      <a:solidFill>
                        <a:srgbClr val="BF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1899" marB="0">
                    <a:lnL w="19050">
                      <a:solidFill>
                        <a:srgbClr val="BF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2509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1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1899" marB="0">
                    <a:lnR w="12700">
                      <a:solidFill>
                        <a:srgbClr val="BF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BF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04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2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1899" marB="0">
                    <a:lnR w="19050">
                      <a:solidFill>
                        <a:srgbClr val="BF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1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1899" marB="0">
                    <a:lnL w="19050">
                      <a:solidFill>
                        <a:srgbClr val="BF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2509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1899" marB="0">
                    <a:lnR w="12700">
                      <a:solidFill>
                        <a:srgbClr val="BF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BF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2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3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1899" marB="0">
                    <a:lnR w="19050">
                      <a:solidFill>
                        <a:srgbClr val="BF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1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1899" marB="0">
                    <a:lnL w="19050">
                      <a:solidFill>
                        <a:srgbClr val="BF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2509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1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1899" marB="0">
                    <a:lnR w="12700">
                      <a:solidFill>
                        <a:srgbClr val="BF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BF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523203"/>
              </p:ext>
            </p:extLst>
          </p:nvPr>
        </p:nvGraphicFramePr>
        <p:xfrm>
          <a:off x="6390425" y="3859134"/>
          <a:ext cx="3139119" cy="13813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7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6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5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4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20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66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20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720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Situação</a:t>
                      </a:r>
                    </a:p>
                  </a:txBody>
                  <a:tcPr marL="0" marR="0" marT="36307" marB="0">
                    <a:lnR w="19050">
                      <a:solidFill>
                        <a:srgbClr val="BF0000"/>
                      </a:solidFill>
                      <a:prstDash val="solid"/>
                    </a:lnR>
                    <a:lnB w="19050">
                      <a:solidFill>
                        <a:srgbClr val="B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839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A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6307" marB="0">
                    <a:lnL w="19050">
                      <a:solidFill>
                        <a:srgbClr val="BF0000"/>
                      </a:solidFill>
                      <a:prstDash val="solid"/>
                    </a:lnL>
                    <a:lnB w="19050">
                      <a:solidFill>
                        <a:srgbClr val="B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62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B</a:t>
                      </a:r>
                    </a:p>
                  </a:txBody>
                  <a:tcPr marL="0" marR="0" marT="36307" marB="0">
                    <a:lnR w="12700">
                      <a:solidFill>
                        <a:srgbClr val="BF0000"/>
                      </a:solidFill>
                      <a:prstDash val="solid"/>
                    </a:lnR>
                    <a:lnB w="19050">
                      <a:solidFill>
                        <a:srgbClr val="B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G1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6307" marB="0">
                    <a:lnL w="12700">
                      <a:solidFill>
                        <a:srgbClr val="BF0000"/>
                      </a:solidFill>
                      <a:prstDash val="solid"/>
                    </a:lnL>
                    <a:lnB w="19050">
                      <a:solidFill>
                        <a:srgbClr val="B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300" spc="-5" dirty="0">
                          <a:latin typeface="Arial"/>
                          <a:cs typeface="Arial"/>
                        </a:rPr>
                        <a:t>R1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6307" marB="0">
                    <a:lnB w="19050">
                      <a:solidFill>
                        <a:srgbClr val="B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G2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6307" marB="0">
                    <a:lnB w="19050">
                      <a:solidFill>
                        <a:srgbClr val="B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300" spc="-5" dirty="0">
                          <a:latin typeface="Arial"/>
                          <a:cs typeface="Arial"/>
                        </a:rPr>
                        <a:t>R2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6307" marB="0">
                    <a:lnB w="19050">
                      <a:solidFill>
                        <a:srgbClr val="BF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5730" marB="0">
                    <a:lnR w="19050">
                      <a:solidFill>
                        <a:srgbClr val="BF0000"/>
                      </a:solidFill>
                      <a:prstDash val="solid"/>
                    </a:lnR>
                    <a:lnT w="19050">
                      <a:solidFill>
                        <a:srgbClr val="BF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5730" marB="0">
                    <a:lnL w="19050">
                      <a:solidFill>
                        <a:srgbClr val="BF0000"/>
                      </a:solidFill>
                      <a:prstDash val="solid"/>
                    </a:lnL>
                    <a:lnT w="19050">
                      <a:solidFill>
                        <a:srgbClr val="BF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2509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5730" marB="0">
                    <a:lnR w="12700">
                      <a:solidFill>
                        <a:srgbClr val="BF0000"/>
                      </a:solidFill>
                      <a:prstDash val="solid"/>
                    </a:lnR>
                    <a:lnT w="19050">
                      <a:solidFill>
                        <a:srgbClr val="BF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5730" marB="0">
                    <a:lnL w="12700">
                      <a:solidFill>
                        <a:srgbClr val="BF0000"/>
                      </a:solidFill>
                      <a:prstDash val="solid"/>
                    </a:lnL>
                    <a:lnT w="19050">
                      <a:solidFill>
                        <a:srgbClr val="BF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1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5730" marB="0">
                    <a:lnT w="19050">
                      <a:solidFill>
                        <a:srgbClr val="BF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1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5730" marB="0">
                    <a:lnT w="19050">
                      <a:solidFill>
                        <a:srgbClr val="BF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35730" marB="0">
                    <a:lnT w="19050">
                      <a:solidFill>
                        <a:srgbClr val="BF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04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1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1899" marB="0">
                    <a:lnR w="19050">
                      <a:solidFill>
                        <a:srgbClr val="BF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1899" marB="0">
                    <a:lnL w="19050">
                      <a:solidFill>
                        <a:srgbClr val="BF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2509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1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1899" marB="0">
                    <a:lnR w="12700">
                      <a:solidFill>
                        <a:srgbClr val="BF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1300" dirty="0">
                        <a:latin typeface="Arial"/>
                        <a:cs typeface="Arial"/>
                      </a:endParaRPr>
                    </a:p>
                  </a:txBody>
                  <a:tcPr marL="0" marR="0" marT="21899" marB="0">
                    <a:lnL w="12700">
                      <a:solidFill>
                        <a:srgbClr val="BF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1899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189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1899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04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2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1899" marB="0">
                    <a:lnR w="19050">
                      <a:solidFill>
                        <a:srgbClr val="BF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1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1899" marB="0">
                    <a:lnL w="19050">
                      <a:solidFill>
                        <a:srgbClr val="BF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2509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1899" marB="0">
                    <a:lnR w="12700">
                      <a:solidFill>
                        <a:srgbClr val="BF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1899" marB="0">
                    <a:lnL w="12700">
                      <a:solidFill>
                        <a:srgbClr val="BF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1899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189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1899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2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3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1899" marB="0">
                    <a:lnR w="19050">
                      <a:solidFill>
                        <a:srgbClr val="BF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1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1899" marB="0">
                    <a:lnL w="19050">
                      <a:solidFill>
                        <a:srgbClr val="BF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2509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300" dirty="0">
                          <a:latin typeface="Arial"/>
                          <a:cs typeface="Arial"/>
                        </a:rPr>
                        <a:t>1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1899" marB="0">
                    <a:lnR w="12700">
                      <a:solidFill>
                        <a:srgbClr val="BF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1899" marB="0">
                    <a:lnL w="12700">
                      <a:solidFill>
                        <a:srgbClr val="BF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1899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2189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endParaRPr sz="1300" dirty="0">
                        <a:latin typeface="Arial"/>
                        <a:cs typeface="Arial"/>
                      </a:endParaRPr>
                    </a:p>
                  </a:txBody>
                  <a:tcPr marL="0" marR="0" marT="21899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object 6"/>
          <p:cNvSpPr/>
          <p:nvPr/>
        </p:nvSpPr>
        <p:spPr>
          <a:xfrm>
            <a:off x="4001540" y="5256951"/>
            <a:ext cx="0" cy="869064"/>
          </a:xfrm>
          <a:custGeom>
            <a:avLst/>
            <a:gdLst/>
            <a:ahLst/>
            <a:cxnLst/>
            <a:rect l="l" t="t" r="r" b="b"/>
            <a:pathLst>
              <a:path h="957579">
                <a:moveTo>
                  <a:pt x="0" y="0"/>
                </a:moveTo>
                <a:lnTo>
                  <a:pt x="0" y="957072"/>
                </a:lnTo>
              </a:path>
            </a:pathLst>
          </a:custGeom>
          <a:ln w="12192">
            <a:solidFill>
              <a:srgbClr val="BF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0" name="object 7"/>
          <p:cNvSpPr/>
          <p:nvPr/>
        </p:nvSpPr>
        <p:spPr>
          <a:xfrm>
            <a:off x="1708316" y="5262483"/>
            <a:ext cx="2992163" cy="0"/>
          </a:xfrm>
          <a:custGeom>
            <a:avLst/>
            <a:gdLst/>
            <a:ahLst/>
            <a:cxnLst/>
            <a:rect l="l" t="t" r="r" b="b"/>
            <a:pathLst>
              <a:path w="3296920">
                <a:moveTo>
                  <a:pt x="0" y="0"/>
                </a:moveTo>
                <a:lnTo>
                  <a:pt x="3296412" y="0"/>
                </a:lnTo>
              </a:path>
            </a:pathLst>
          </a:custGeom>
          <a:ln w="12192">
            <a:solidFill>
              <a:srgbClr val="BF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1" name="object 8"/>
          <p:cNvSpPr/>
          <p:nvPr/>
        </p:nvSpPr>
        <p:spPr>
          <a:xfrm>
            <a:off x="1708316" y="6120020"/>
            <a:ext cx="2992163" cy="0"/>
          </a:xfrm>
          <a:custGeom>
            <a:avLst/>
            <a:gdLst/>
            <a:ahLst/>
            <a:cxnLst/>
            <a:rect l="l" t="t" r="r" b="b"/>
            <a:pathLst>
              <a:path w="3296920">
                <a:moveTo>
                  <a:pt x="0" y="0"/>
                </a:moveTo>
                <a:lnTo>
                  <a:pt x="3296412" y="0"/>
                </a:lnTo>
              </a:path>
            </a:pathLst>
          </a:custGeom>
          <a:ln w="12192">
            <a:solidFill>
              <a:srgbClr val="BF0000"/>
            </a:solidFill>
          </a:ln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2" name="object 9"/>
          <p:cNvSpPr txBox="1"/>
          <p:nvPr/>
        </p:nvSpPr>
        <p:spPr>
          <a:xfrm>
            <a:off x="1779784" y="5286917"/>
            <a:ext cx="2110996" cy="793904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271" dirty="0">
                <a:latin typeface="Arial"/>
                <a:cs typeface="Arial"/>
              </a:rPr>
              <a:t>Se G2=1</a:t>
            </a:r>
            <a:r>
              <a:rPr sz="1271" spc="-32" dirty="0">
                <a:latin typeface="Arial"/>
                <a:cs typeface="Arial"/>
              </a:rPr>
              <a:t> </a:t>
            </a:r>
            <a:r>
              <a:rPr sz="1271" dirty="0">
                <a:latin typeface="Arial"/>
                <a:cs typeface="Arial"/>
              </a:rPr>
              <a:t>então</a:t>
            </a:r>
            <a:endParaRPr sz="1271">
              <a:latin typeface="Arial"/>
              <a:cs typeface="Arial"/>
            </a:endParaRPr>
          </a:p>
          <a:p>
            <a:pPr marL="11527" marR="4611"/>
            <a:r>
              <a:rPr sz="1271" spc="-14" dirty="0">
                <a:latin typeface="Arial"/>
                <a:cs typeface="Arial"/>
              </a:rPr>
              <a:t>Vermelho </a:t>
            </a:r>
            <a:r>
              <a:rPr sz="1271" dirty="0">
                <a:latin typeface="Arial"/>
                <a:cs typeface="Arial"/>
              </a:rPr>
              <a:t>do sinal 1 aceso  </a:t>
            </a:r>
            <a:r>
              <a:rPr sz="1271" spc="-14" dirty="0">
                <a:latin typeface="Arial"/>
                <a:cs typeface="Arial"/>
              </a:rPr>
              <a:t>Verde </a:t>
            </a:r>
            <a:r>
              <a:rPr sz="1271" dirty="0">
                <a:latin typeface="Arial"/>
                <a:cs typeface="Arial"/>
              </a:rPr>
              <a:t>do sinal 1 apagado  </a:t>
            </a:r>
            <a:r>
              <a:rPr sz="1271" spc="-14" dirty="0">
                <a:latin typeface="Arial"/>
                <a:cs typeface="Arial"/>
              </a:rPr>
              <a:t>Vermelho </a:t>
            </a:r>
            <a:r>
              <a:rPr sz="1271" dirty="0">
                <a:latin typeface="Arial"/>
                <a:cs typeface="Arial"/>
              </a:rPr>
              <a:t>do sinal 2</a:t>
            </a:r>
            <a:r>
              <a:rPr sz="1271" spc="-95" dirty="0">
                <a:latin typeface="Arial"/>
                <a:cs typeface="Arial"/>
              </a:rPr>
              <a:t> </a:t>
            </a:r>
            <a:r>
              <a:rPr sz="1271" dirty="0">
                <a:latin typeface="Arial"/>
                <a:cs typeface="Arial"/>
              </a:rPr>
              <a:t>apagado</a:t>
            </a:r>
            <a:endParaRPr sz="1271">
              <a:latin typeface="Arial"/>
              <a:cs typeface="Arial"/>
            </a:endParaRPr>
          </a:p>
        </p:txBody>
      </p:sp>
      <p:sp>
        <p:nvSpPr>
          <p:cNvPr id="13" name="object 10"/>
          <p:cNvSpPr txBox="1"/>
          <p:nvPr/>
        </p:nvSpPr>
        <p:spPr>
          <a:xfrm>
            <a:off x="4073006" y="5480554"/>
            <a:ext cx="510028" cy="598338"/>
          </a:xfrm>
          <a:prstGeom prst="rect">
            <a:avLst/>
          </a:prstGeom>
        </p:spPr>
        <p:txBody>
          <a:bodyPr vert="horz" wrap="square" lIns="0" tIns="11526" rIns="0" bIns="0" rtlCol="0">
            <a:spAutoFit/>
          </a:bodyPr>
          <a:lstStyle/>
          <a:p>
            <a:pPr marL="11527">
              <a:spcBef>
                <a:spcPts val="91"/>
              </a:spcBef>
            </a:pPr>
            <a:r>
              <a:rPr sz="1271" spc="-5" dirty="0">
                <a:latin typeface="Arial"/>
                <a:cs typeface="Arial"/>
              </a:rPr>
              <a:t>R1 =</a:t>
            </a:r>
            <a:r>
              <a:rPr sz="1271" spc="-91" dirty="0">
                <a:latin typeface="Arial"/>
                <a:cs typeface="Arial"/>
              </a:rPr>
              <a:t> </a:t>
            </a:r>
            <a:r>
              <a:rPr sz="1271" dirty="0">
                <a:latin typeface="Arial"/>
                <a:cs typeface="Arial"/>
              </a:rPr>
              <a:t>1</a:t>
            </a:r>
            <a:endParaRPr sz="1271">
              <a:latin typeface="Arial"/>
              <a:cs typeface="Arial"/>
            </a:endParaRPr>
          </a:p>
          <a:p>
            <a:pPr marL="11527"/>
            <a:r>
              <a:rPr sz="1271" dirty="0">
                <a:latin typeface="Arial"/>
                <a:cs typeface="Arial"/>
              </a:rPr>
              <a:t>G1 </a:t>
            </a:r>
            <a:r>
              <a:rPr sz="1271" spc="-5" dirty="0">
                <a:latin typeface="Arial"/>
                <a:cs typeface="Arial"/>
              </a:rPr>
              <a:t>=</a:t>
            </a:r>
            <a:r>
              <a:rPr sz="1271" spc="-113" dirty="0">
                <a:latin typeface="Arial"/>
                <a:cs typeface="Arial"/>
              </a:rPr>
              <a:t> </a:t>
            </a:r>
            <a:r>
              <a:rPr sz="1271" dirty="0">
                <a:latin typeface="Arial"/>
                <a:cs typeface="Arial"/>
              </a:rPr>
              <a:t>0</a:t>
            </a:r>
            <a:endParaRPr sz="1271">
              <a:latin typeface="Arial"/>
              <a:cs typeface="Arial"/>
            </a:endParaRPr>
          </a:p>
          <a:p>
            <a:pPr marL="11527"/>
            <a:r>
              <a:rPr sz="1271" spc="-5" dirty="0">
                <a:latin typeface="Arial"/>
                <a:cs typeface="Arial"/>
              </a:rPr>
              <a:t>R2 =</a:t>
            </a:r>
            <a:r>
              <a:rPr sz="1271" spc="-91" dirty="0">
                <a:latin typeface="Arial"/>
                <a:cs typeface="Arial"/>
              </a:rPr>
              <a:t> </a:t>
            </a:r>
            <a:r>
              <a:rPr sz="1271" dirty="0">
                <a:latin typeface="Arial"/>
                <a:cs typeface="Arial"/>
              </a:rPr>
              <a:t>0</a:t>
            </a:r>
            <a:endParaRPr sz="1271">
              <a:latin typeface="Arial"/>
              <a:cs typeface="Arial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173254" y="2960926"/>
            <a:ext cx="16065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000" b="1" dirty="0" smtClean="0">
                <a:solidFill>
                  <a:srgbClr val="FF0000"/>
                </a:solidFill>
              </a:rPr>
              <a:t>No entanto,</a:t>
            </a:r>
            <a:endParaRPr lang="pt-PT" sz="2000" b="1" dirty="0">
              <a:solidFill>
                <a:srgbClr val="FF0000"/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442837" y="3766652"/>
            <a:ext cx="51204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2743" marR="4611" indent="-311216" algn="just">
              <a:spcBef>
                <a:spcPts val="91"/>
              </a:spcBef>
              <a:buClr>
                <a:srgbClr val="CC3200"/>
              </a:buClr>
              <a:buSzPct val="75000"/>
              <a:buFont typeface="DejaVu Sans"/>
              <a:buChar char="❑"/>
              <a:tabLst>
                <a:tab pos="322166" algn="l"/>
                <a:tab pos="322743" algn="l"/>
              </a:tabLst>
            </a:pPr>
            <a:r>
              <a:rPr lang="pt-PT" spc="5" dirty="0">
                <a:latin typeface="Arial"/>
                <a:cs typeface="Arial"/>
              </a:rPr>
              <a:t>Na </a:t>
            </a:r>
            <a:r>
              <a:rPr lang="pt-PT" dirty="0">
                <a:latin typeface="Arial"/>
                <a:cs typeface="Arial"/>
              </a:rPr>
              <a:t>situação </a:t>
            </a:r>
            <a:r>
              <a:rPr lang="pt-PT" spc="-5" dirty="0">
                <a:latin typeface="Arial"/>
                <a:cs typeface="Arial"/>
              </a:rPr>
              <a:t>0, </a:t>
            </a:r>
            <a:r>
              <a:rPr lang="pt-PT" dirty="0">
                <a:latin typeface="Arial"/>
                <a:cs typeface="Arial"/>
              </a:rPr>
              <a:t>com saídas  </a:t>
            </a:r>
            <a:r>
              <a:rPr lang="pt-PT" spc="-5" dirty="0">
                <a:latin typeface="Arial"/>
                <a:cs typeface="Arial"/>
              </a:rPr>
              <a:t>irrelevantes, tanto faz qual </a:t>
            </a:r>
            <a:r>
              <a:rPr lang="pt-PT" spc="-5" dirty="0" smtClean="0">
                <a:latin typeface="Arial"/>
                <a:cs typeface="Arial"/>
              </a:rPr>
              <a:t>o </a:t>
            </a:r>
            <a:r>
              <a:rPr lang="pt-PT" dirty="0" smtClean="0">
                <a:latin typeface="Arial"/>
                <a:cs typeface="Arial"/>
              </a:rPr>
              <a:t>sinal  </a:t>
            </a:r>
            <a:r>
              <a:rPr lang="pt-PT" dirty="0">
                <a:latin typeface="Arial"/>
                <a:cs typeface="Arial"/>
              </a:rPr>
              <a:t>permanece </a:t>
            </a:r>
            <a:r>
              <a:rPr lang="pt-PT" dirty="0" smtClean="0">
                <a:latin typeface="Arial"/>
                <a:cs typeface="Arial"/>
              </a:rPr>
              <a:t>ligado. </a:t>
            </a:r>
            <a:r>
              <a:rPr lang="pt-PT" spc="-5" dirty="0">
                <a:latin typeface="Arial"/>
                <a:cs typeface="Arial"/>
              </a:rPr>
              <a:t>Portanto, </a:t>
            </a:r>
            <a:r>
              <a:rPr lang="pt-PT" dirty="0">
                <a:latin typeface="Arial"/>
                <a:cs typeface="Arial"/>
              </a:rPr>
              <a:t>é  </a:t>
            </a:r>
            <a:r>
              <a:rPr lang="pt-PT" spc="-5" dirty="0">
                <a:latin typeface="Arial"/>
                <a:cs typeface="Arial"/>
              </a:rPr>
              <a:t>possível adotar </a:t>
            </a:r>
            <a:r>
              <a:rPr lang="pt-PT" dirty="0">
                <a:latin typeface="Arial"/>
                <a:cs typeface="Arial"/>
              </a:rPr>
              <a:t>que o </a:t>
            </a:r>
            <a:r>
              <a:rPr lang="pt-PT" spc="-5" dirty="0">
                <a:latin typeface="Arial"/>
                <a:cs typeface="Arial"/>
              </a:rPr>
              <a:t>verde </a:t>
            </a:r>
            <a:r>
              <a:rPr lang="pt-PT" dirty="0">
                <a:latin typeface="Arial"/>
                <a:cs typeface="Arial"/>
              </a:rPr>
              <a:t>do sinal</a:t>
            </a:r>
            <a:r>
              <a:rPr lang="pt-PT" spc="-118" dirty="0">
                <a:latin typeface="Arial"/>
                <a:cs typeface="Arial"/>
              </a:rPr>
              <a:t> </a:t>
            </a:r>
            <a:r>
              <a:rPr lang="pt-PT" dirty="0">
                <a:latin typeface="Arial"/>
                <a:cs typeface="Arial"/>
              </a:rPr>
              <a:t>2  permaneça</a:t>
            </a:r>
            <a:r>
              <a:rPr lang="pt-PT" spc="-54" dirty="0">
                <a:latin typeface="Arial"/>
                <a:cs typeface="Arial"/>
              </a:rPr>
              <a:t> </a:t>
            </a:r>
            <a:r>
              <a:rPr lang="pt-PT" dirty="0" smtClean="0">
                <a:latin typeface="Arial"/>
                <a:cs typeface="Arial"/>
              </a:rPr>
              <a:t>ligado</a:t>
            </a:r>
            <a:endParaRPr lang="pt-PT" dirty="0">
              <a:latin typeface="Arial"/>
              <a:cs typeface="Arial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420663" y="170587"/>
            <a:ext cx="2270795" cy="410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bg1">
                    <a:lumMod val="85000"/>
                  </a:schemeClr>
                </a:solidFill>
              </a:rPr>
              <a:t>Situação / Problema</a:t>
            </a:r>
            <a:endParaRPr lang="pt-PT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3204001" y="170587"/>
            <a:ext cx="2270795" cy="410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tx1"/>
                </a:solidFill>
              </a:rPr>
              <a:t>Tabela de Verdade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8737968" y="161274"/>
            <a:ext cx="2270795" cy="410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bg1">
                    <a:lumMod val="85000"/>
                  </a:schemeClr>
                </a:solidFill>
              </a:rPr>
              <a:t>Circuito</a:t>
            </a:r>
            <a:endParaRPr lang="pt-PT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5957799" y="166917"/>
            <a:ext cx="2270795" cy="410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>
                <a:solidFill>
                  <a:schemeClr val="bg1">
                    <a:lumMod val="85000"/>
                  </a:schemeClr>
                </a:solidFill>
              </a:rPr>
              <a:t>Expressão</a:t>
            </a:r>
            <a:endParaRPr lang="pt-PT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20" name="Conexão reta unidirecional 19"/>
          <p:cNvCxnSpPr>
            <a:stCxn id="16" idx="3"/>
            <a:endCxn id="17" idx="1"/>
          </p:cNvCxnSpPr>
          <p:nvPr/>
        </p:nvCxnSpPr>
        <p:spPr>
          <a:xfrm>
            <a:off x="2691458" y="375820"/>
            <a:ext cx="51254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xão reta unidirecional 20"/>
          <p:cNvCxnSpPr/>
          <p:nvPr/>
        </p:nvCxnSpPr>
        <p:spPr>
          <a:xfrm>
            <a:off x="5482310" y="366507"/>
            <a:ext cx="51254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xão reta unidirecional 21"/>
          <p:cNvCxnSpPr/>
          <p:nvPr/>
        </p:nvCxnSpPr>
        <p:spPr>
          <a:xfrm>
            <a:off x="8228594" y="366507"/>
            <a:ext cx="512543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ixaDeTexto 23"/>
          <p:cNvSpPr txBox="1"/>
          <p:nvPr/>
        </p:nvSpPr>
        <p:spPr>
          <a:xfrm>
            <a:off x="10820400" y="6581001"/>
            <a:ext cx="14459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200" dirty="0" smtClean="0"/>
              <a:t>www.ticmania.net</a:t>
            </a:r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206927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556</TotalTime>
  <Words>573</Words>
  <Application>Microsoft Office PowerPoint</Application>
  <PresentationFormat>Ecrã Panorâmico</PresentationFormat>
  <Paragraphs>160</Paragraphs>
  <Slides>7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7</vt:i4>
      </vt:variant>
    </vt:vector>
  </HeadingPairs>
  <TitlesOfParts>
    <vt:vector size="15" baseType="lpstr">
      <vt:lpstr>Arial</vt:lpstr>
      <vt:lpstr>Cambria Math</vt:lpstr>
      <vt:lpstr>DejaVu Sans</vt:lpstr>
      <vt:lpstr>Noto Serif</vt:lpstr>
      <vt:lpstr>Times New Roman</vt:lpstr>
      <vt:lpstr>Trebuchet MS</vt:lpstr>
      <vt:lpstr>Wingdings 3</vt:lpstr>
      <vt:lpstr>Faceta</vt:lpstr>
      <vt:lpstr>Circuitos Combinatórios de múltiplas saídas.  Descodificador</vt:lpstr>
      <vt:lpstr>Circuitos Combinatórios</vt:lpstr>
      <vt:lpstr>Exemplo de Circuito com 2  Variáveis</vt:lpstr>
      <vt:lpstr>Exemplo de Circuito com 2  Variáveis</vt:lpstr>
      <vt:lpstr>Análise da situação / problema</vt:lpstr>
      <vt:lpstr>Exemplo de Circuito com 2  Variáveis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Exemplo de Circuito com 2  Variáveis</dc:title>
  <dc:creator>Carlos esteves</dc:creator>
  <cp:lastModifiedBy>Carlos esteves</cp:lastModifiedBy>
  <cp:revision>21</cp:revision>
  <dcterms:created xsi:type="dcterms:W3CDTF">2018-02-05T09:42:57Z</dcterms:created>
  <dcterms:modified xsi:type="dcterms:W3CDTF">2018-02-17T18:43:29Z</dcterms:modified>
</cp:coreProperties>
</file>