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1"/>
  </p:handoutMasterIdLst>
  <p:sldIdLst>
    <p:sldId id="256" r:id="rId2"/>
    <p:sldId id="257" r:id="rId3"/>
    <p:sldId id="270" r:id="rId4"/>
    <p:sldId id="271" r:id="rId5"/>
    <p:sldId id="258" r:id="rId6"/>
    <p:sldId id="273" r:id="rId7"/>
    <p:sldId id="274" r:id="rId8"/>
    <p:sldId id="272" r:id="rId9"/>
    <p:sldId id="275" r:id="rId10"/>
  </p:sldIdLst>
  <p:sldSz cx="9144000" cy="6858000" type="screen4x3"/>
  <p:notesSz cx="7102475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896A0C02-BCDD-4485-9F8F-53726F2F9F28}" type="datetimeFigureOut">
              <a:rPr lang="pt-PT" smtClean="0"/>
              <a:t>08/02/2018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4F1B7601-196E-4675-BE21-5C3DA997846D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468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487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468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2394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2079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669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1652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020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3806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594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035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94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542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323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1340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067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599D-515A-4B1B-A4AC-8DE09B28754B}" type="datetimeFigureOut">
              <a:rPr lang="pt-PT" smtClean="0"/>
              <a:pPr/>
              <a:t>08/02/2018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725D1-4104-46D2-8864-8AB6B50E95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6915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icmania.net/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Módulo 3 – Circuitos Combinatórios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Comparadores</a:t>
            </a:r>
          </a:p>
          <a:p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597352"/>
            <a:ext cx="170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www.ticmania.net</a:t>
            </a: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Comparadores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32047" y="1363053"/>
            <a:ext cx="8229600" cy="1584176"/>
          </a:xfrm>
        </p:spPr>
        <p:txBody>
          <a:bodyPr>
            <a:normAutofit/>
          </a:bodyPr>
          <a:lstStyle/>
          <a:p>
            <a:pPr algn="just"/>
            <a:r>
              <a:rPr lang="pt-PT" sz="2800" dirty="0" smtClean="0"/>
              <a:t>Comparadores - circuitos </a:t>
            </a:r>
            <a:r>
              <a:rPr lang="pt-PT" sz="2800" dirty="0"/>
              <a:t>que </a:t>
            </a:r>
            <a:r>
              <a:rPr lang="pt-PT" sz="2800" dirty="0" smtClean="0"/>
              <a:t>detetam </a:t>
            </a:r>
            <a:r>
              <a:rPr lang="pt-PT" sz="2800" dirty="0"/>
              <a:t>se dois números de n bits são iguais e, sendo diferentes, qual é o maior.</a:t>
            </a:r>
          </a:p>
          <a:p>
            <a:pPr algn="just"/>
            <a:endParaRPr lang="pt-PT" sz="2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6970219"/>
                  </p:ext>
                </p:extLst>
              </p:nvPr>
            </p:nvGraphicFramePr>
            <p:xfrm>
              <a:off x="1619672" y="3140968"/>
              <a:ext cx="6048672" cy="273298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24255">
                      <a:extLst>
                        <a:ext uri="{9D8B030D-6E8A-4147-A177-3AD203B41FA5}">
                          <a16:colId xmlns:a16="http://schemas.microsoft.com/office/drawing/2014/main" val="4229274949"/>
                        </a:ext>
                      </a:extLst>
                    </a:gridCol>
                    <a:gridCol w="391284">
                      <a:extLst>
                        <a:ext uri="{9D8B030D-6E8A-4147-A177-3AD203B41FA5}">
                          <a16:colId xmlns:a16="http://schemas.microsoft.com/office/drawing/2014/main" val="1262733617"/>
                        </a:ext>
                      </a:extLst>
                    </a:gridCol>
                    <a:gridCol w="696471">
                      <a:extLst>
                        <a:ext uri="{9D8B030D-6E8A-4147-A177-3AD203B41FA5}">
                          <a16:colId xmlns:a16="http://schemas.microsoft.com/office/drawing/2014/main" val="296422338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1449529725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195405264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4089578320"/>
                        </a:ext>
                      </a:extLst>
                    </a:gridCol>
                    <a:gridCol w="1021061">
                      <a:extLst>
                        <a:ext uri="{9D8B030D-6E8A-4147-A177-3AD203B41FA5}">
                          <a16:colId xmlns:a16="http://schemas.microsoft.com/office/drawing/2014/main" val="3370922089"/>
                        </a:ext>
                      </a:extLst>
                    </a:gridCol>
                  </a:tblGrid>
                  <a:tr h="296671"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</a:rPr>
                            <a:t>Entradas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PT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/>
                            <a:t>Saída 1</a:t>
                          </a:r>
                          <a:endParaRPr lang="pt-PT" sz="1600" dirty="0"/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2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3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4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9370219"/>
                      </a:ext>
                    </a:extLst>
                  </a:tr>
                  <a:tr h="2966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Posição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A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B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A=B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74615"/>
                      </a:ext>
                    </a:extLst>
                  </a:tr>
                  <a:tr h="2966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771519"/>
                      </a:ext>
                    </a:extLst>
                  </a:tr>
                  <a:tr h="2966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724183"/>
                      </a:ext>
                    </a:extLst>
                  </a:tr>
                  <a:tr h="2966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8953983"/>
                      </a:ext>
                    </a:extLst>
                  </a:tr>
                  <a:tr h="2966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0768048"/>
                      </a:ext>
                    </a:extLst>
                  </a:tr>
                  <a:tr h="721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200" dirty="0" smtClean="0">
                              <a:solidFill>
                                <a:srgbClr val="FFC000"/>
                              </a:solidFill>
                              <a:latin typeface="Consolas" panose="020B0609020204030204" pitchFamily="49" charset="0"/>
                            </a:rPr>
                            <a:t>Expressão</a:t>
                          </a:r>
                          <a:endParaRPr lang="pt-PT" sz="12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2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2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20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200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2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2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20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2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bar>
                              <m:r>
                                <a:rPr lang="pt-PT" sz="12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12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2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r>
                            <a:rPr lang="pt-PT" sz="12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+AB</a:t>
                          </a: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2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2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2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⊕</m:t>
                                    </m:r>
                                    <m:r>
                                      <a:rPr lang="pt-PT" sz="12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200" dirty="0" smtClean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2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XNOR</a:t>
                          </a:r>
                          <a:endParaRPr lang="pt-PT" sz="12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2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2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20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200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2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algn="ctr"/>
                          <a:endParaRPr lang="pt-PT" sz="12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20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2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bar>
                              <m:r>
                                <a:rPr lang="pt-PT" sz="12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pt-PT" sz="12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B+A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2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2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endParaRPr lang="pt-PT" sz="1200" dirty="0" smtClean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2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A</a:t>
                          </a:r>
                          <a14:m>
                            <m:oMath xmlns:m="http://schemas.openxmlformats.org/officeDocument/2006/math">
                              <m:r>
                                <a:rPr lang="pt-PT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⊕</m:t>
                              </m:r>
                            </m:oMath>
                          </a14:m>
                          <a:r>
                            <a:rPr lang="pt-PT" sz="12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B</a:t>
                          </a: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2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XOR</a:t>
                          </a:r>
                          <a:endParaRPr lang="pt-PT" sz="12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5175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6970219"/>
                  </p:ext>
                </p:extLst>
              </p:nvPr>
            </p:nvGraphicFramePr>
            <p:xfrm>
              <a:off x="1619672" y="3140968"/>
              <a:ext cx="6048672" cy="273298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24255">
                      <a:extLst>
                        <a:ext uri="{9D8B030D-6E8A-4147-A177-3AD203B41FA5}">
                          <a16:colId xmlns:a16="http://schemas.microsoft.com/office/drawing/2014/main" val="4229274949"/>
                        </a:ext>
                      </a:extLst>
                    </a:gridCol>
                    <a:gridCol w="391284">
                      <a:extLst>
                        <a:ext uri="{9D8B030D-6E8A-4147-A177-3AD203B41FA5}">
                          <a16:colId xmlns:a16="http://schemas.microsoft.com/office/drawing/2014/main" val="1262733617"/>
                        </a:ext>
                      </a:extLst>
                    </a:gridCol>
                    <a:gridCol w="696471">
                      <a:extLst>
                        <a:ext uri="{9D8B030D-6E8A-4147-A177-3AD203B41FA5}">
                          <a16:colId xmlns:a16="http://schemas.microsoft.com/office/drawing/2014/main" val="296422338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1449529725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195405264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4089578320"/>
                        </a:ext>
                      </a:extLst>
                    </a:gridCol>
                    <a:gridCol w="1021061">
                      <a:extLst>
                        <a:ext uri="{9D8B030D-6E8A-4147-A177-3AD203B41FA5}">
                          <a16:colId xmlns:a16="http://schemas.microsoft.com/office/drawing/2014/main" val="3370922089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</a:rPr>
                            <a:t>Entradas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PT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/>
                            <a:t>Saída 1</a:t>
                          </a:r>
                          <a:endParaRPr lang="pt-PT" sz="1600" dirty="0"/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2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3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4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937021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Posição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A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B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A=B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74615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77151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7241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89539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0768048"/>
                      </a:ext>
                    </a:extLst>
                  </a:tr>
                  <a:tr h="721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200" dirty="0" smtClean="0">
                              <a:solidFill>
                                <a:srgbClr val="FFC000"/>
                              </a:solidFill>
                              <a:latin typeface="Consolas" panose="020B0609020204030204" pitchFamily="49" charset="0"/>
                            </a:rPr>
                            <a:t>Expressão</a:t>
                          </a:r>
                          <a:endParaRPr lang="pt-PT" sz="12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2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2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8868" t="-279832" r="-309434" b="-3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16875" t="-279832" r="-207500" b="-3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19497" t="-279832" r="-108805" b="-3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1667" t="-279832" r="-2976" b="-33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517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CaixaDeTexto 6"/>
          <p:cNvSpPr txBox="1"/>
          <p:nvPr/>
        </p:nvSpPr>
        <p:spPr>
          <a:xfrm>
            <a:off x="0" y="6597352"/>
            <a:ext cx="170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www.ticmania.net</a:t>
            </a: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Comparadores  XOR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12129"/>
            <a:ext cx="8229600" cy="1716732"/>
          </a:xfrm>
        </p:spPr>
        <p:txBody>
          <a:bodyPr>
            <a:normAutofit/>
          </a:bodyPr>
          <a:lstStyle/>
          <a:p>
            <a:pPr algn="just"/>
            <a:r>
              <a:rPr lang="pt-PT" sz="2000" dirty="0" smtClean="0"/>
              <a:t>A porta XOR (ou exclusivo) pode ser considerada como um comparador elementar de 1 bit. Na realidade, na sua saída teremos o valor lógico 0 se as duas entradas forem iguais e o valor lógico 1 se as entradas forem diferentes.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9599940"/>
                  </p:ext>
                </p:extLst>
              </p:nvPr>
            </p:nvGraphicFramePr>
            <p:xfrm>
              <a:off x="1547664" y="3028861"/>
              <a:ext cx="6363607" cy="289852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294130">
                      <a:extLst>
                        <a:ext uri="{9D8B030D-6E8A-4147-A177-3AD203B41FA5}">
                          <a16:colId xmlns:a16="http://schemas.microsoft.com/office/drawing/2014/main" val="4229274949"/>
                        </a:ext>
                      </a:extLst>
                    </a:gridCol>
                    <a:gridCol w="472644">
                      <a:extLst>
                        <a:ext uri="{9D8B030D-6E8A-4147-A177-3AD203B41FA5}">
                          <a16:colId xmlns:a16="http://schemas.microsoft.com/office/drawing/2014/main" val="1262733617"/>
                        </a:ext>
                      </a:extLst>
                    </a:gridCol>
                    <a:gridCol w="615111">
                      <a:extLst>
                        <a:ext uri="{9D8B030D-6E8A-4147-A177-3AD203B41FA5}">
                          <a16:colId xmlns:a16="http://schemas.microsoft.com/office/drawing/2014/main" val="296422338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1449529725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195405264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4089578320"/>
                        </a:ext>
                      </a:extLst>
                    </a:gridCol>
                    <a:gridCol w="1066121">
                      <a:extLst>
                        <a:ext uri="{9D8B030D-6E8A-4147-A177-3AD203B41FA5}">
                          <a16:colId xmlns:a16="http://schemas.microsoft.com/office/drawing/2014/main" val="3370922089"/>
                        </a:ext>
                      </a:extLst>
                    </a:gridCol>
                  </a:tblGrid>
                  <a:tr h="308186"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</a:rPr>
                            <a:t>Entradas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PT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/>
                            <a:t>Saída 1</a:t>
                          </a:r>
                          <a:endParaRPr lang="pt-PT" sz="1600" dirty="0"/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2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3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</a:rPr>
                            <a:t>Saída 4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9370219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Posição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A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B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A=B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FF00"/>
                              </a:solidFill>
                            </a:rPr>
                            <a:t>A&lt;&gt;B</a:t>
                          </a:r>
                          <a:endParaRPr lang="pt-PT" sz="16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74615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771519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724183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8953983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0768048"/>
                      </a:ext>
                    </a:extLst>
                  </a:tr>
                  <a:tr h="8151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  <a:latin typeface="Consolas" panose="020B0609020204030204" pitchFamily="49" charset="0"/>
                            </a:rPr>
                            <a:t>Expressão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60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60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bar>
                              <m:r>
                                <a:rPr lang="pt-PT" sz="16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+AB</a:t>
                          </a: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⊕</m:t>
                                    </m:r>
                                    <m:r>
                                      <a:rPr lang="pt-PT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600" dirty="0" smtClean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XNOR</a:t>
                          </a:r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60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algn="ctr"/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6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bar>
                              <m:r>
                                <a:rPr lang="pt-PT" sz="16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  <a:latin typeface="Consolas" panose="020B0609020204030204" pitchFamily="49" charset="0"/>
                            </a:rPr>
                            <a:t>B+A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600" b="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endParaRPr lang="pt-PT" sz="1600" dirty="0" smtClean="0">
                            <a:solidFill>
                              <a:srgbClr val="FFFF00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  <a:latin typeface="Consolas" panose="020B0609020204030204" pitchFamily="49" charset="0"/>
                            </a:rPr>
                            <a:t>A</a:t>
                          </a:r>
                          <a14:m>
                            <m:oMath xmlns:m="http://schemas.openxmlformats.org/officeDocument/2006/math">
                              <m:r>
                                <a:rPr lang="pt-PT" sz="1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⊕</m:t>
                              </m:r>
                            </m:oMath>
                          </a14:m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  <a:latin typeface="Consolas" panose="020B0609020204030204" pitchFamily="49" charset="0"/>
                            </a:rPr>
                            <a:t>B</a:t>
                          </a: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  <a:latin typeface="Consolas" panose="020B0609020204030204" pitchFamily="49" charset="0"/>
                            </a:rPr>
                            <a:t>XOR</a:t>
                          </a:r>
                          <a:endParaRPr lang="pt-PT" sz="1600" dirty="0">
                            <a:solidFill>
                              <a:srgbClr val="FFFF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5175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9599940"/>
                  </p:ext>
                </p:extLst>
              </p:nvPr>
            </p:nvGraphicFramePr>
            <p:xfrm>
              <a:off x="1547664" y="3028861"/>
              <a:ext cx="6363607" cy="289852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294130">
                      <a:extLst>
                        <a:ext uri="{9D8B030D-6E8A-4147-A177-3AD203B41FA5}">
                          <a16:colId xmlns:a16="http://schemas.microsoft.com/office/drawing/2014/main" val="4229274949"/>
                        </a:ext>
                      </a:extLst>
                    </a:gridCol>
                    <a:gridCol w="472644">
                      <a:extLst>
                        <a:ext uri="{9D8B030D-6E8A-4147-A177-3AD203B41FA5}">
                          <a16:colId xmlns:a16="http://schemas.microsoft.com/office/drawing/2014/main" val="1262733617"/>
                        </a:ext>
                      </a:extLst>
                    </a:gridCol>
                    <a:gridCol w="615111">
                      <a:extLst>
                        <a:ext uri="{9D8B030D-6E8A-4147-A177-3AD203B41FA5}">
                          <a16:colId xmlns:a16="http://schemas.microsoft.com/office/drawing/2014/main" val="296422338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1449529725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195405264"/>
                        </a:ext>
                      </a:extLst>
                    </a:gridCol>
                    <a:gridCol w="971867">
                      <a:extLst>
                        <a:ext uri="{9D8B030D-6E8A-4147-A177-3AD203B41FA5}">
                          <a16:colId xmlns:a16="http://schemas.microsoft.com/office/drawing/2014/main" val="4089578320"/>
                        </a:ext>
                      </a:extLst>
                    </a:gridCol>
                    <a:gridCol w="1066121">
                      <a:extLst>
                        <a:ext uri="{9D8B030D-6E8A-4147-A177-3AD203B41FA5}">
                          <a16:colId xmlns:a16="http://schemas.microsoft.com/office/drawing/2014/main" val="3370922089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</a:rPr>
                            <a:t>Entradas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PT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/>
                            <a:t>Saída 1</a:t>
                          </a:r>
                          <a:endParaRPr lang="pt-PT" sz="1600" dirty="0"/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2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3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</a:rPr>
                            <a:t>Saída 4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937021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Posição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A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B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A=B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FF00"/>
                              </a:solidFill>
                            </a:rPr>
                            <a:t>A&lt;&gt;B</a:t>
                          </a:r>
                          <a:endParaRPr lang="pt-PT" sz="16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74615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77151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7241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89539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0768048"/>
                      </a:ext>
                    </a:extLst>
                  </a:tr>
                  <a:tr h="8868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  <a:latin typeface="Consolas" panose="020B0609020204030204" pitchFamily="49" charset="0"/>
                            </a:rPr>
                            <a:t>Expressão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5000" t="-228082" r="-311250" b="-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47170" t="-228082" r="-213208" b="-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4375" t="-228082" r="-111875" b="-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7714" t="-228082" r="-2286" b="-82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517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CaixaDeTexto 7"/>
          <p:cNvSpPr txBox="1"/>
          <p:nvPr/>
        </p:nvSpPr>
        <p:spPr>
          <a:xfrm>
            <a:off x="0" y="6597352"/>
            <a:ext cx="170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www.ticmania.net</a:t>
            </a: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15293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20467" y="260648"/>
            <a:ext cx="6595949" cy="648072"/>
          </a:xfrm>
        </p:spPr>
        <p:txBody>
          <a:bodyPr/>
          <a:lstStyle/>
          <a:p>
            <a:r>
              <a:rPr lang="pt-PT" dirty="0" smtClean="0"/>
              <a:t>Comparadores XNOR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5865" y="1264555"/>
            <a:ext cx="8229600" cy="17167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PT" sz="2400" dirty="0" smtClean="0"/>
              <a:t>A porta XNOR (ou coincidência) pode ser considerada como um comparador elementar de 1 bit. Na realidade, na sua saída teremos o valor lógico 1 se as duas entradas forem iguais e o valor lógico 0 se as entradas forem diferentes.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7397807"/>
                  </p:ext>
                </p:extLst>
              </p:nvPr>
            </p:nvGraphicFramePr>
            <p:xfrm>
              <a:off x="455865" y="3212976"/>
              <a:ext cx="8230935" cy="314236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267227">
                      <a:extLst>
                        <a:ext uri="{9D8B030D-6E8A-4147-A177-3AD203B41FA5}">
                          <a16:colId xmlns:a16="http://schemas.microsoft.com/office/drawing/2014/main" val="4229274949"/>
                        </a:ext>
                      </a:extLst>
                    </a:gridCol>
                    <a:gridCol w="472644">
                      <a:extLst>
                        <a:ext uri="{9D8B030D-6E8A-4147-A177-3AD203B41FA5}">
                          <a16:colId xmlns:a16="http://schemas.microsoft.com/office/drawing/2014/main" val="1262733617"/>
                        </a:ext>
                      </a:extLst>
                    </a:gridCol>
                    <a:gridCol w="533720">
                      <a:extLst>
                        <a:ext uri="{9D8B030D-6E8A-4147-A177-3AD203B41FA5}">
                          <a16:colId xmlns:a16="http://schemas.microsoft.com/office/drawing/2014/main" val="296422338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1449529725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195405264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4089578320"/>
                        </a:ext>
                      </a:extLst>
                    </a:gridCol>
                    <a:gridCol w="1837798">
                      <a:extLst>
                        <a:ext uri="{9D8B030D-6E8A-4147-A177-3AD203B41FA5}">
                          <a16:colId xmlns:a16="http://schemas.microsoft.com/office/drawing/2014/main" val="3370922089"/>
                        </a:ext>
                      </a:extLst>
                    </a:gridCol>
                  </a:tblGrid>
                  <a:tr h="308186"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</a:rPr>
                            <a:t>Entradas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PT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/>
                            <a:t>Saída 1</a:t>
                          </a:r>
                          <a:endParaRPr lang="pt-PT" sz="1600" dirty="0"/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</a:rPr>
                            <a:t>Saída 2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3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</a:rPr>
                            <a:t>Saída 4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9370219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Posição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A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B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FF00"/>
                              </a:solidFill>
                            </a:rPr>
                            <a:t>A=B</a:t>
                          </a:r>
                          <a:endParaRPr lang="pt-PT" sz="16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74615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771519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724183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8953983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0768048"/>
                      </a:ext>
                    </a:extLst>
                  </a:tr>
                  <a:tr h="8151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  <a:latin typeface="Consolas" panose="020B0609020204030204" pitchFamily="49" charset="0"/>
                            </a:rPr>
                            <a:t>Expressão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60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6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bar>
                              <m:r>
                                <a:rPr lang="pt-PT" sz="16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1600" b="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  <a:latin typeface="Consolas" panose="020B0609020204030204" pitchFamily="49" charset="0"/>
                            </a:rPr>
                            <a:t>+AB</a:t>
                          </a: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600" b="0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600" b="0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⊕</m:t>
                                    </m:r>
                                    <m:r>
                                      <a:rPr lang="pt-PT" sz="1600" b="0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600" dirty="0" smtClean="0">
                            <a:solidFill>
                              <a:srgbClr val="FFFF00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  <a:latin typeface="Consolas" panose="020B0609020204030204" pitchFamily="49" charset="0"/>
                            </a:rPr>
                            <a:t>XNOR</a:t>
                          </a:r>
                          <a:endParaRPr lang="pt-PT" sz="1600" dirty="0">
                            <a:solidFill>
                              <a:srgbClr val="FFFF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60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algn="ctr"/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60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bar>
                              <m:r>
                                <a:rPr lang="pt-PT" sz="16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B+A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endParaRPr lang="pt-PT" sz="1600" dirty="0" smtClean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A</a:t>
                          </a:r>
                          <a14:m>
                            <m:oMath xmlns:m="http://schemas.openxmlformats.org/officeDocument/2006/math">
                              <m:r>
                                <a:rPr lang="pt-PT" sz="1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⊕</m:t>
                              </m:r>
                            </m:oMath>
                          </a14:m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B</a:t>
                          </a: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XOR</a:t>
                          </a:r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5175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7397807"/>
                  </p:ext>
                </p:extLst>
              </p:nvPr>
            </p:nvGraphicFramePr>
            <p:xfrm>
              <a:off x="455865" y="3212976"/>
              <a:ext cx="8230935" cy="314236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267227">
                      <a:extLst>
                        <a:ext uri="{9D8B030D-6E8A-4147-A177-3AD203B41FA5}">
                          <a16:colId xmlns:a16="http://schemas.microsoft.com/office/drawing/2014/main" val="4229274949"/>
                        </a:ext>
                      </a:extLst>
                    </a:gridCol>
                    <a:gridCol w="472644">
                      <a:extLst>
                        <a:ext uri="{9D8B030D-6E8A-4147-A177-3AD203B41FA5}">
                          <a16:colId xmlns:a16="http://schemas.microsoft.com/office/drawing/2014/main" val="1262733617"/>
                        </a:ext>
                      </a:extLst>
                    </a:gridCol>
                    <a:gridCol w="533720">
                      <a:extLst>
                        <a:ext uri="{9D8B030D-6E8A-4147-A177-3AD203B41FA5}">
                          <a16:colId xmlns:a16="http://schemas.microsoft.com/office/drawing/2014/main" val="296422338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1449529725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195405264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4089578320"/>
                        </a:ext>
                      </a:extLst>
                    </a:gridCol>
                    <a:gridCol w="1837798">
                      <a:extLst>
                        <a:ext uri="{9D8B030D-6E8A-4147-A177-3AD203B41FA5}">
                          <a16:colId xmlns:a16="http://schemas.microsoft.com/office/drawing/2014/main" val="3370922089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</a:rPr>
                            <a:t>Entradas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PT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/>
                            <a:t>Saída 1</a:t>
                          </a:r>
                          <a:endParaRPr lang="pt-PT" sz="1600" dirty="0"/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rgbClr val="FFFF00"/>
                              </a:solidFill>
                            </a:rPr>
                            <a:t>Saída 2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3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</a:rPr>
                            <a:t>Saída 4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937021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Posição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A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B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FF00"/>
                              </a:solidFill>
                            </a:rPr>
                            <a:t>A=B</a:t>
                          </a:r>
                          <a:endParaRPr lang="pt-PT" sz="16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74615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77151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7241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89539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0768048"/>
                      </a:ext>
                    </a:extLst>
                  </a:tr>
                  <a:tr h="8868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  <a:latin typeface="Consolas" panose="020B0609020204030204" pitchFamily="49" charset="0"/>
                            </a:rPr>
                            <a:t>Expressão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65487" t="-255479" r="-334956" b="-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66667" t="-255479" r="-236444" b="-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66667" t="-255479" r="-136444" b="-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47682" t="-255479" r="-1656" b="-82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517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CaixaDeTexto 6"/>
          <p:cNvSpPr txBox="1"/>
          <p:nvPr/>
        </p:nvSpPr>
        <p:spPr>
          <a:xfrm>
            <a:off x="0" y="6597352"/>
            <a:ext cx="170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www.ticmania.net</a:t>
            </a: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213091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7982" y="627530"/>
            <a:ext cx="6589199" cy="716658"/>
          </a:xfrm>
        </p:spPr>
        <p:txBody>
          <a:bodyPr/>
          <a:lstStyle/>
          <a:p>
            <a:r>
              <a:rPr lang="pt-PT" dirty="0" smtClean="0"/>
              <a:t>Comparadores nº</a:t>
            </a:r>
            <a:r>
              <a:rPr lang="pt-PT" baseline="30000" dirty="0" smtClean="0"/>
              <a:t>s </a:t>
            </a:r>
            <a:r>
              <a:rPr lang="pt-PT" dirty="0" smtClean="0"/>
              <a:t>1 Bit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3735" y="2557512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A figura representa um exemplo para dois números de 1 bit.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332656"/>
            <a:ext cx="2265437" cy="155263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970030"/>
                  </p:ext>
                </p:extLst>
              </p:nvPr>
            </p:nvGraphicFramePr>
            <p:xfrm>
              <a:off x="1472653" y="2636912"/>
              <a:ext cx="6474528" cy="289852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267227">
                      <a:extLst>
                        <a:ext uri="{9D8B030D-6E8A-4147-A177-3AD203B41FA5}">
                          <a16:colId xmlns:a16="http://schemas.microsoft.com/office/drawing/2014/main" val="4229274949"/>
                        </a:ext>
                      </a:extLst>
                    </a:gridCol>
                    <a:gridCol w="472644">
                      <a:extLst>
                        <a:ext uri="{9D8B030D-6E8A-4147-A177-3AD203B41FA5}">
                          <a16:colId xmlns:a16="http://schemas.microsoft.com/office/drawing/2014/main" val="1262733617"/>
                        </a:ext>
                      </a:extLst>
                    </a:gridCol>
                    <a:gridCol w="615111">
                      <a:extLst>
                        <a:ext uri="{9D8B030D-6E8A-4147-A177-3AD203B41FA5}">
                          <a16:colId xmlns:a16="http://schemas.microsoft.com/office/drawing/2014/main" val="296422338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1449529725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195405264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4089578320"/>
                        </a:ext>
                      </a:extLst>
                    </a:gridCol>
                  </a:tblGrid>
                  <a:tr h="308186"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</a:rPr>
                            <a:t>Entradas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PT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/>
                            <a:t>Saída 1</a:t>
                          </a:r>
                          <a:endParaRPr lang="pt-PT" sz="1600" dirty="0"/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2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3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9370219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Posição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A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B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A=B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74615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771519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724183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8953983"/>
                      </a:ext>
                    </a:extLst>
                  </a:tr>
                  <a:tr h="308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0768048"/>
                      </a:ext>
                    </a:extLst>
                  </a:tr>
                  <a:tr h="8151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  <a:latin typeface="Consolas" panose="020B0609020204030204" pitchFamily="49" charset="0"/>
                            </a:rPr>
                            <a:t>Expressão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60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60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bar>
                              <m:r>
                                <a:rPr lang="pt-PT" sz="1600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600" b="0" i="1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+AB</a:t>
                          </a: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⊕</m:t>
                                    </m:r>
                                    <m:r>
                                      <a:rPr lang="pt-PT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600" dirty="0" smtClean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>
                              <a:solidFill>
                                <a:schemeClr val="bg1"/>
                              </a:solidFill>
                              <a:latin typeface="Consolas" panose="020B0609020204030204" pitchFamily="49" charset="0"/>
                            </a:rPr>
                            <a:t>XNOR</a:t>
                          </a:r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600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60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600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  <a:p>
                          <a:pPr algn="ctr"/>
                          <a:endParaRPr lang="pt-PT" sz="1600" dirty="0">
                            <a:solidFill>
                              <a:schemeClr val="bg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5175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970030"/>
                  </p:ext>
                </p:extLst>
              </p:nvPr>
            </p:nvGraphicFramePr>
            <p:xfrm>
              <a:off x="1472653" y="2636912"/>
              <a:ext cx="6474528" cy="289852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267227">
                      <a:extLst>
                        <a:ext uri="{9D8B030D-6E8A-4147-A177-3AD203B41FA5}">
                          <a16:colId xmlns:a16="http://schemas.microsoft.com/office/drawing/2014/main" val="4229274949"/>
                        </a:ext>
                      </a:extLst>
                    </a:gridCol>
                    <a:gridCol w="472644">
                      <a:extLst>
                        <a:ext uri="{9D8B030D-6E8A-4147-A177-3AD203B41FA5}">
                          <a16:colId xmlns:a16="http://schemas.microsoft.com/office/drawing/2014/main" val="1262733617"/>
                        </a:ext>
                      </a:extLst>
                    </a:gridCol>
                    <a:gridCol w="615111">
                      <a:extLst>
                        <a:ext uri="{9D8B030D-6E8A-4147-A177-3AD203B41FA5}">
                          <a16:colId xmlns:a16="http://schemas.microsoft.com/office/drawing/2014/main" val="296422338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1449529725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195405264"/>
                        </a:ext>
                      </a:extLst>
                    </a:gridCol>
                    <a:gridCol w="1373182">
                      <a:extLst>
                        <a:ext uri="{9D8B030D-6E8A-4147-A177-3AD203B41FA5}">
                          <a16:colId xmlns:a16="http://schemas.microsoft.com/office/drawing/2014/main" val="4089578320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</a:rPr>
                            <a:t>Entradas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PT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/>
                            <a:t>Saída 1</a:t>
                          </a:r>
                          <a:endParaRPr lang="pt-PT" sz="1600" dirty="0"/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2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12189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1600" dirty="0" smtClean="0"/>
                            <a:t>Saída 3</a:t>
                          </a: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937021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Posição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A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rgbClr val="FFC000"/>
                              </a:solidFill>
                            </a:rPr>
                            <a:t>B</a:t>
                          </a:r>
                          <a:endParaRPr lang="pt-PT" sz="16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A&lt;B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A=B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b="1" dirty="0" smtClean="0">
                              <a:solidFill>
                                <a:schemeClr val="bg1"/>
                              </a:solidFill>
                            </a:rPr>
                            <a:t>A&gt;B</a:t>
                          </a:r>
                          <a:endParaRPr lang="pt-PT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074615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977151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7241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89539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600" dirty="0">
                            <a:latin typeface="Consolas" panose="020B06090202040302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0768048"/>
                      </a:ext>
                    </a:extLst>
                  </a:tr>
                  <a:tr h="8868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600" dirty="0" smtClean="0">
                              <a:solidFill>
                                <a:srgbClr val="FFC000"/>
                              </a:solidFill>
                              <a:latin typeface="Consolas" panose="020B0609020204030204" pitchFamily="49" charset="0"/>
                            </a:rPr>
                            <a:t>Expressão</a:t>
                          </a:r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600" dirty="0">
                            <a:solidFill>
                              <a:srgbClr val="FFC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2444" t="-228082" r="-202222" b="-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1239" t="-228082" r="-101327" b="-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72889" t="-228082" r="-1778" b="-82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1517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CaixaDeTexto 6"/>
          <p:cNvSpPr txBox="1"/>
          <p:nvPr/>
        </p:nvSpPr>
        <p:spPr>
          <a:xfrm>
            <a:off x="0" y="6597352"/>
            <a:ext cx="170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www.ticmania.net</a:t>
            </a: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4"/>
              </a:rPr>
              <a:t>www.ticmania.net</a:t>
            </a:r>
            <a:endParaRPr lang="pt-P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706201"/>
            <a:ext cx="6412791" cy="927105"/>
          </a:xfrm>
        </p:spPr>
        <p:txBody>
          <a:bodyPr/>
          <a:lstStyle/>
          <a:p>
            <a:r>
              <a:rPr lang="pt-PT" dirty="0" smtClean="0"/>
              <a:t>Comparadores nº</a:t>
            </a:r>
            <a:r>
              <a:rPr lang="pt-PT" baseline="30000" dirty="0" smtClean="0"/>
              <a:t>s </a:t>
            </a:r>
            <a:r>
              <a:rPr lang="pt-PT" dirty="0" smtClean="0"/>
              <a:t> 2 Bits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7198" y="1340769"/>
            <a:ext cx="8147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/>
              <a:t>A figura representa um exemplo para dois números de 2 bits. O LSD e o MSD assumem importância na medida em que, a posição dos bits é importante para a comparação.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0" y="6597352"/>
            <a:ext cx="170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www.ticmania.net</a:t>
            </a:r>
            <a:endParaRPr lang="pt-PT" sz="1600" dirty="0">
              <a:solidFill>
                <a:schemeClr val="bg1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299365"/>
              </p:ext>
            </p:extLst>
          </p:nvPr>
        </p:nvGraphicFramePr>
        <p:xfrm>
          <a:off x="1187624" y="2465890"/>
          <a:ext cx="6912769" cy="3960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696">
                  <a:extLst>
                    <a:ext uri="{9D8B030D-6E8A-4147-A177-3AD203B41FA5}">
                      <a16:colId xmlns:a16="http://schemas.microsoft.com/office/drawing/2014/main" val="2374391920"/>
                    </a:ext>
                  </a:extLst>
                </a:gridCol>
                <a:gridCol w="404902">
                  <a:extLst>
                    <a:ext uri="{9D8B030D-6E8A-4147-A177-3AD203B41FA5}">
                      <a16:colId xmlns:a16="http://schemas.microsoft.com/office/drawing/2014/main" val="2930175375"/>
                    </a:ext>
                  </a:extLst>
                </a:gridCol>
                <a:gridCol w="391262">
                  <a:extLst>
                    <a:ext uri="{9D8B030D-6E8A-4147-A177-3AD203B41FA5}">
                      <a16:colId xmlns:a16="http://schemas.microsoft.com/office/drawing/2014/main" val="391064458"/>
                    </a:ext>
                  </a:extLst>
                </a:gridCol>
                <a:gridCol w="391262">
                  <a:extLst>
                    <a:ext uri="{9D8B030D-6E8A-4147-A177-3AD203B41FA5}">
                      <a16:colId xmlns:a16="http://schemas.microsoft.com/office/drawing/2014/main" val="2081241888"/>
                    </a:ext>
                  </a:extLst>
                </a:gridCol>
                <a:gridCol w="446541">
                  <a:extLst>
                    <a:ext uri="{9D8B030D-6E8A-4147-A177-3AD203B41FA5}">
                      <a16:colId xmlns:a16="http://schemas.microsoft.com/office/drawing/2014/main" val="348897654"/>
                    </a:ext>
                  </a:extLst>
                </a:gridCol>
                <a:gridCol w="503256">
                  <a:extLst>
                    <a:ext uri="{9D8B030D-6E8A-4147-A177-3AD203B41FA5}">
                      <a16:colId xmlns:a16="http://schemas.microsoft.com/office/drawing/2014/main" val="1908024256"/>
                    </a:ext>
                  </a:extLst>
                </a:gridCol>
                <a:gridCol w="505410">
                  <a:extLst>
                    <a:ext uri="{9D8B030D-6E8A-4147-A177-3AD203B41FA5}">
                      <a16:colId xmlns:a16="http://schemas.microsoft.com/office/drawing/2014/main" val="3406828413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3441285415"/>
                    </a:ext>
                  </a:extLst>
                </a:gridCol>
                <a:gridCol w="3252856">
                  <a:extLst>
                    <a:ext uri="{9D8B030D-6E8A-4147-A177-3AD203B41FA5}">
                      <a16:colId xmlns:a16="http://schemas.microsoft.com/office/drawing/2014/main" val="752813571"/>
                    </a:ext>
                  </a:extLst>
                </a:gridCol>
              </a:tblGrid>
              <a:tr h="295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Entradas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800" dirty="0">
                          <a:effectLst/>
                        </a:rPr>
                        <a:t>saídas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 Expressão booleana</a:t>
                      </a:r>
                      <a:endParaRPr lang="pt-PT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Soma de produtos (SDP)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3283303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 </a:t>
                      </a:r>
                      <a:r>
                        <a:rPr lang="pt-PT" sz="1100" dirty="0" smtClean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r>
                        <a:rPr lang="pt-PT" sz="1100" dirty="0" smtClean="0">
                          <a:effectLst/>
                        </a:rPr>
                        <a:t>B</a:t>
                      </a:r>
                      <a:r>
                        <a:rPr lang="pt-PT" sz="8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S1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S2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S3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5692839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Pos.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A1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A0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B1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B0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A&gt;B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A=B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A&lt;B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rowSpan="1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 smtClean="0">
                          <a:effectLst/>
                        </a:rPr>
                        <a:t>S1= 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 smtClean="0">
                          <a:effectLst/>
                        </a:rPr>
                        <a:t> 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 smtClean="0">
                          <a:effectLst/>
                        </a:rPr>
                        <a:t>S2</a:t>
                      </a:r>
                      <a:r>
                        <a:rPr lang="pt-PT" sz="800" dirty="0">
                          <a:effectLst/>
                        </a:rPr>
                        <a:t>=</a:t>
                      </a:r>
                      <a:endParaRPr lang="pt-PT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S3=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6654344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0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9036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98325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2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412271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3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676593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4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53825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5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605653"/>
                  </a:ext>
                </a:extLst>
              </a:tr>
              <a:tr h="187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6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71142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7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297373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8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542287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9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926230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084238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452411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12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271717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13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286217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14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789883"/>
                  </a:ext>
                </a:extLst>
              </a:tr>
              <a:tr h="20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15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800" dirty="0">
                          <a:effectLst/>
                        </a:rPr>
                        <a:t>0</a:t>
                      </a:r>
                      <a:endParaRPr lang="pt-PT" sz="1100" dirty="0">
                        <a:effectLst/>
                        <a:latin typeface="Century Gothic" panose="020B0502020202020204" pitchFamily="34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701474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1 de 3</a:t>
            </a:r>
            <a:endParaRPr lang="pt-P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764705"/>
            <a:ext cx="3444866" cy="432048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Comparadores nº</a:t>
            </a:r>
            <a:r>
              <a:rPr lang="pt-PT" sz="2000" b="1" baseline="30000" dirty="0" smtClean="0"/>
              <a:t>s </a:t>
            </a:r>
            <a:r>
              <a:rPr lang="pt-PT" sz="2000" b="1" dirty="0" smtClean="0"/>
              <a:t> 2 Bits</a:t>
            </a:r>
            <a:endParaRPr lang="pt-PT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4932040" y="531015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/>
              <a:t>A figura representa um </a:t>
            </a:r>
            <a:r>
              <a:rPr lang="pt-PT" sz="2000" dirty="0" smtClean="0"/>
              <a:t>exemplo </a:t>
            </a:r>
            <a:r>
              <a:rPr lang="pt-PT" sz="2000" dirty="0" smtClean="0"/>
              <a:t>para dois números de 2 bits.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3627685"/>
                  </p:ext>
                </p:extLst>
              </p:nvPr>
            </p:nvGraphicFramePr>
            <p:xfrm>
              <a:off x="460082" y="1854455"/>
              <a:ext cx="6071696" cy="15517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31912">
                      <a:extLst>
                        <a:ext uri="{9D8B030D-6E8A-4147-A177-3AD203B41FA5}">
                          <a16:colId xmlns:a16="http://schemas.microsoft.com/office/drawing/2014/main" val="2005804032"/>
                        </a:ext>
                      </a:extLst>
                    </a:gridCol>
                    <a:gridCol w="461010">
                      <a:extLst>
                        <a:ext uri="{9D8B030D-6E8A-4147-A177-3AD203B41FA5}">
                          <a16:colId xmlns:a16="http://schemas.microsoft.com/office/drawing/2014/main" val="2662977913"/>
                        </a:ext>
                      </a:extLst>
                    </a:gridCol>
                    <a:gridCol w="247650">
                      <a:extLst>
                        <a:ext uri="{9D8B030D-6E8A-4147-A177-3AD203B41FA5}">
                          <a16:colId xmlns:a16="http://schemas.microsoft.com/office/drawing/2014/main" val="4185879101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1966505886"/>
                        </a:ext>
                      </a:extLst>
                    </a:gridCol>
                    <a:gridCol w="219075">
                      <a:extLst>
                        <a:ext uri="{9D8B030D-6E8A-4147-A177-3AD203B41FA5}">
                          <a16:colId xmlns:a16="http://schemas.microsoft.com/office/drawing/2014/main" val="2911692084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545151518"/>
                        </a:ext>
                      </a:extLst>
                    </a:gridCol>
                    <a:gridCol w="212569">
                      <a:extLst>
                        <a:ext uri="{9D8B030D-6E8A-4147-A177-3AD203B41FA5}">
                          <a16:colId xmlns:a16="http://schemas.microsoft.com/office/drawing/2014/main" val="3743337764"/>
                        </a:ext>
                      </a:extLst>
                    </a:gridCol>
                    <a:gridCol w="267491">
                      <a:extLst>
                        <a:ext uri="{9D8B030D-6E8A-4147-A177-3AD203B41FA5}">
                          <a16:colId xmlns:a16="http://schemas.microsoft.com/office/drawing/2014/main" val="2087488431"/>
                        </a:ext>
                      </a:extLst>
                    </a:gridCol>
                    <a:gridCol w="212569">
                      <a:extLst>
                        <a:ext uri="{9D8B030D-6E8A-4147-A177-3AD203B41FA5}">
                          <a16:colId xmlns:a16="http://schemas.microsoft.com/office/drawing/2014/main" val="3511893927"/>
                        </a:ext>
                      </a:extLst>
                    </a:gridCol>
                    <a:gridCol w="267491">
                      <a:extLst>
                        <a:ext uri="{9D8B030D-6E8A-4147-A177-3AD203B41FA5}">
                          <a16:colId xmlns:a16="http://schemas.microsoft.com/office/drawing/2014/main" val="259969920"/>
                        </a:ext>
                      </a:extLst>
                    </a:gridCol>
                    <a:gridCol w="3229959">
                      <a:extLst>
                        <a:ext uri="{9D8B030D-6E8A-4147-A177-3AD203B41FA5}">
                          <a16:colId xmlns:a16="http://schemas.microsoft.com/office/drawing/2014/main" val="1909838437"/>
                        </a:ext>
                      </a:extLst>
                    </a:gridCol>
                  </a:tblGrid>
                  <a:tr h="23595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B1B0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52729696"/>
                      </a:ext>
                    </a:extLst>
                  </a:tr>
                  <a:tr h="2791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A1A0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 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00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01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 dirty="0">
                              <a:effectLst/>
                            </a:rPr>
                            <a:t>11</a:t>
                          </a:r>
                          <a:endParaRPr lang="pt-PT" sz="8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10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0882216"/>
                      </a:ext>
                    </a:extLst>
                  </a:tr>
                  <a:tr h="9769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900" dirty="0">
                              <a:effectLst/>
                            </a:rPr>
                            <a:t>S1=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9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900">
                                      <a:effectLst/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pt-PT" sz="9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bar>
                              <m:r>
                                <a:rPr lang="pt-PT" sz="9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PT" sz="9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pt-PT" sz="9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pt-PT" sz="900" dirty="0">
                              <a:effectLst/>
                            </a:rPr>
                            <a:t>+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9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900">
                                      <a:effectLst/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pt-PT" sz="9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bar>
                              <m:r>
                                <a:rPr lang="pt-PT" sz="9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9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900">
                                      <a:effectLst/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pt-PT" sz="9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bar>
                            </m:oMath>
                          </a14:m>
                          <a:r>
                            <a:rPr lang="pt-PT" sz="900" dirty="0">
                              <a:effectLst/>
                            </a:rPr>
                            <a:t> A0+ </a:t>
                          </a:r>
                          <a14:m>
                            <m:oMath xmlns:m="http://schemas.openxmlformats.org/officeDocument/2006/math">
                              <m:r>
                                <a:rPr lang="pt-PT" sz="9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pt-PT" sz="9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pt-PT" sz="9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pt-PT" sz="90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pt-PT" sz="900" dirty="0" smtClean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9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900">
                                      <a:effectLst/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pt-PT" sz="9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bar>
                            </m:oMath>
                          </a14:m>
                          <a:endParaRPr lang="pt-PT" sz="7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92828797"/>
                      </a:ext>
                    </a:extLst>
                  </a:tr>
                  <a:tr h="9769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839444"/>
                      </a:ext>
                    </a:extLst>
                  </a:tr>
                  <a:tr h="9769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4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7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6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0160191"/>
                      </a:ext>
                    </a:extLst>
                  </a:tr>
                  <a:tr h="9769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0544642"/>
                      </a:ext>
                    </a:extLst>
                  </a:tr>
                  <a:tr h="9769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solidFill>
                                <a:srgbClr val="FF0000"/>
                              </a:solidFill>
                              <a:effectLst/>
                            </a:rPr>
                            <a:t>1</a:t>
                          </a:r>
                          <a:endParaRPr lang="pt-PT" sz="700" dirty="0">
                            <a:solidFill>
                              <a:srgbClr val="FF000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12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solidFill>
                                <a:srgbClr val="FF0000"/>
                              </a:solidFill>
                              <a:effectLst/>
                            </a:rPr>
                            <a:t>1</a:t>
                          </a:r>
                          <a:endParaRPr lang="pt-PT" sz="700" dirty="0">
                            <a:solidFill>
                              <a:srgbClr val="FF000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14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9737903"/>
                      </a:ext>
                    </a:extLst>
                  </a:tr>
                  <a:tr h="9769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0395786"/>
                      </a:ext>
                    </a:extLst>
                  </a:tr>
                  <a:tr h="9769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solidFill>
                                <a:srgbClr val="FF0000"/>
                              </a:solidFill>
                              <a:effectLst/>
                            </a:rPr>
                            <a:t>1</a:t>
                          </a:r>
                          <a:endParaRPr lang="pt-PT" sz="700" dirty="0">
                            <a:solidFill>
                              <a:srgbClr val="FF000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8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solidFill>
                                <a:srgbClr val="FF0000"/>
                              </a:solidFill>
                              <a:effectLst/>
                            </a:rPr>
                            <a:t>1</a:t>
                          </a:r>
                          <a:endParaRPr lang="pt-PT" sz="700" dirty="0">
                            <a:solidFill>
                              <a:srgbClr val="FF000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9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2820343"/>
                      </a:ext>
                    </a:extLst>
                  </a:tr>
                  <a:tr h="9769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3923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3627685"/>
                  </p:ext>
                </p:extLst>
              </p:nvPr>
            </p:nvGraphicFramePr>
            <p:xfrm>
              <a:off x="460082" y="1854455"/>
              <a:ext cx="6071696" cy="15517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31912">
                      <a:extLst>
                        <a:ext uri="{9D8B030D-6E8A-4147-A177-3AD203B41FA5}">
                          <a16:colId xmlns:a16="http://schemas.microsoft.com/office/drawing/2014/main" val="2005804032"/>
                        </a:ext>
                      </a:extLst>
                    </a:gridCol>
                    <a:gridCol w="461010">
                      <a:extLst>
                        <a:ext uri="{9D8B030D-6E8A-4147-A177-3AD203B41FA5}">
                          <a16:colId xmlns:a16="http://schemas.microsoft.com/office/drawing/2014/main" val="2662977913"/>
                        </a:ext>
                      </a:extLst>
                    </a:gridCol>
                    <a:gridCol w="247650">
                      <a:extLst>
                        <a:ext uri="{9D8B030D-6E8A-4147-A177-3AD203B41FA5}">
                          <a16:colId xmlns:a16="http://schemas.microsoft.com/office/drawing/2014/main" val="4185879101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1966505886"/>
                        </a:ext>
                      </a:extLst>
                    </a:gridCol>
                    <a:gridCol w="219075">
                      <a:extLst>
                        <a:ext uri="{9D8B030D-6E8A-4147-A177-3AD203B41FA5}">
                          <a16:colId xmlns:a16="http://schemas.microsoft.com/office/drawing/2014/main" val="2911692084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545151518"/>
                        </a:ext>
                      </a:extLst>
                    </a:gridCol>
                    <a:gridCol w="212569">
                      <a:extLst>
                        <a:ext uri="{9D8B030D-6E8A-4147-A177-3AD203B41FA5}">
                          <a16:colId xmlns:a16="http://schemas.microsoft.com/office/drawing/2014/main" val="3743337764"/>
                        </a:ext>
                      </a:extLst>
                    </a:gridCol>
                    <a:gridCol w="267491">
                      <a:extLst>
                        <a:ext uri="{9D8B030D-6E8A-4147-A177-3AD203B41FA5}">
                          <a16:colId xmlns:a16="http://schemas.microsoft.com/office/drawing/2014/main" val="2087488431"/>
                        </a:ext>
                      </a:extLst>
                    </a:gridCol>
                    <a:gridCol w="212569">
                      <a:extLst>
                        <a:ext uri="{9D8B030D-6E8A-4147-A177-3AD203B41FA5}">
                          <a16:colId xmlns:a16="http://schemas.microsoft.com/office/drawing/2014/main" val="3511893927"/>
                        </a:ext>
                      </a:extLst>
                    </a:gridCol>
                    <a:gridCol w="267491">
                      <a:extLst>
                        <a:ext uri="{9D8B030D-6E8A-4147-A177-3AD203B41FA5}">
                          <a16:colId xmlns:a16="http://schemas.microsoft.com/office/drawing/2014/main" val="259969920"/>
                        </a:ext>
                      </a:extLst>
                    </a:gridCol>
                    <a:gridCol w="3229959">
                      <a:extLst>
                        <a:ext uri="{9D8B030D-6E8A-4147-A177-3AD203B41FA5}">
                          <a16:colId xmlns:a16="http://schemas.microsoft.com/office/drawing/2014/main" val="1909838437"/>
                        </a:ext>
                      </a:extLst>
                    </a:gridCol>
                  </a:tblGrid>
                  <a:tr h="23595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B1B0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78313" t="-2564" r="-928916" b="-55897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92405" t="-2564" r="-875949" b="-55897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92405" t="-2564" r="-775949" b="-55897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92405" t="-2564" r="-675949" b="-55897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Simplificação da Expressão booleana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52729696"/>
                      </a:ext>
                    </a:extLst>
                  </a:tr>
                  <a:tr h="3343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A1A0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 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00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01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 dirty="0">
                              <a:effectLst/>
                            </a:rPr>
                            <a:t>11</a:t>
                          </a:r>
                          <a:endParaRPr lang="pt-PT" sz="8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10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0882216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408" t="-237500" r="-1309859" b="-3075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8302" t="-59006" r="-755" b="-12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2828797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839444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408" t="-337500" r="-1309859" b="-2075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4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7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6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0160191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0544642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408" t="-426829" r="-1309859" b="-10243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solidFill>
                                <a:srgbClr val="FF0000"/>
                              </a:solidFill>
                              <a:effectLst/>
                            </a:rPr>
                            <a:t>1</a:t>
                          </a:r>
                          <a:endParaRPr lang="pt-PT" sz="700" dirty="0">
                            <a:solidFill>
                              <a:srgbClr val="FF000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12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solidFill>
                                <a:srgbClr val="FF0000"/>
                              </a:solidFill>
                              <a:effectLst/>
                            </a:rPr>
                            <a:t>1</a:t>
                          </a:r>
                          <a:endParaRPr lang="pt-PT" sz="700" dirty="0">
                            <a:solidFill>
                              <a:srgbClr val="FF000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14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9737903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0395786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408" t="-540000" r="-1309859" b="-5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solidFill>
                                <a:srgbClr val="FF0000"/>
                              </a:solidFill>
                              <a:effectLst/>
                            </a:rPr>
                            <a:t>1</a:t>
                          </a:r>
                          <a:endParaRPr lang="pt-PT" sz="700" dirty="0">
                            <a:solidFill>
                              <a:srgbClr val="FF000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8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solidFill>
                                <a:srgbClr val="FF0000"/>
                              </a:solidFill>
                              <a:effectLst/>
                            </a:rPr>
                            <a:t>1</a:t>
                          </a:r>
                          <a:endParaRPr lang="pt-PT" sz="700" dirty="0">
                            <a:solidFill>
                              <a:srgbClr val="FF0000"/>
                            </a:solidFill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9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2820343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3923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433609"/>
                  </p:ext>
                </p:extLst>
              </p:nvPr>
            </p:nvGraphicFramePr>
            <p:xfrm>
              <a:off x="465427" y="3501009"/>
              <a:ext cx="6050789" cy="135401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01367">
                      <a:extLst>
                        <a:ext uri="{9D8B030D-6E8A-4147-A177-3AD203B41FA5}">
                          <a16:colId xmlns:a16="http://schemas.microsoft.com/office/drawing/2014/main" val="2283071743"/>
                        </a:ext>
                      </a:extLst>
                    </a:gridCol>
                    <a:gridCol w="461010">
                      <a:extLst>
                        <a:ext uri="{9D8B030D-6E8A-4147-A177-3AD203B41FA5}">
                          <a16:colId xmlns:a16="http://schemas.microsoft.com/office/drawing/2014/main" val="1082802864"/>
                        </a:ext>
                      </a:extLst>
                    </a:gridCol>
                    <a:gridCol w="257075">
                      <a:extLst>
                        <a:ext uri="{9D8B030D-6E8A-4147-A177-3AD203B41FA5}">
                          <a16:colId xmlns:a16="http://schemas.microsoft.com/office/drawing/2014/main" val="1432507713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2878200106"/>
                        </a:ext>
                      </a:extLst>
                    </a:gridCol>
                    <a:gridCol w="219075">
                      <a:extLst>
                        <a:ext uri="{9D8B030D-6E8A-4147-A177-3AD203B41FA5}">
                          <a16:colId xmlns:a16="http://schemas.microsoft.com/office/drawing/2014/main" val="2467508089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1584143398"/>
                        </a:ext>
                      </a:extLst>
                    </a:gridCol>
                    <a:gridCol w="236325">
                      <a:extLst>
                        <a:ext uri="{9D8B030D-6E8A-4147-A177-3AD203B41FA5}">
                          <a16:colId xmlns:a16="http://schemas.microsoft.com/office/drawing/2014/main" val="2893919454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2562939371"/>
                        </a:ext>
                      </a:extLst>
                    </a:gridCol>
                    <a:gridCol w="236325">
                      <a:extLst>
                        <a:ext uri="{9D8B030D-6E8A-4147-A177-3AD203B41FA5}">
                          <a16:colId xmlns:a16="http://schemas.microsoft.com/office/drawing/2014/main" val="4156287337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3914729094"/>
                        </a:ext>
                      </a:extLst>
                    </a:gridCol>
                    <a:gridCol w="3095672">
                      <a:extLst>
                        <a:ext uri="{9D8B030D-6E8A-4147-A177-3AD203B41FA5}">
                          <a16:colId xmlns:a16="http://schemas.microsoft.com/office/drawing/2014/main" val="1428099499"/>
                        </a:ext>
                      </a:extLst>
                    </a:gridCol>
                  </a:tblGrid>
                  <a:tr h="1536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B1B0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900">
                              <a:effectLst/>
                            </a:rPr>
                            <a:t>Simplificação da Expressão booleana</a:t>
                          </a:r>
                          <a:endParaRPr lang="pt-PT" sz="9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46068136"/>
                      </a:ext>
                    </a:extLst>
                  </a:tr>
                  <a:tr h="1248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A1A0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589018"/>
                      </a:ext>
                    </a:extLst>
                  </a:tr>
                  <a:tr h="87603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PT" sz="800" dirty="0" smtClean="0">
                              <a:effectLst/>
                            </a:rPr>
                            <a:t>S2=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8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bar>
                              <m:r>
                                <a:rPr lang="pt-PT" sz="8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bar>
                            </m:oMath>
                          </a14:m>
                          <a:r>
                            <a:rPr lang="pt-PT" sz="800" dirty="0" smtClean="0">
                              <a:effectLst/>
                              <a:latin typeface="Century Gothic" panose="020B0502020202020204" pitchFamily="34" charset="0"/>
                              <a:ea typeface="YouYuan"/>
                              <a:cs typeface="Gisha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8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bar>
                              <m:r>
                                <a:rPr lang="pt-PT" sz="8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bar>
                            </m:oMath>
                          </a14:m>
                          <a:r>
                            <a:rPr lang="pt-PT" sz="800" dirty="0" smtClean="0">
                              <a:effectLst/>
                              <a:latin typeface="Century Gothic" panose="020B0502020202020204" pitchFamily="34" charset="0"/>
                              <a:ea typeface="YouYuan"/>
                              <a:cs typeface="Gisha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8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bar>
                              <m:r>
                                <a:rPr lang="pt-PT" sz="80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pt-PT" sz="80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pt-PT" sz="800" dirty="0" smtClean="0">
                              <a:effectLst/>
                              <a:latin typeface="Century Gothic" panose="020B0502020202020204" pitchFamily="34" charset="0"/>
                              <a:ea typeface="YouYuan"/>
                              <a:cs typeface="Gisha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8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bar>
                              <m:r>
                                <a:rPr lang="pt-PT" sz="8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pt-PT" sz="80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pt-PT" sz="800" dirty="0" smtClean="0">
                              <a:effectLst/>
                              <a:latin typeface="Century Gothic" panose="020B0502020202020204" pitchFamily="34" charset="0"/>
                              <a:ea typeface="YouYuan"/>
                              <a:cs typeface="Gisha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pt-PT" sz="800" dirty="0" smtClean="0">
                              <a:effectLst/>
                              <a:latin typeface="Century Gothic" panose="020B0502020202020204" pitchFamily="34" charset="0"/>
                              <a:ea typeface="YouYuan"/>
                              <a:cs typeface="Gisha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pt-PT" sz="800" dirty="0" smtClean="0">
                              <a:effectLst/>
                              <a:latin typeface="Century Gothic" panose="020B0502020202020204" pitchFamily="34" charset="0"/>
                              <a:ea typeface="YouYuan"/>
                              <a:cs typeface="Gisha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bar>
                              <m:r>
                                <a:rPr lang="pt-PT" sz="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pt-PT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bar>
                                <m:barPr>
                                  <m:pos m:val="top"/>
                                  <m:ctrlPr>
                                    <a:rPr lang="pt-PT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pt-PT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bar>
                            </m:oMath>
                          </a14:m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42965011"/>
                      </a:ext>
                    </a:extLst>
                  </a:tr>
                  <a:tr h="87603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5252601"/>
                      </a:ext>
                    </a:extLst>
                  </a:tr>
                  <a:tr h="87603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4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7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6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2881146"/>
                      </a:ext>
                    </a:extLst>
                  </a:tr>
                  <a:tr h="87603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21729922"/>
                      </a:ext>
                    </a:extLst>
                  </a:tr>
                  <a:tr h="87603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14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5671962"/>
                      </a:ext>
                    </a:extLst>
                  </a:tr>
                  <a:tr h="87603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6849346"/>
                      </a:ext>
                    </a:extLst>
                  </a:tr>
                  <a:tr h="87603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8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9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2915773"/>
                      </a:ext>
                    </a:extLst>
                  </a:tr>
                  <a:tr h="116444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 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 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 dirty="0">
                              <a:effectLst/>
                            </a:rPr>
                            <a:t> </a:t>
                          </a:r>
                          <a:endParaRPr lang="pt-PT" sz="8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 dirty="0">
                              <a:effectLst/>
                            </a:rPr>
                            <a:t> </a:t>
                          </a:r>
                          <a:endParaRPr lang="pt-PT" sz="8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5637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433609"/>
                  </p:ext>
                </p:extLst>
              </p:nvPr>
            </p:nvGraphicFramePr>
            <p:xfrm>
              <a:off x="465427" y="3501009"/>
              <a:ext cx="6050789" cy="135401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01367">
                      <a:extLst>
                        <a:ext uri="{9D8B030D-6E8A-4147-A177-3AD203B41FA5}">
                          <a16:colId xmlns:a16="http://schemas.microsoft.com/office/drawing/2014/main" val="2283071743"/>
                        </a:ext>
                      </a:extLst>
                    </a:gridCol>
                    <a:gridCol w="461010">
                      <a:extLst>
                        <a:ext uri="{9D8B030D-6E8A-4147-A177-3AD203B41FA5}">
                          <a16:colId xmlns:a16="http://schemas.microsoft.com/office/drawing/2014/main" val="1082802864"/>
                        </a:ext>
                      </a:extLst>
                    </a:gridCol>
                    <a:gridCol w="257075">
                      <a:extLst>
                        <a:ext uri="{9D8B030D-6E8A-4147-A177-3AD203B41FA5}">
                          <a16:colId xmlns:a16="http://schemas.microsoft.com/office/drawing/2014/main" val="1432507713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2878200106"/>
                        </a:ext>
                      </a:extLst>
                    </a:gridCol>
                    <a:gridCol w="219075">
                      <a:extLst>
                        <a:ext uri="{9D8B030D-6E8A-4147-A177-3AD203B41FA5}">
                          <a16:colId xmlns:a16="http://schemas.microsoft.com/office/drawing/2014/main" val="2467508089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1584143398"/>
                        </a:ext>
                      </a:extLst>
                    </a:gridCol>
                    <a:gridCol w="236325">
                      <a:extLst>
                        <a:ext uri="{9D8B030D-6E8A-4147-A177-3AD203B41FA5}">
                          <a16:colId xmlns:a16="http://schemas.microsoft.com/office/drawing/2014/main" val="2893919454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2562939371"/>
                        </a:ext>
                      </a:extLst>
                    </a:gridCol>
                    <a:gridCol w="236325">
                      <a:extLst>
                        <a:ext uri="{9D8B030D-6E8A-4147-A177-3AD203B41FA5}">
                          <a16:colId xmlns:a16="http://schemas.microsoft.com/office/drawing/2014/main" val="4156287337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3914729094"/>
                        </a:ext>
                      </a:extLst>
                    </a:gridCol>
                    <a:gridCol w="3095672">
                      <a:extLst>
                        <a:ext uri="{9D8B030D-6E8A-4147-A177-3AD203B41FA5}">
                          <a16:colId xmlns:a16="http://schemas.microsoft.com/office/drawing/2014/main" val="1428099499"/>
                        </a:ext>
                      </a:extLst>
                    </a:gridCol>
                  </a:tblGrid>
                  <a:tr h="1958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B1B0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87059" t="-9375" r="-888235" b="-60312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308861" t="-9375" r="-855696" b="-60312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398765" t="-9375" r="-734568" b="-60312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492683" t="-9375" r="-625610" b="-60312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900">
                              <a:effectLst/>
                            </a:rPr>
                            <a:t>Simplificação da Expressão booleana</a:t>
                          </a:r>
                          <a:endParaRPr lang="pt-PT" sz="9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46068136"/>
                      </a:ext>
                    </a:extLst>
                  </a:tr>
                  <a:tr h="1591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A1A0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589018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220" t="-148780" r="-1117073" b="-307317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95669" t="-36970" r="-984" b="-12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2965011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5252601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220" t="-255000" r="-1117073" b="-215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4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7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6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2881146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21729922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220" t="-346341" r="-1117073" b="-109756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14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5671962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6849346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220" t="-425581" r="-1117073" b="-465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8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9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2915773"/>
                      </a:ext>
                    </a:extLst>
                  </a:tr>
                  <a:tr h="140208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 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>
                              <a:effectLst/>
                            </a:rPr>
                            <a:t> </a:t>
                          </a:r>
                          <a:endParaRPr lang="pt-PT" sz="8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 dirty="0">
                              <a:effectLst/>
                            </a:rPr>
                            <a:t> </a:t>
                          </a:r>
                          <a:endParaRPr lang="pt-PT" sz="8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800" dirty="0">
                              <a:effectLst/>
                            </a:rPr>
                            <a:t> </a:t>
                          </a:r>
                          <a:endParaRPr lang="pt-PT" sz="8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563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208575"/>
                  </p:ext>
                </p:extLst>
              </p:nvPr>
            </p:nvGraphicFramePr>
            <p:xfrm>
              <a:off x="487631" y="4924384"/>
              <a:ext cx="6028585" cy="157627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00855">
                      <a:extLst>
                        <a:ext uri="{9D8B030D-6E8A-4147-A177-3AD203B41FA5}">
                          <a16:colId xmlns:a16="http://schemas.microsoft.com/office/drawing/2014/main" val="467928303"/>
                        </a:ext>
                      </a:extLst>
                    </a:gridCol>
                    <a:gridCol w="461010">
                      <a:extLst>
                        <a:ext uri="{9D8B030D-6E8A-4147-A177-3AD203B41FA5}">
                          <a16:colId xmlns:a16="http://schemas.microsoft.com/office/drawing/2014/main" val="359507935"/>
                        </a:ext>
                      </a:extLst>
                    </a:gridCol>
                    <a:gridCol w="252406">
                      <a:extLst>
                        <a:ext uri="{9D8B030D-6E8A-4147-A177-3AD203B41FA5}">
                          <a16:colId xmlns:a16="http://schemas.microsoft.com/office/drawing/2014/main" val="4269959162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403780071"/>
                        </a:ext>
                      </a:extLst>
                    </a:gridCol>
                    <a:gridCol w="223831">
                      <a:extLst>
                        <a:ext uri="{9D8B030D-6E8A-4147-A177-3AD203B41FA5}">
                          <a16:colId xmlns:a16="http://schemas.microsoft.com/office/drawing/2014/main" val="1692954729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2968242078"/>
                        </a:ext>
                      </a:extLst>
                    </a:gridCol>
                    <a:gridCol w="341638">
                      <a:extLst>
                        <a:ext uri="{9D8B030D-6E8A-4147-A177-3AD203B41FA5}">
                          <a16:colId xmlns:a16="http://schemas.microsoft.com/office/drawing/2014/main" val="3892648197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394095242"/>
                        </a:ext>
                      </a:extLst>
                    </a:gridCol>
                    <a:gridCol w="231803">
                      <a:extLst>
                        <a:ext uri="{9D8B030D-6E8A-4147-A177-3AD203B41FA5}">
                          <a16:colId xmlns:a16="http://schemas.microsoft.com/office/drawing/2014/main" val="2688139448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2763391577"/>
                        </a:ext>
                      </a:extLst>
                    </a:gridCol>
                    <a:gridCol w="3073102">
                      <a:extLst>
                        <a:ext uri="{9D8B030D-6E8A-4147-A177-3AD203B41FA5}">
                          <a16:colId xmlns:a16="http://schemas.microsoft.com/office/drawing/2014/main" val="2130629762"/>
                        </a:ext>
                      </a:extLst>
                    </a:gridCol>
                  </a:tblGrid>
                  <a:tr h="2252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B1B0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Simplificação da Expressão booleana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00329634"/>
                      </a:ext>
                    </a:extLst>
                  </a:tr>
                  <a:tr h="2252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A1A0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 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01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11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5609077"/>
                      </a:ext>
                    </a:extLst>
                  </a:tr>
                  <a:tr h="9799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3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900" dirty="0">
                              <a:effectLst/>
                            </a:rPr>
                            <a:t>S2=B1A1’+B0 A1’ A0’+B1B0A0' </a:t>
                          </a:r>
                          <a:endParaRPr lang="pt-PT" sz="9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45278578"/>
                      </a:ext>
                    </a:extLst>
                  </a:tr>
                  <a:tr h="8805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1564344"/>
                      </a:ext>
                    </a:extLst>
                  </a:tr>
                  <a:tr h="9498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ba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4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7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6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3568434"/>
                      </a:ext>
                    </a:extLst>
                  </a:tr>
                  <a:tr h="12642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815394"/>
                      </a:ext>
                    </a:extLst>
                  </a:tr>
                  <a:tr h="9799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14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594721"/>
                      </a:ext>
                    </a:extLst>
                  </a:tr>
                  <a:tr h="8805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0845606"/>
                      </a:ext>
                    </a:extLst>
                  </a:tr>
                  <a:tr h="97994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t-PT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pt-PT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8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9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6381495"/>
                      </a:ext>
                    </a:extLst>
                  </a:tr>
                  <a:tr h="15408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962343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208575"/>
                  </p:ext>
                </p:extLst>
              </p:nvPr>
            </p:nvGraphicFramePr>
            <p:xfrm>
              <a:off x="487631" y="4924384"/>
              <a:ext cx="6028585" cy="157627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00855">
                      <a:extLst>
                        <a:ext uri="{9D8B030D-6E8A-4147-A177-3AD203B41FA5}">
                          <a16:colId xmlns:a16="http://schemas.microsoft.com/office/drawing/2014/main" val="467928303"/>
                        </a:ext>
                      </a:extLst>
                    </a:gridCol>
                    <a:gridCol w="461010">
                      <a:extLst>
                        <a:ext uri="{9D8B030D-6E8A-4147-A177-3AD203B41FA5}">
                          <a16:colId xmlns:a16="http://schemas.microsoft.com/office/drawing/2014/main" val="359507935"/>
                        </a:ext>
                      </a:extLst>
                    </a:gridCol>
                    <a:gridCol w="252406">
                      <a:extLst>
                        <a:ext uri="{9D8B030D-6E8A-4147-A177-3AD203B41FA5}">
                          <a16:colId xmlns:a16="http://schemas.microsoft.com/office/drawing/2014/main" val="4269959162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403780071"/>
                        </a:ext>
                      </a:extLst>
                    </a:gridCol>
                    <a:gridCol w="223831">
                      <a:extLst>
                        <a:ext uri="{9D8B030D-6E8A-4147-A177-3AD203B41FA5}">
                          <a16:colId xmlns:a16="http://schemas.microsoft.com/office/drawing/2014/main" val="1692954729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2968242078"/>
                        </a:ext>
                      </a:extLst>
                    </a:gridCol>
                    <a:gridCol w="341638">
                      <a:extLst>
                        <a:ext uri="{9D8B030D-6E8A-4147-A177-3AD203B41FA5}">
                          <a16:colId xmlns:a16="http://schemas.microsoft.com/office/drawing/2014/main" val="3892648197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394095242"/>
                        </a:ext>
                      </a:extLst>
                    </a:gridCol>
                    <a:gridCol w="231803">
                      <a:extLst>
                        <a:ext uri="{9D8B030D-6E8A-4147-A177-3AD203B41FA5}">
                          <a16:colId xmlns:a16="http://schemas.microsoft.com/office/drawing/2014/main" val="2688139448"/>
                        </a:ext>
                      </a:extLst>
                    </a:gridCol>
                    <a:gridCol w="260985">
                      <a:extLst>
                        <a:ext uri="{9D8B030D-6E8A-4147-A177-3AD203B41FA5}">
                          <a16:colId xmlns:a16="http://schemas.microsoft.com/office/drawing/2014/main" val="2763391577"/>
                        </a:ext>
                      </a:extLst>
                    </a:gridCol>
                    <a:gridCol w="3073102">
                      <a:extLst>
                        <a:ext uri="{9D8B030D-6E8A-4147-A177-3AD203B41FA5}">
                          <a16:colId xmlns:a16="http://schemas.microsoft.com/office/drawing/2014/main" val="2130629762"/>
                        </a:ext>
                      </a:extLst>
                    </a:gridCol>
                  </a:tblGrid>
                  <a:tr h="2252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B1B0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70238" t="-2703" r="-915476" b="-60810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87342" t="-2703" r="-873418" b="-60810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309091" t="-2703" r="-596970" b="-60810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500000" t="-2703" r="-629630" b="-60810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Simplificação da Expressão booleana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00329634"/>
                      </a:ext>
                    </a:extLst>
                  </a:tr>
                  <a:tr h="3343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A1A0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 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00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01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 dirty="0">
                              <a:effectLst/>
                            </a:rPr>
                            <a:t>11</a:t>
                          </a:r>
                          <a:endParaRPr lang="pt-PT" sz="10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000">
                              <a:effectLst/>
                            </a:rPr>
                            <a:t>10</a:t>
                          </a:r>
                          <a:endParaRPr lang="pt-PT" sz="10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5609077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515" t="-226829" r="-1407576" b="-314634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3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8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t-PT" sz="900" dirty="0">
                              <a:effectLst/>
                            </a:rPr>
                            <a:t>S2=B1A1’+B0 A1’ A0’+B1B0A0' </a:t>
                          </a:r>
                          <a:endParaRPr lang="pt-PT" sz="9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45278578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1564344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515" t="-326829" r="-1407576" b="-214634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4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7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6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3568434"/>
                      </a:ext>
                    </a:extLst>
                  </a:tr>
                  <a:tr h="12642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815394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515" t="-437500" r="-1407576" b="-120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11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12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13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15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14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594721"/>
                      </a:ext>
                    </a:extLst>
                  </a:tr>
                  <a:tr h="122682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0845606"/>
                      </a:ext>
                    </a:extLst>
                  </a:tr>
                  <a:tr h="122682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515" t="-467391" r="-1407576" b="-434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10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8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9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11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0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10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6381495"/>
                      </a:ext>
                    </a:extLst>
                  </a:tr>
                  <a:tr h="15408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>
                              <a:effectLst/>
                            </a:rPr>
                            <a:t> </a:t>
                          </a:r>
                          <a:endParaRPr lang="pt-PT" sz="70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700" dirty="0">
                              <a:effectLst/>
                            </a:rPr>
                            <a:t> </a:t>
                          </a:r>
                          <a:endParaRPr lang="pt-PT" sz="700" dirty="0">
                            <a:effectLst/>
                            <a:latin typeface="Century Gothic" panose="020B0502020202020204" pitchFamily="34" charset="0"/>
                            <a:ea typeface="YouYuan"/>
                            <a:cs typeface="Gisha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962343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CaixaDeTexto 8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5"/>
              </a:rPr>
              <a:t>www.ticmania.net</a:t>
            </a:r>
            <a:endParaRPr lang="pt-PT" sz="1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2</a:t>
            </a:r>
            <a:r>
              <a:rPr lang="pt-PT" b="1" dirty="0" smtClean="0">
                <a:solidFill>
                  <a:srgbClr val="FFFF00"/>
                </a:solidFill>
              </a:rPr>
              <a:t> de 3</a:t>
            </a:r>
            <a:endParaRPr lang="pt-P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74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48936"/>
            <a:ext cx="3729016" cy="432048"/>
          </a:xfrm>
        </p:spPr>
        <p:txBody>
          <a:bodyPr>
            <a:normAutofit/>
          </a:bodyPr>
          <a:lstStyle/>
          <a:p>
            <a:r>
              <a:rPr lang="pt-PT" sz="2000" dirty="0" smtClean="0"/>
              <a:t>Comparadores </a:t>
            </a:r>
            <a:r>
              <a:rPr lang="pt-PT" sz="2000" dirty="0" smtClean="0"/>
              <a:t>nº</a:t>
            </a:r>
            <a:r>
              <a:rPr lang="pt-PT" sz="2000" baseline="30000" dirty="0" smtClean="0"/>
              <a:t>s </a:t>
            </a:r>
            <a:r>
              <a:rPr lang="pt-PT" sz="2000" dirty="0" smtClean="0"/>
              <a:t> 2 Bits</a:t>
            </a:r>
            <a:endParaRPr lang="pt-PT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7200" y="2852936"/>
            <a:ext cx="3729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A figura representa um exemplo para dois números de 2 bits.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0" y="6597352"/>
            <a:ext cx="170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www.ticmania.net</a:t>
            </a:r>
            <a:endParaRPr lang="pt-PT" sz="1600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410433"/>
            <a:ext cx="4929263" cy="6041839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3 de 3</a:t>
            </a:r>
            <a:endParaRPr lang="pt-P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6923112" cy="711081"/>
          </a:xfrm>
        </p:spPr>
        <p:txBody>
          <a:bodyPr/>
          <a:lstStyle/>
          <a:p>
            <a:r>
              <a:rPr lang="pt-PT" dirty="0" smtClean="0"/>
              <a:t>Comparadores nº</a:t>
            </a:r>
            <a:r>
              <a:rPr lang="pt-PT" baseline="30000" dirty="0" smtClean="0"/>
              <a:t>s </a:t>
            </a:r>
            <a:r>
              <a:rPr lang="pt-PT" dirty="0" smtClean="0"/>
              <a:t> 4+4 Bits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5536" y="20151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A figura representa um exemplo para dois números de </a:t>
            </a:r>
            <a:r>
              <a:rPr lang="pt-PT" sz="2800" dirty="0"/>
              <a:t>4</a:t>
            </a:r>
            <a:r>
              <a:rPr lang="pt-PT" sz="2800" dirty="0" smtClean="0"/>
              <a:t> bits</a:t>
            </a:r>
            <a:r>
              <a:rPr lang="pt-PT" sz="2800" dirty="0" smtClean="0">
                <a:solidFill>
                  <a:schemeClr val="bg1"/>
                </a:solidFill>
              </a:rPr>
              <a:t> + 4 bits em cascata.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0" y="6597352"/>
            <a:ext cx="170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www.ticmania.net</a:t>
            </a:r>
            <a:endParaRPr lang="pt-PT" sz="1600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068960"/>
            <a:ext cx="5181600" cy="3438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110318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ste">
  <a:themeElements>
    <a:clrScheme name="Hast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Hast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t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7367</TotalTime>
  <Words>786</Words>
  <Application>Microsoft Office PowerPoint</Application>
  <PresentationFormat>Apresentação no Ecrã (4:3)</PresentationFormat>
  <Paragraphs>591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 Math</vt:lpstr>
      <vt:lpstr>Century Gothic</vt:lpstr>
      <vt:lpstr>Consolas</vt:lpstr>
      <vt:lpstr>Gisha</vt:lpstr>
      <vt:lpstr>Wingdings 3</vt:lpstr>
      <vt:lpstr>YouYuan</vt:lpstr>
      <vt:lpstr>Haste</vt:lpstr>
      <vt:lpstr>Módulo 3 – Circuitos Combinatórios</vt:lpstr>
      <vt:lpstr>Comparadores</vt:lpstr>
      <vt:lpstr>Comparadores  XOR</vt:lpstr>
      <vt:lpstr>Comparadores XNOR</vt:lpstr>
      <vt:lpstr>Comparadores nºs 1 Bit</vt:lpstr>
      <vt:lpstr>Comparadores nºs  2 Bits</vt:lpstr>
      <vt:lpstr>Comparadores nºs  2 Bits</vt:lpstr>
      <vt:lpstr>Comparadores nºs  2 Bits</vt:lpstr>
      <vt:lpstr>Comparadores nºs  4+4 Bits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3 – Circuitos Combinatórios</dc:title>
  <dc:creator>Laura</dc:creator>
  <cp:lastModifiedBy>Carlos esteves</cp:lastModifiedBy>
  <cp:revision>61</cp:revision>
  <dcterms:created xsi:type="dcterms:W3CDTF">2010-01-22T13:53:18Z</dcterms:created>
  <dcterms:modified xsi:type="dcterms:W3CDTF">2018-02-08T23:29:19Z</dcterms:modified>
</cp:coreProperties>
</file>