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10" r:id="rId3"/>
    <p:sldId id="312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14" r:id="rId12"/>
    <p:sldId id="331" r:id="rId13"/>
    <p:sldId id="323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2439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982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84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4340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9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404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4543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562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9117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252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39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6632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086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593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198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76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599D-515A-4B1B-A4AC-8DE09B28754B}" type="datetimeFigureOut">
              <a:rPr lang="pt-PT" smtClean="0"/>
              <a:pPr/>
              <a:t>09/02/2018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3000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Módulo 3 – Circuitos Combinatórios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Descodificadores e Codificadores</a:t>
            </a:r>
          </a:p>
          <a:p>
            <a:r>
              <a:rPr lang="pt-PT" dirty="0"/>
              <a:t>Descodificador de 7 segmentos</a:t>
            </a:r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6698222"/>
                  </p:ext>
                </p:extLst>
              </p:nvPr>
            </p:nvGraphicFramePr>
            <p:xfrm>
              <a:off x="2398712" y="2956909"/>
              <a:ext cx="5680075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602995913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3328349337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112730511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874408164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4155908356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31601325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137312341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72378998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73706197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135849507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409480704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1430740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514414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A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CD’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BC’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 smtClean="0">
                              <a:solidFill>
                                <a:srgbClr val="FFC000"/>
                              </a:solidFill>
                              <a:effectLst/>
                            </a:rPr>
                            <a:t>B’C</a:t>
                          </a: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100" b="1" dirty="0" smtClean="0"/>
                            <a:t>A+CD’+B</a:t>
                          </a:r>
                          <a14:m>
                            <m:oMath xmlns:m="http://schemas.openxmlformats.org/officeDocument/2006/math">
                              <m:r>
                                <a:rPr lang="pt-PT" sz="1100" b="1" i="1">
                                  <a:latin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pt-PT" sz="1100" b="1" dirty="0" smtClean="0"/>
                            <a:t>C</a:t>
                          </a:r>
                          <a:endParaRPr lang="pt-PT" sz="1100" b="1" dirty="0"/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19119275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2596419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5740270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851198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1130054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943861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5835162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86748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6698222"/>
                  </p:ext>
                </p:extLst>
              </p:nvPr>
            </p:nvGraphicFramePr>
            <p:xfrm>
              <a:off x="2398712" y="2956909"/>
              <a:ext cx="5680075" cy="23495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602995913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3328349337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112730511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874408164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4155908356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31601325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137312341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72378998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73706197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135849507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409480704"/>
                        </a:ext>
                      </a:extLst>
                    </a:gridCol>
                  </a:tblGrid>
                  <a:tr h="4681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7937" t="-10390" r="-536508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6529" t="-10390" r="-458678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4630" t="-10390" r="-413889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5968" t="-10390" r="-260484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1430740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514414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179412" r="-1183562" b="-30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92790" t="-44853" r="-1254" b="-7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9119275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2596419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275362" r="-1183562" b="-1985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5740270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851198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1130054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943861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479412" r="-1183562" b="-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5835162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86748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</a:t>
            </a:r>
            <a:r>
              <a:rPr lang="pt-PT" dirty="0" smtClean="0">
                <a:solidFill>
                  <a:srgbClr val="FF0000"/>
                </a:solidFill>
              </a:rPr>
              <a:t>g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3203848" y="4427866"/>
            <a:ext cx="2713142" cy="872430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5397090" y="3651054"/>
            <a:ext cx="519900" cy="1649242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4790566" y="4888028"/>
            <a:ext cx="1038571" cy="482958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3339344" y="4088220"/>
            <a:ext cx="1016632" cy="780940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tângulo 14"/>
          <p:cNvSpPr/>
          <p:nvPr/>
        </p:nvSpPr>
        <p:spPr>
          <a:xfrm>
            <a:off x="4734316" y="3721743"/>
            <a:ext cx="1094822" cy="323493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619" y="3883489"/>
            <a:ext cx="8001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8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Resultado dos mapas de </a:t>
            </a:r>
            <a:r>
              <a:rPr lang="pt-PT" dirty="0"/>
              <a:t>Karnaugh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656" y="2420888"/>
            <a:ext cx="32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Segmento b = B’+CD+C’D’</a:t>
            </a:r>
            <a:endParaRPr lang="pt-P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239800" y="2420888"/>
                <a:ext cx="1297663" cy="316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PT" dirty="0"/>
                  <a:t>b</a:t>
                </a:r>
                <a:r>
                  <a:rPr lang="pt-PT" dirty="0" smtClean="0"/>
                  <a:t>=B’+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pt-PT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pt-PT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pt-PT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bar>
                  </m:oMath>
                </a14:m>
                <a:endParaRPr lang="pt-PT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800" y="2420888"/>
                <a:ext cx="1297663" cy="316818"/>
              </a:xfrm>
              <a:prstGeom prst="rect">
                <a:avLst/>
              </a:prstGeom>
              <a:blipFill>
                <a:blip r:embed="rId2"/>
                <a:stretch>
                  <a:fillRect l="-11321" t="-13462" r="-5660" b="-4423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1475656" y="2936776"/>
            <a:ext cx="2677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Segmento c = C’+D+B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75656" y="3448813"/>
            <a:ext cx="441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Segmento d = A+B’D’+CB’+CD’+BC’D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466729" y="3949599"/>
            <a:ext cx="295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Segmento e = B’D’+CD’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475656" y="4450385"/>
            <a:ext cx="3648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Segmento f = A+C’D’+BC’+BD’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475656" y="4992626"/>
            <a:ext cx="366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Segmento g = A+CD’+BC’+B’C</a:t>
            </a:r>
            <a:endParaRPr lang="pt-P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5580112" y="4992626"/>
                <a:ext cx="1736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PT" dirty="0"/>
                  <a:t>g</a:t>
                </a:r>
                <a:r>
                  <a:rPr lang="pt-PT" dirty="0" smtClean="0"/>
                  <a:t>=A+CD’+B</a:t>
                </a:r>
                <a14:m>
                  <m:oMath xmlns:m="http://schemas.openxmlformats.org/officeDocument/2006/math">
                    <m:r>
                      <a:rPr lang="pt-PT" i="1">
                        <a:latin typeface="Cambria Math" panose="02040503050406030204" pitchFamily="18" charset="0"/>
                      </a:rPr>
                      <m:t>⊕</m:t>
                    </m:r>
                  </m:oMath>
                </a14:m>
                <a:r>
                  <a:rPr lang="pt-PT" dirty="0" smtClean="0"/>
                  <a:t>C</a:t>
                </a:r>
                <a:endParaRPr lang="pt-PT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992626"/>
                <a:ext cx="1736053" cy="276999"/>
              </a:xfrm>
              <a:prstGeom prst="rect">
                <a:avLst/>
              </a:prstGeom>
              <a:blipFill>
                <a:blip r:embed="rId3"/>
                <a:stretch>
                  <a:fillRect l="-8070" t="-28889" r="-8070" b="-5111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475656" y="1893749"/>
                <a:ext cx="6480720" cy="409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PT" dirty="0" smtClean="0"/>
                  <a:t>Segmento a </a:t>
                </a:r>
                <a:r>
                  <a:rPr lang="pt-PT" dirty="0"/>
                  <a:t>= </a:t>
                </a:r>
                <a:r>
                  <a:rPr lang="pt-PT" dirty="0" smtClean="0"/>
                  <a:t>A+C+BD+B’D’        a=</a:t>
                </a:r>
                <a:r>
                  <a:rPr lang="pt-PT" dirty="0" smtClean="0">
                    <a:solidFill>
                      <a:prstClr val="black"/>
                    </a:solidFill>
                  </a:rPr>
                  <a:t>A+C</a:t>
                </a:r>
                <a:r>
                  <a:rPr lang="pt-PT" dirty="0">
                    <a:solidFill>
                      <a:prstClr val="black"/>
                    </a:solidFill>
                  </a:rPr>
                  <a:t>+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pt-PT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pt-PT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bar>
                  </m:oMath>
                </a14:m>
                <a:endParaRPr lang="pt-PT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893749"/>
                <a:ext cx="6480720" cy="409151"/>
              </a:xfrm>
              <a:prstGeom prst="rect">
                <a:avLst/>
              </a:prstGeom>
              <a:blipFill>
                <a:blip r:embed="rId4"/>
                <a:stretch>
                  <a:fillRect l="-753" b="-2238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718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36649" y="2780928"/>
            <a:ext cx="1571455" cy="576064"/>
          </a:xfrm>
        </p:spPr>
        <p:txBody>
          <a:bodyPr>
            <a:normAutofit/>
          </a:bodyPr>
          <a:lstStyle/>
          <a:p>
            <a:r>
              <a:rPr lang="pt-PT" sz="2800" dirty="0" err="1" smtClean="0"/>
              <a:t>Logisim</a:t>
            </a:r>
            <a:endParaRPr lang="pt-PT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76672"/>
            <a:ext cx="2895600" cy="60769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31975"/>
            <a:ext cx="33528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012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9145" y="129604"/>
            <a:ext cx="6589199" cy="819086"/>
          </a:xfrm>
        </p:spPr>
        <p:txBody>
          <a:bodyPr/>
          <a:lstStyle/>
          <a:p>
            <a:r>
              <a:rPr lang="pt-PT" dirty="0" smtClean="0"/>
              <a:t>Circuito Integrado</a:t>
            </a:r>
            <a:endParaRPr lang="pt-PT" dirty="0"/>
          </a:p>
        </p:txBody>
      </p:sp>
      <p:pic>
        <p:nvPicPr>
          <p:cNvPr id="1031" name="Imagem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561" y="1615978"/>
            <a:ext cx="360040" cy="30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m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20" y="2512744"/>
            <a:ext cx="22288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94053" y="1546051"/>
            <a:ext cx="67327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YouYuan" charset="-122"/>
                <a:cs typeface="Gisha" charset="0"/>
              </a:rPr>
              <a:t>2- Retira o display e coloca pinos nas saídas</a:t>
            </a:r>
            <a:endParaRPr kumimoji="0" lang="pt-PT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794053" y="1763616"/>
            <a:ext cx="327365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YouYuan" charset="-122"/>
                <a:cs typeface="Gisha" charset="0"/>
              </a:rPr>
              <a:t>3- Seleciona todo o circuito</a:t>
            </a:r>
            <a:endParaRPr kumimoji="0" lang="pt-PT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56990" y="4307266"/>
            <a:ext cx="4303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YouYuan" charset="-122"/>
                <a:cs typeface="Gisha" charset="0"/>
              </a:rPr>
              <a:t>5- Arrasta o </a:t>
            </a:r>
            <a:r>
              <a:rPr kumimoji="0" lang="pt-PT" altLang="zh-CN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YouYuan" charset="-122"/>
                <a:cs typeface="Gisha" charset="0"/>
              </a:rPr>
              <a:t>main</a:t>
            </a:r>
            <a:r>
              <a:rPr kumimoji="0" lang="pt-PT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YouYuan" charset="-122"/>
                <a:cs typeface="Gisha" charset="0"/>
              </a:rPr>
              <a:t> para o ambiente de trabalho</a:t>
            </a:r>
            <a:endParaRPr kumimoji="0" lang="pt-PT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203848" y="2883426"/>
            <a:ext cx="5389593" cy="653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zh-CN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4- Acrescenta </a:t>
            </a:r>
            <a:r>
              <a:rPr lang="pt-PT" altLang="zh-CN" dirty="0">
                <a:latin typeface="Century Gothic" panose="020B0502020202020204" pitchFamily="34" charset="0"/>
                <a:ea typeface="YouYuan" charset="-122"/>
                <a:cs typeface="Gisha" charset="0"/>
              </a:rPr>
              <a:t>um </a:t>
            </a:r>
            <a:r>
              <a:rPr lang="pt-PT" altLang="zh-CN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circuito </a:t>
            </a:r>
            <a:r>
              <a:rPr lang="pt-PT" altLang="zh-CN" dirty="0">
                <a:latin typeface="Century Gothic" panose="020B0502020202020204" pitchFamily="34" charset="0"/>
                <a:ea typeface="YouYuan" charset="-122"/>
                <a:cs typeface="Gisha" charset="0"/>
              </a:rPr>
              <a:t>e atribui-lhe um </a:t>
            </a:r>
            <a:r>
              <a:rPr lang="pt-PT" altLang="zh-CN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nome </a:t>
            </a:r>
            <a:r>
              <a:rPr lang="pt-PT" altLang="zh-CN" sz="1100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(</a:t>
            </a:r>
            <a:r>
              <a:rPr lang="pt-PT" altLang="zh-CN" sz="1100" dirty="0" err="1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Btn</a:t>
            </a:r>
            <a:r>
              <a:rPr lang="pt-PT" altLang="zh-CN" sz="1100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 direito do rato em Sem título) </a:t>
            </a:r>
            <a:endParaRPr lang="pt-PT" altLang="zh-CN" sz="400" dirty="0"/>
          </a:p>
        </p:txBody>
      </p:sp>
      <p:sp>
        <p:nvSpPr>
          <p:cNvPr id="11" name="Retângulo 10"/>
          <p:cNvSpPr/>
          <p:nvPr/>
        </p:nvSpPr>
        <p:spPr>
          <a:xfrm>
            <a:off x="1763688" y="106848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zh-CN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1- Guarda uma cópia do teu circuito</a:t>
            </a:r>
            <a:endParaRPr lang="pt-PT" altLang="zh-CN" sz="8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0819" y="3733592"/>
            <a:ext cx="3057525" cy="20002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672" y="5066123"/>
            <a:ext cx="2314575" cy="1800225"/>
          </a:xfrm>
          <a:prstGeom prst="rect">
            <a:avLst/>
          </a:prstGeom>
        </p:spPr>
      </p:pic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915437" y="5927586"/>
            <a:ext cx="4303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zh-CN" dirty="0" smtClean="0">
                <a:latin typeface="Century Gothic" panose="020B0502020202020204" pitchFamily="34" charset="0"/>
                <a:ea typeface="YouYuan" charset="-122"/>
                <a:cs typeface="Gisha" charset="0"/>
              </a:rPr>
              <a:t>Fim</a:t>
            </a:r>
            <a:r>
              <a:rPr kumimoji="0" lang="pt-PT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YouYuan" charset="-122"/>
                <a:cs typeface="Gisha" charset="0"/>
              </a:rPr>
              <a:t>- No final deves ter um circuito semelhante ao da imagem</a:t>
            </a:r>
            <a:endParaRPr kumimoji="0" lang="pt-PT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0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704856" cy="787969"/>
          </a:xfrm>
        </p:spPr>
        <p:txBody>
          <a:bodyPr>
            <a:normAutofit/>
          </a:bodyPr>
          <a:lstStyle/>
          <a:p>
            <a:r>
              <a:rPr lang="pt-PT" dirty="0" smtClean="0"/>
              <a:t>Descodificador de 7 segmentos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1600200"/>
            <a:ext cx="8358246" cy="3471874"/>
          </a:xfrm>
        </p:spPr>
        <p:txBody>
          <a:bodyPr>
            <a:normAutofit/>
          </a:bodyPr>
          <a:lstStyle/>
          <a:p>
            <a:pPr algn="just"/>
            <a:r>
              <a:rPr lang="pt-PT" sz="2000" dirty="0" smtClean="0"/>
              <a:t>Ao olharmos para o mostrador do nosso relógio provavelmente iremos encontrar um display de 7 segmentos. Este tipo de display utiliza díodos emissores de luz (LEDs) ou elementos de cristal líquido (LCDs) e é utilizado não só em relógios como em todo o tipo de calculadoras e também em muitos instrumentos de medida, para mostrar os valores lidos. Um dígito é visualizado através da iluminação de um subconjunto de 7 segmentos tal como se representa a seguir</a:t>
            </a:r>
            <a:r>
              <a:rPr lang="pt-PT" sz="2800" dirty="0" smtClean="0"/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3912365"/>
            <a:ext cx="2170364" cy="29141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55154"/>
            <a:ext cx="7632848" cy="778098"/>
          </a:xfrm>
        </p:spPr>
        <p:txBody>
          <a:bodyPr>
            <a:normAutofit/>
          </a:bodyPr>
          <a:lstStyle/>
          <a:p>
            <a:r>
              <a:rPr lang="pt-PT" dirty="0" smtClean="0"/>
              <a:t>Descodificador de 7 segmentos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03648" y="833252"/>
            <a:ext cx="7632848" cy="1011572"/>
          </a:xfrm>
        </p:spPr>
        <p:txBody>
          <a:bodyPr>
            <a:normAutofit/>
          </a:bodyPr>
          <a:lstStyle/>
          <a:p>
            <a:pPr algn="just"/>
            <a:r>
              <a:rPr lang="pt-PT" sz="2000" dirty="0" smtClean="0"/>
              <a:t>Um circuito descodificador de 7 segmentos tem como entrada o código BCD de 4 bits e como saída o código de 7 segmentos.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9512" y="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7447</a:t>
            </a:r>
            <a:endParaRPr lang="pt-PT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1291"/>
              </p:ext>
            </p:extLst>
          </p:nvPr>
        </p:nvGraphicFramePr>
        <p:xfrm>
          <a:off x="3131840" y="1844824"/>
          <a:ext cx="5616631" cy="493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5797">
                  <a:extLst>
                    <a:ext uri="{9D8B030D-6E8A-4147-A177-3AD203B41FA5}">
                      <a16:colId xmlns:a16="http://schemas.microsoft.com/office/drawing/2014/main" val="472270038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110005982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1583343135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332564647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3709757923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1209755285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4293429489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1029469688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2119797877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3537742366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3103224885"/>
                    </a:ext>
                  </a:extLst>
                </a:gridCol>
                <a:gridCol w="461894">
                  <a:extLst>
                    <a:ext uri="{9D8B030D-6E8A-4147-A177-3AD203B41FA5}">
                      <a16:colId xmlns:a16="http://schemas.microsoft.com/office/drawing/2014/main" val="595859547"/>
                    </a:ext>
                  </a:extLst>
                </a:gridCol>
              </a:tblGrid>
              <a:tr h="220953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err="1" smtClean="0">
                          <a:solidFill>
                            <a:schemeClr val="tx1"/>
                          </a:solidFill>
                        </a:rPr>
                        <a:t>Pos</a:t>
                      </a:r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8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4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pt-PT" sz="1200" b="1" dirty="0" smtClean="0">
                          <a:solidFill>
                            <a:schemeClr val="tx1"/>
                          </a:solidFill>
                        </a:rPr>
                        <a:t>7 segmentos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061749"/>
                  </a:ext>
                </a:extLst>
              </a:tr>
              <a:tr h="220953">
                <a:tc>
                  <a:txBody>
                    <a:bodyPr/>
                    <a:lstStyle/>
                    <a:p>
                      <a:pPr algn="ctr"/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s3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S2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s1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s0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a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b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c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d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e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f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g</a:t>
                      </a:r>
                      <a:endParaRPr lang="pt-PT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43827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992663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679286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64258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 dirty="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46170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594495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22855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64439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46864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97967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0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1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 dirty="0">
                          <a:effectLst/>
                          <a:latin typeface="Century Gothic" panose="020B0502020202020204" pitchFamily="34" charset="0"/>
                          <a:ea typeface="YouYuan"/>
                          <a:cs typeface="Gisha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151242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235147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365481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47701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00128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05156"/>
                  </a:ext>
                </a:extLst>
              </a:tr>
              <a:tr h="23330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X</a:t>
                      </a:r>
                      <a:endParaRPr lang="pt-PT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846749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43" y="2852936"/>
            <a:ext cx="2170364" cy="29141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a</a:t>
            </a:r>
            <a:endParaRPr lang="pt-P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80190"/>
                  </p:ext>
                </p:extLst>
              </p:nvPr>
            </p:nvGraphicFramePr>
            <p:xfrm>
              <a:off x="1547664" y="2708920"/>
              <a:ext cx="5680075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3056065023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3587496644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521174570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775127763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854848874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4018046330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135781105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226624812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2433531351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16493240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1568004707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7385137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4903253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pt-PT" sz="14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t-PT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kumimoji="0" lang="pt-PT" sz="1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:r>
                            <a:rPr kumimoji="0" lang="pt-PT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C</a:t>
                          </a:r>
                          <a:r>
                            <a:rPr kumimoji="0" lang="pt-PT" sz="1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:r>
                            <a:rPr kumimoji="0" lang="pt-PT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C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BD</a:t>
                          </a:r>
                          <a:r>
                            <a:rPr kumimoji="0" lang="pt-PT" sz="1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:r>
                            <a:rPr kumimoji="0" lang="pt-PT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B05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B’D’</a:t>
                          </a:r>
                          <a:endParaRPr kumimoji="0" lang="pt-PT" sz="11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t-PT" sz="1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A+C+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kumimoji="0" lang="pt-PT" sz="1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barPr>
                                <m:e>
                                  <m:r>
                                    <a:rPr kumimoji="0" lang="en-US" sz="1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𝐵</m:t>
                                  </m:r>
                                  <m:r>
                                    <a:rPr kumimoji="0" lang="pt-PT" sz="1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⊕</m:t>
                                  </m:r>
                                  <m:r>
                                    <a:rPr kumimoji="0" lang="en-US" sz="1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𝐷</m:t>
                                  </m:r>
                                </m:e>
                              </m:bar>
                            </m:oMath>
                          </a14:m>
                          <a:endParaRPr kumimoji="0" lang="pt-PT" sz="11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t-PT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endParaRPr kumimoji="0" lang="pt-PT" sz="11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20424941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85116172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3725171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2247141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X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054782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79725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X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7567992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8534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80190"/>
                  </p:ext>
                </p:extLst>
              </p:nvPr>
            </p:nvGraphicFramePr>
            <p:xfrm>
              <a:off x="1547664" y="2708920"/>
              <a:ext cx="5680075" cy="239655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3056065023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3587496644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521174570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775127763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854848874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4018046330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135781105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226624812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2433531351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116493240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1568004707"/>
                        </a:ext>
                      </a:extLst>
                    </a:gridCol>
                  </a:tblGrid>
                  <a:tr h="4681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7937" t="-10390" r="-536508" b="-4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6529" t="-10390" r="-458678" b="-4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4630" t="-10390" r="-413889" b="-4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5968" t="-10390" r="-260484" b="-4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7385137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4903253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179412" r="-1183562" b="-314706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92790" t="-43571" r="-1254" b="-7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20424941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85116172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275362" r="-1183562" b="-210145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3725171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2247141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X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054782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79725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428947" r="-1183562" b="-263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X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7567992"/>
                      </a:ext>
                    </a:extLst>
                  </a:tr>
                  <a:tr h="27495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85347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tângulo 5"/>
          <p:cNvSpPr/>
          <p:nvPr/>
        </p:nvSpPr>
        <p:spPr>
          <a:xfrm>
            <a:off x="2411760" y="4194389"/>
            <a:ext cx="2880320" cy="864096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3923928" y="3429000"/>
            <a:ext cx="1296144" cy="1584176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3131840" y="3784996"/>
            <a:ext cx="1152128" cy="864096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tângulo 8"/>
          <p:cNvSpPr/>
          <p:nvPr/>
        </p:nvSpPr>
        <p:spPr>
          <a:xfrm>
            <a:off x="4531717" y="3443866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398035" y="4615615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tângulo 10"/>
          <p:cNvSpPr/>
          <p:nvPr/>
        </p:nvSpPr>
        <p:spPr>
          <a:xfrm>
            <a:off x="4513717" y="4648389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354030" y="3371859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0191" y="3381096"/>
            <a:ext cx="1310754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9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896143"/>
                  </p:ext>
                </p:extLst>
              </p:nvPr>
            </p:nvGraphicFramePr>
            <p:xfrm>
              <a:off x="1691679" y="2924944"/>
              <a:ext cx="5680075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4267302594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1367911762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1215600267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601343409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175158039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2612398675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3913524902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198181766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3655009400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2730618936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3594855417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1346664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79029964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B’</a:t>
                          </a:r>
                          <a:r>
                            <a:rPr lang="pt-PT" sz="1400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</a:t>
                          </a:r>
                          <a:r>
                            <a:rPr lang="pt-PT" sz="1400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C’D</a:t>
                          </a:r>
                          <a:r>
                            <a:rPr lang="pt-PT" sz="1400" b="1" dirty="0" smtClean="0">
                              <a:solidFill>
                                <a:srgbClr val="00B050"/>
                              </a:solidFill>
                              <a:effectLst/>
                            </a:rPr>
                            <a:t>’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endParaRPr lang="pt-PT" sz="1100" b="1" dirty="0">
                            <a:solidFill>
                              <a:srgbClr val="00B05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77631889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771689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2501366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874632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96289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083459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4049706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01554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896143"/>
                  </p:ext>
                </p:extLst>
              </p:nvPr>
            </p:nvGraphicFramePr>
            <p:xfrm>
              <a:off x="1691679" y="2924944"/>
              <a:ext cx="5680075" cy="23495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4267302594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1367911762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1215600267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601343409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175158039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2612398675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3913524902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198181766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3655009400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2730618936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3594855417"/>
                        </a:ext>
                      </a:extLst>
                    </a:gridCol>
                  </a:tblGrid>
                  <a:tr h="4681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7937" t="-9091" r="-536508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6529" t="-9091" r="-458678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4630" t="-9091" r="-413889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5968" t="-9091" r="-260484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1346664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79029964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182090" r="-1183562" b="-308955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B’</a:t>
                          </a:r>
                          <a:r>
                            <a:rPr lang="pt-PT" sz="1400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</a:t>
                          </a:r>
                          <a:r>
                            <a:rPr lang="pt-PT" sz="1400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C’D</a:t>
                          </a:r>
                          <a:r>
                            <a:rPr lang="pt-PT" sz="1400" b="1" dirty="0" smtClean="0">
                              <a:solidFill>
                                <a:srgbClr val="00B050"/>
                              </a:solidFill>
                              <a:effectLst/>
                            </a:rPr>
                            <a:t>’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endParaRPr lang="pt-PT" sz="1100" b="1" dirty="0">
                            <a:solidFill>
                              <a:srgbClr val="00B05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77631889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771689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273913" r="-1183562" b="-200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2501366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8746328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96289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083459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479412" r="-1183562" b="-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4049706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01554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</a:t>
            </a:r>
            <a:r>
              <a:rPr lang="pt-PT" dirty="0" smtClean="0">
                <a:solidFill>
                  <a:srgbClr val="FF0000"/>
                </a:solidFill>
              </a:rPr>
              <a:t>b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2483768" y="4817917"/>
            <a:ext cx="2880320" cy="442870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4041940" y="3593294"/>
            <a:ext cx="386044" cy="1681214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493486" y="3593294"/>
            <a:ext cx="494338" cy="163590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0191" y="3381096"/>
            <a:ext cx="1310754" cy="1658256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2457763" y="3535843"/>
            <a:ext cx="2880320" cy="472262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5954217" y="4530055"/>
                <a:ext cx="777392" cy="2464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PT" sz="1400" b="1" dirty="0" smtClean="0"/>
                  <a:t>B’+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pt-PT" sz="1400" b="1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pt-PT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pt-PT" sz="1400" b="1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pt-PT" sz="14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bar>
                  </m:oMath>
                </a14:m>
                <a:endParaRPr lang="pt-PT" sz="1400" b="1" dirty="0"/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217" y="4530055"/>
                <a:ext cx="777392" cy="246478"/>
              </a:xfrm>
              <a:prstGeom prst="rect">
                <a:avLst/>
              </a:prstGeom>
              <a:blipFill>
                <a:blip r:embed="rId4"/>
                <a:stretch>
                  <a:fillRect l="-14173" t="-9756" r="-6299" b="-4146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33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8731986"/>
                  </p:ext>
                </p:extLst>
              </p:nvPr>
            </p:nvGraphicFramePr>
            <p:xfrm>
              <a:off x="1833186" y="2950095"/>
              <a:ext cx="5680075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3667916897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2837538023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3500829572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198407162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136787752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079087679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790203706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2214186601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623876670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2329074638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755333972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25906806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6570836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C’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D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</a:t>
                          </a:r>
                          <a:endParaRPr lang="pt-PT" sz="1100" b="1" dirty="0">
                            <a:solidFill>
                              <a:srgbClr val="00B050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28789024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6978400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1528046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5549029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0503708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5828880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8432506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44464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8731986"/>
                  </p:ext>
                </p:extLst>
              </p:nvPr>
            </p:nvGraphicFramePr>
            <p:xfrm>
              <a:off x="1833186" y="2950095"/>
              <a:ext cx="5680075" cy="23495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3667916897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2837538023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3500829572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198407162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136787752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079087679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790203706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2214186601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623876670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2329074638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755333972"/>
                        </a:ext>
                      </a:extLst>
                    </a:gridCol>
                  </a:tblGrid>
                  <a:tr h="4681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7937" t="-9091" r="-536508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6529" t="-9091" r="-458678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4630" t="-9091" r="-413889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5968" t="-9091" r="-260484" b="-4051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25906806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6570836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182090" r="-1183562" b="-308955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C’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D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</a:t>
                          </a:r>
                          <a:endParaRPr lang="pt-PT" sz="1100" b="1" dirty="0">
                            <a:solidFill>
                              <a:srgbClr val="00B050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28789024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6978400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273913" r="-1183562" b="-200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1528046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5549029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0503708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5828880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479412" r="-1183562" b="-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8432506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444642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c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3491880" y="3608776"/>
            <a:ext cx="1008112" cy="1681214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699792" y="4005064"/>
            <a:ext cx="2952328" cy="86409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tângulo 13"/>
          <p:cNvSpPr/>
          <p:nvPr/>
        </p:nvSpPr>
        <p:spPr>
          <a:xfrm>
            <a:off x="2627784" y="3645024"/>
            <a:ext cx="1296144" cy="1654635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212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9660629"/>
                  </p:ext>
                </p:extLst>
              </p:nvPr>
            </p:nvGraphicFramePr>
            <p:xfrm>
              <a:off x="1809949" y="2738660"/>
              <a:ext cx="5786386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51420">
                      <a:extLst>
                        <a:ext uri="{9D8B030D-6E8A-4147-A177-3AD203B41FA5}">
                          <a16:colId xmlns:a16="http://schemas.microsoft.com/office/drawing/2014/main" val="1078686045"/>
                        </a:ext>
                      </a:extLst>
                    </a:gridCol>
                    <a:gridCol w="381527">
                      <a:extLst>
                        <a:ext uri="{9D8B030D-6E8A-4147-A177-3AD203B41FA5}">
                          <a16:colId xmlns:a16="http://schemas.microsoft.com/office/drawing/2014/main" val="1197068143"/>
                        </a:ext>
                      </a:extLst>
                    </a:gridCol>
                    <a:gridCol w="481558">
                      <a:extLst>
                        <a:ext uri="{9D8B030D-6E8A-4147-A177-3AD203B41FA5}">
                          <a16:colId xmlns:a16="http://schemas.microsoft.com/office/drawing/2014/main" val="394373216"/>
                        </a:ext>
                      </a:extLst>
                    </a:gridCol>
                    <a:gridCol w="288550">
                      <a:extLst>
                        <a:ext uri="{9D8B030D-6E8A-4147-A177-3AD203B41FA5}">
                          <a16:colId xmlns:a16="http://schemas.microsoft.com/office/drawing/2014/main" val="435971790"/>
                        </a:ext>
                      </a:extLst>
                    </a:gridCol>
                    <a:gridCol w="455909">
                      <a:extLst>
                        <a:ext uri="{9D8B030D-6E8A-4147-A177-3AD203B41FA5}">
                          <a16:colId xmlns:a16="http://schemas.microsoft.com/office/drawing/2014/main" val="2279345008"/>
                        </a:ext>
                      </a:extLst>
                    </a:gridCol>
                    <a:gridCol w="288550">
                      <a:extLst>
                        <a:ext uri="{9D8B030D-6E8A-4147-A177-3AD203B41FA5}">
                          <a16:colId xmlns:a16="http://schemas.microsoft.com/office/drawing/2014/main" val="1593374905"/>
                        </a:ext>
                      </a:extLst>
                    </a:gridCol>
                    <a:gridCol w="384733">
                      <a:extLst>
                        <a:ext uri="{9D8B030D-6E8A-4147-A177-3AD203B41FA5}">
                          <a16:colId xmlns:a16="http://schemas.microsoft.com/office/drawing/2014/main" val="3006176386"/>
                        </a:ext>
                      </a:extLst>
                    </a:gridCol>
                    <a:gridCol w="279573">
                      <a:extLst>
                        <a:ext uri="{9D8B030D-6E8A-4147-A177-3AD203B41FA5}">
                          <a16:colId xmlns:a16="http://schemas.microsoft.com/office/drawing/2014/main" val="2698439400"/>
                        </a:ext>
                      </a:extLst>
                    </a:gridCol>
                    <a:gridCol w="480916">
                      <a:extLst>
                        <a:ext uri="{9D8B030D-6E8A-4147-A177-3AD203B41FA5}">
                          <a16:colId xmlns:a16="http://schemas.microsoft.com/office/drawing/2014/main" val="2026903080"/>
                        </a:ext>
                      </a:extLst>
                    </a:gridCol>
                    <a:gridCol w="279573">
                      <a:extLst>
                        <a:ext uri="{9D8B030D-6E8A-4147-A177-3AD203B41FA5}">
                          <a16:colId xmlns:a16="http://schemas.microsoft.com/office/drawing/2014/main" val="1420648981"/>
                        </a:ext>
                      </a:extLst>
                    </a:gridCol>
                    <a:gridCol w="2014077">
                      <a:extLst>
                        <a:ext uri="{9D8B030D-6E8A-4147-A177-3AD203B41FA5}">
                          <a16:colId xmlns:a16="http://schemas.microsoft.com/office/drawing/2014/main" val="796283636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92316970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562584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2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A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B’D’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rgbClr val="FFC000"/>
                              </a:solidFill>
                              <a:effectLst/>
                            </a:rPr>
                            <a:t>CB’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CD’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effectLst/>
                            </a:rPr>
                            <a:t>BC’D</a:t>
                          </a:r>
                          <a:endParaRPr lang="pt-PT" sz="1050" b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3867341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80574469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6677430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1695901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6617003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34540295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53871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27664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9660629"/>
                  </p:ext>
                </p:extLst>
              </p:nvPr>
            </p:nvGraphicFramePr>
            <p:xfrm>
              <a:off x="1809949" y="2738660"/>
              <a:ext cx="5786386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51420">
                      <a:extLst>
                        <a:ext uri="{9D8B030D-6E8A-4147-A177-3AD203B41FA5}">
                          <a16:colId xmlns:a16="http://schemas.microsoft.com/office/drawing/2014/main" val="1078686045"/>
                        </a:ext>
                      </a:extLst>
                    </a:gridCol>
                    <a:gridCol w="381527">
                      <a:extLst>
                        <a:ext uri="{9D8B030D-6E8A-4147-A177-3AD203B41FA5}">
                          <a16:colId xmlns:a16="http://schemas.microsoft.com/office/drawing/2014/main" val="1197068143"/>
                        </a:ext>
                      </a:extLst>
                    </a:gridCol>
                    <a:gridCol w="481558">
                      <a:extLst>
                        <a:ext uri="{9D8B030D-6E8A-4147-A177-3AD203B41FA5}">
                          <a16:colId xmlns:a16="http://schemas.microsoft.com/office/drawing/2014/main" val="394373216"/>
                        </a:ext>
                      </a:extLst>
                    </a:gridCol>
                    <a:gridCol w="288550">
                      <a:extLst>
                        <a:ext uri="{9D8B030D-6E8A-4147-A177-3AD203B41FA5}">
                          <a16:colId xmlns:a16="http://schemas.microsoft.com/office/drawing/2014/main" val="435971790"/>
                        </a:ext>
                      </a:extLst>
                    </a:gridCol>
                    <a:gridCol w="455909">
                      <a:extLst>
                        <a:ext uri="{9D8B030D-6E8A-4147-A177-3AD203B41FA5}">
                          <a16:colId xmlns:a16="http://schemas.microsoft.com/office/drawing/2014/main" val="2279345008"/>
                        </a:ext>
                      </a:extLst>
                    </a:gridCol>
                    <a:gridCol w="288550">
                      <a:extLst>
                        <a:ext uri="{9D8B030D-6E8A-4147-A177-3AD203B41FA5}">
                          <a16:colId xmlns:a16="http://schemas.microsoft.com/office/drawing/2014/main" val="1593374905"/>
                        </a:ext>
                      </a:extLst>
                    </a:gridCol>
                    <a:gridCol w="384733">
                      <a:extLst>
                        <a:ext uri="{9D8B030D-6E8A-4147-A177-3AD203B41FA5}">
                          <a16:colId xmlns:a16="http://schemas.microsoft.com/office/drawing/2014/main" val="3006176386"/>
                        </a:ext>
                      </a:extLst>
                    </a:gridCol>
                    <a:gridCol w="279573">
                      <a:extLst>
                        <a:ext uri="{9D8B030D-6E8A-4147-A177-3AD203B41FA5}">
                          <a16:colId xmlns:a16="http://schemas.microsoft.com/office/drawing/2014/main" val="2698439400"/>
                        </a:ext>
                      </a:extLst>
                    </a:gridCol>
                    <a:gridCol w="480916">
                      <a:extLst>
                        <a:ext uri="{9D8B030D-6E8A-4147-A177-3AD203B41FA5}">
                          <a16:colId xmlns:a16="http://schemas.microsoft.com/office/drawing/2014/main" val="2026903080"/>
                        </a:ext>
                      </a:extLst>
                    </a:gridCol>
                    <a:gridCol w="279573">
                      <a:extLst>
                        <a:ext uri="{9D8B030D-6E8A-4147-A177-3AD203B41FA5}">
                          <a16:colId xmlns:a16="http://schemas.microsoft.com/office/drawing/2014/main" val="1420648981"/>
                        </a:ext>
                      </a:extLst>
                    </a:gridCol>
                    <a:gridCol w="2014077">
                      <a:extLst>
                        <a:ext uri="{9D8B030D-6E8A-4147-A177-3AD203B41FA5}">
                          <a16:colId xmlns:a16="http://schemas.microsoft.com/office/drawing/2014/main" val="796283636"/>
                        </a:ext>
                      </a:extLst>
                    </a:gridCol>
                  </a:tblGrid>
                  <a:tr h="4907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9524" t="-9877" r="-549206" b="-40123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4634" t="-9877" r="-462602" b="-40123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5046" t="-9877" r="-422018" b="-40123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6800" t="-9877" r="-268000" b="-40123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92316970"/>
                      </a:ext>
                    </a:extLst>
                  </a:tr>
                  <a:tr h="2453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562584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51" t="-181690" r="-1190541" b="-30140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2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A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B’D’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rgbClr val="FFC000"/>
                              </a:solidFill>
                              <a:effectLst/>
                            </a:rPr>
                            <a:t>CB’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CD’</a:t>
                          </a:r>
                          <a:r>
                            <a:rPr lang="pt-PT" sz="1200" b="1" dirty="0">
                              <a:effectLst/>
                            </a:rPr>
                            <a:t>+</a:t>
                          </a:r>
                          <a:r>
                            <a:rPr lang="pt-PT" sz="1200" b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effectLst/>
                            </a:rPr>
                            <a:t>BC’D</a:t>
                          </a:r>
                          <a:endParaRPr lang="pt-PT" sz="1050" b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3867341"/>
                      </a:ext>
                    </a:extLst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80574469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51" t="-285714" r="-1190541" b="-20571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6677430"/>
                      </a:ext>
                    </a:extLst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1695901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6617003"/>
                      </a:ext>
                    </a:extLst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34540295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51" t="-480282" r="-1190541" b="-281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53871"/>
                      </a:ext>
                    </a:extLst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276645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</a:t>
            </a:r>
            <a:r>
              <a:rPr lang="pt-PT" dirty="0" smtClean="0">
                <a:solidFill>
                  <a:srgbClr val="FF0000"/>
                </a:solidFill>
              </a:rPr>
              <a:t>d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2578938" y="4322283"/>
            <a:ext cx="2713142" cy="872430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4794319" y="3463222"/>
            <a:ext cx="715222" cy="1703444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4259658" y="4729109"/>
            <a:ext cx="1320454" cy="465604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tângulo 8"/>
          <p:cNvSpPr/>
          <p:nvPr/>
        </p:nvSpPr>
        <p:spPr>
          <a:xfrm>
            <a:off x="2579165" y="3498706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627784" y="4726830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tângulo 10"/>
          <p:cNvSpPr/>
          <p:nvPr/>
        </p:nvSpPr>
        <p:spPr>
          <a:xfrm>
            <a:off x="4835722" y="3470659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4835722" y="4754877"/>
            <a:ext cx="504056" cy="43983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tângulo 13"/>
          <p:cNvSpPr/>
          <p:nvPr/>
        </p:nvSpPr>
        <p:spPr>
          <a:xfrm>
            <a:off x="3418121" y="3910495"/>
            <a:ext cx="472331" cy="757908"/>
          </a:xfrm>
          <a:prstGeom prst="rect">
            <a:avLst/>
          </a:prstGeom>
          <a:solidFill>
            <a:schemeClr val="accent3">
              <a:lumMod val="50000"/>
              <a:alpha val="7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tângulo 14"/>
          <p:cNvSpPr/>
          <p:nvPr/>
        </p:nvSpPr>
        <p:spPr>
          <a:xfrm>
            <a:off x="4187650" y="3448982"/>
            <a:ext cx="1392462" cy="508912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8525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4257676"/>
                  </p:ext>
                </p:extLst>
              </p:nvPr>
            </p:nvGraphicFramePr>
            <p:xfrm>
              <a:off x="2398712" y="2956909"/>
              <a:ext cx="5680075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956260753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2233428510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3395817989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650708365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1969676172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408799698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513066515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98031443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1801590931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177760591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3168002623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10196164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0250834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B’D’</a:t>
                          </a:r>
                          <a:r>
                            <a:rPr lang="pt-PT" sz="1400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CD’</a:t>
                          </a:r>
                          <a:endParaRPr lang="pt-PT" sz="1100" b="1" dirty="0">
                            <a:solidFill>
                              <a:srgbClr val="0070C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5127413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156632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6421679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3268383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4741442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5752020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137547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40764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4257676"/>
                  </p:ext>
                </p:extLst>
              </p:nvPr>
            </p:nvGraphicFramePr>
            <p:xfrm>
              <a:off x="2398712" y="2956909"/>
              <a:ext cx="5680075" cy="23495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956260753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2233428510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3395817989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650708365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1969676172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408799698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513066515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98031443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1801590931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177760591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3168002623"/>
                        </a:ext>
                      </a:extLst>
                    </a:gridCol>
                  </a:tblGrid>
                  <a:tr h="4681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7937" t="-10390" r="-536508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6529" t="-10390" r="-458678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4630" t="-10390" r="-413889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5968" t="-10390" r="-260484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10196164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0250834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179412" r="-1183562" b="-30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B’D’</a:t>
                          </a:r>
                          <a:r>
                            <a:rPr lang="pt-PT" sz="1400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CD’</a:t>
                          </a:r>
                          <a:endParaRPr lang="pt-PT" sz="1100" b="1" dirty="0">
                            <a:solidFill>
                              <a:srgbClr val="0070C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5127413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156632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275362" r="-1183562" b="-1985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6421679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3268383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4741442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5752020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479412" r="-1183562" b="-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137547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407642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</a:t>
            </a:r>
            <a:r>
              <a:rPr lang="pt-PT" dirty="0" smtClean="0">
                <a:solidFill>
                  <a:srgbClr val="FF0000"/>
                </a:solidFill>
              </a:rPr>
              <a:t>e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5341132" y="3710355"/>
            <a:ext cx="743036" cy="1596119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5364088" y="3717032"/>
            <a:ext cx="504056" cy="360040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3239852" y="3714117"/>
            <a:ext cx="504056" cy="360040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tângulo 8"/>
          <p:cNvSpPr/>
          <p:nvPr/>
        </p:nvSpPr>
        <p:spPr>
          <a:xfrm>
            <a:off x="3239852" y="4899578"/>
            <a:ext cx="504056" cy="360040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5341132" y="4899578"/>
            <a:ext cx="504056" cy="406896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5824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8068839"/>
                  </p:ext>
                </p:extLst>
              </p:nvPr>
            </p:nvGraphicFramePr>
            <p:xfrm>
              <a:off x="2398712" y="2956909"/>
              <a:ext cx="5680075" cy="24560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485641771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2654047919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3134962208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421020008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506243959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07799508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428641818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852887849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2687348038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355865181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1538128328"/>
                        </a:ext>
                      </a:extLst>
                    </a:gridCol>
                  </a:tblGrid>
                  <a:tr h="26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𝐶𝐷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81302701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1618871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A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C’D’</a:t>
                          </a:r>
                          <a:r>
                            <a:rPr lang="pt-PT" sz="1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BC’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FFC000"/>
                              </a:solidFill>
                              <a:effectLst/>
                            </a:rPr>
                            <a:t>BD’</a:t>
                          </a:r>
                          <a:endParaRPr lang="pt-PT" sz="1100" b="1" dirty="0">
                            <a:solidFill>
                              <a:srgbClr val="FFC000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80446120"/>
                      </a:ext>
                    </a:extLst>
                  </a:tr>
                  <a:tr h="4699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5692931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2917724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514080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0644482"/>
                      </a:ext>
                    </a:extLst>
                  </a:tr>
                  <a:tr h="8445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0471026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339266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7921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8068839"/>
                  </p:ext>
                </p:extLst>
              </p:nvPr>
            </p:nvGraphicFramePr>
            <p:xfrm>
              <a:off x="2398712" y="2956909"/>
              <a:ext cx="5680075" cy="23495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040">
                      <a:extLst>
                        <a:ext uri="{9D8B030D-6E8A-4147-A177-3AD203B41FA5}">
                          <a16:colId xmlns:a16="http://schemas.microsoft.com/office/drawing/2014/main" val="485641771"/>
                        </a:ext>
                      </a:extLst>
                    </a:gridCol>
                    <a:gridCol w="377825">
                      <a:extLst>
                        <a:ext uri="{9D8B030D-6E8A-4147-A177-3AD203B41FA5}">
                          <a16:colId xmlns:a16="http://schemas.microsoft.com/office/drawing/2014/main" val="2654047919"/>
                        </a:ext>
                      </a:extLst>
                    </a:gridCol>
                    <a:gridCol w="476885">
                      <a:extLst>
                        <a:ext uri="{9D8B030D-6E8A-4147-A177-3AD203B41FA5}">
                          <a16:colId xmlns:a16="http://schemas.microsoft.com/office/drawing/2014/main" val="3134962208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421020008"/>
                        </a:ext>
                      </a:extLst>
                    </a:gridCol>
                    <a:gridCol w="451485">
                      <a:extLst>
                        <a:ext uri="{9D8B030D-6E8A-4147-A177-3AD203B41FA5}">
                          <a16:colId xmlns:a16="http://schemas.microsoft.com/office/drawing/2014/main" val="506243959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107799508"/>
                        </a:ext>
                      </a:extLst>
                    </a:gridCol>
                    <a:gridCol w="381000">
                      <a:extLst>
                        <a:ext uri="{9D8B030D-6E8A-4147-A177-3AD203B41FA5}">
                          <a16:colId xmlns:a16="http://schemas.microsoft.com/office/drawing/2014/main" val="4286418183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852887849"/>
                        </a:ext>
                      </a:extLst>
                    </a:gridCol>
                    <a:gridCol w="476250">
                      <a:extLst>
                        <a:ext uri="{9D8B030D-6E8A-4147-A177-3AD203B41FA5}">
                          <a16:colId xmlns:a16="http://schemas.microsoft.com/office/drawing/2014/main" val="2687348038"/>
                        </a:ext>
                      </a:extLst>
                    </a:gridCol>
                    <a:gridCol w="276860">
                      <a:extLst>
                        <a:ext uri="{9D8B030D-6E8A-4147-A177-3AD203B41FA5}">
                          <a16:colId xmlns:a16="http://schemas.microsoft.com/office/drawing/2014/main" val="3355865181"/>
                        </a:ext>
                      </a:extLst>
                    </a:gridCol>
                    <a:gridCol w="1944370">
                      <a:extLst>
                        <a:ext uri="{9D8B030D-6E8A-4147-A177-3AD203B41FA5}">
                          <a16:colId xmlns:a16="http://schemas.microsoft.com/office/drawing/2014/main" val="1538128328"/>
                        </a:ext>
                      </a:extLst>
                    </a:gridCol>
                  </a:tblGrid>
                  <a:tr h="4681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CD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7937" t="-10390" r="-536508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6529" t="-10390" r="-458678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54630" t="-10390" r="-413889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5968" t="-10390" r="-260484" b="-4038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81302701"/>
                      </a:ext>
                    </a:extLst>
                  </a:tr>
                  <a:tr h="227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1618871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179412" r="-1183562" b="-30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A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70C0"/>
                              </a:solidFill>
                              <a:effectLst/>
                            </a:rPr>
                            <a:t>C’D’</a:t>
                          </a:r>
                          <a:r>
                            <a:rPr lang="pt-PT" sz="1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00B050"/>
                              </a:solidFill>
                              <a:effectLst/>
                            </a:rPr>
                            <a:t>BC’</a:t>
                          </a:r>
                          <a:r>
                            <a:rPr lang="pt-PT" sz="1400" b="1" dirty="0">
                              <a:effectLst/>
                            </a:rPr>
                            <a:t>+</a:t>
                          </a:r>
                          <a:r>
                            <a:rPr lang="pt-PT" sz="1400" b="1" dirty="0">
                              <a:solidFill>
                                <a:srgbClr val="FFC000"/>
                              </a:solidFill>
                              <a:effectLst/>
                            </a:rPr>
                            <a:t>BD’</a:t>
                          </a:r>
                          <a:endParaRPr lang="pt-PT" sz="1100" b="1" dirty="0">
                            <a:solidFill>
                              <a:srgbClr val="FFC000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80446120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5692931"/>
                      </a:ext>
                    </a:extLst>
                  </a:tr>
                  <a:tr h="1803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275362" r="-1183562" b="-1985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7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6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2917724"/>
                      </a:ext>
                    </a:extLst>
                  </a:tr>
                  <a:tr h="24003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514080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AB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12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13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15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14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0644482"/>
                      </a:ext>
                    </a:extLst>
                  </a:tr>
                  <a:tr h="22345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0471026"/>
                      </a:ext>
                    </a:extLst>
                  </a:tr>
                  <a:tr h="186055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0" t="-479412" r="-1183562" b="-294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8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9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11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x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339266"/>
                      </a:ext>
                    </a:extLst>
                  </a:tr>
                  <a:tr h="227965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792194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Mapa de </a:t>
            </a:r>
            <a:r>
              <a:rPr lang="pt-PT" dirty="0" err="1"/>
              <a:t>Karnaugh</a:t>
            </a:r>
            <a:r>
              <a:rPr lang="pt-PT" dirty="0"/>
              <a:t> para o </a:t>
            </a:r>
            <a:r>
              <a:rPr lang="pt-PT" dirty="0">
                <a:solidFill>
                  <a:srgbClr val="FF0000"/>
                </a:solidFill>
              </a:rPr>
              <a:t>segmento f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3203848" y="4427866"/>
            <a:ext cx="2713142" cy="872430"/>
          </a:xfrm>
          <a:prstGeom prst="rect">
            <a:avLst/>
          </a:prstGeom>
          <a:solidFill>
            <a:schemeClr val="accent1">
              <a:alpha val="7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3263674" y="3645024"/>
            <a:ext cx="655396" cy="1655272"/>
          </a:xfrm>
          <a:prstGeom prst="rect">
            <a:avLst/>
          </a:prstGeom>
          <a:solidFill>
            <a:srgbClr val="0070C0">
              <a:alpha val="13000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3174100" y="4045236"/>
            <a:ext cx="461796" cy="751915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3339344" y="4088220"/>
            <a:ext cx="1016632" cy="780940"/>
          </a:xfrm>
          <a:prstGeom prst="rect">
            <a:avLst/>
          </a:prstGeom>
          <a:solidFill>
            <a:srgbClr val="00B050">
              <a:alpha val="16000"/>
            </a:srgb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tângulo 14"/>
          <p:cNvSpPr/>
          <p:nvPr/>
        </p:nvSpPr>
        <p:spPr>
          <a:xfrm>
            <a:off x="5439212" y="4049264"/>
            <a:ext cx="644956" cy="819896"/>
          </a:xfrm>
          <a:prstGeom prst="rect">
            <a:avLst/>
          </a:prstGeom>
          <a:solidFill>
            <a:srgbClr val="FFC000">
              <a:alpha val="23000"/>
            </a:srgbClr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1027832"/>
      </p:ext>
    </p:extLst>
  </p:cSld>
  <p:clrMapOvr>
    <a:masterClrMapping/>
  </p:clrMapOvr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2503</TotalTime>
  <Words>917</Words>
  <Application>Microsoft Office PowerPoint</Application>
  <PresentationFormat>Apresentação no Ecrã (4:3)</PresentationFormat>
  <Paragraphs>742</Paragraphs>
  <Slides>13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21" baseType="lpstr">
      <vt:lpstr>Arial</vt:lpstr>
      <vt:lpstr>Cambria Math</vt:lpstr>
      <vt:lpstr>Century Gothic</vt:lpstr>
      <vt:lpstr>Gisha</vt:lpstr>
      <vt:lpstr>Wingdings 3</vt:lpstr>
      <vt:lpstr>YouYuan</vt:lpstr>
      <vt:lpstr>YouYuan</vt:lpstr>
      <vt:lpstr>Haste</vt:lpstr>
      <vt:lpstr>Módulo 3 – Circuitos Combinatórios</vt:lpstr>
      <vt:lpstr>Descodificador de 7 segmentos</vt:lpstr>
      <vt:lpstr>Descodificador de 7 segmentos</vt:lpstr>
      <vt:lpstr>Mapa de Karnaugh para o segmento a</vt:lpstr>
      <vt:lpstr>Mapa de Karnaugh para o segmento b</vt:lpstr>
      <vt:lpstr>Mapa de Karnaugh para o segmento c</vt:lpstr>
      <vt:lpstr>Mapa de Karnaugh para o segmento d</vt:lpstr>
      <vt:lpstr>Mapa de Karnaugh para o segmento e</vt:lpstr>
      <vt:lpstr>Mapa de Karnaugh para o segmento f</vt:lpstr>
      <vt:lpstr>Mapa de Karnaugh para o segmento g</vt:lpstr>
      <vt:lpstr>Resultado dos mapas de Karnaugh</vt:lpstr>
      <vt:lpstr>Logisim</vt:lpstr>
      <vt:lpstr>Circuito Integrado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3 – Circuitos Combinatórios</dc:title>
  <dc:creator>Laura</dc:creator>
  <cp:lastModifiedBy>Carlos esteves</cp:lastModifiedBy>
  <cp:revision>175</cp:revision>
  <dcterms:created xsi:type="dcterms:W3CDTF">2010-01-22T13:53:18Z</dcterms:created>
  <dcterms:modified xsi:type="dcterms:W3CDTF">2018-02-09T00:20:21Z</dcterms:modified>
</cp:coreProperties>
</file>