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335" r:id="rId3"/>
    <p:sldId id="257" r:id="rId4"/>
    <p:sldId id="329" r:id="rId5"/>
    <p:sldId id="330" r:id="rId6"/>
    <p:sldId id="331" r:id="rId7"/>
    <p:sldId id="323" r:id="rId8"/>
    <p:sldId id="260" r:id="rId9"/>
    <p:sldId id="332" r:id="rId10"/>
    <p:sldId id="334" r:id="rId11"/>
    <p:sldId id="326" r:id="rId12"/>
    <p:sldId id="333" r:id="rId13"/>
    <p:sldId id="336" r:id="rId14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Destaqu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édio 2 - Destaqu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Estilo Médio 2 - Destaqu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Estilo Médio 2 - Destaqu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édio 2 - Destaqu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6F839-BC27-4136-99B6-748B3F15BD16}" type="datetimeFigureOut">
              <a:rPr lang="pt-PT" smtClean="0"/>
              <a:t>15/02/2018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A4FCB-29E4-4FFE-B400-E5C4AC1A094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80731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AA9CE-8E47-4332-9DAB-E91378BF46E9}" type="slidenum">
              <a:rPr lang="pt-PT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59038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15/02/2018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124397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15/02/2018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498280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15/02/2018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8846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15/02/2018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343401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 com 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15/02/2018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597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15/02/2018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7404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15/02/2018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45437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15/02/2018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562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15/02/2018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91178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15/02/2018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2526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15/02/2018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2395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15/02/2018</a:t>
            </a:fld>
            <a:endParaRPr lang="pt-P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66327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15/02/2018</a:t>
            </a:fld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140867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15/02/2018</a:t>
            </a:fld>
            <a:endParaRPr lang="pt-P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5937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15/02/2018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01987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15/02/2018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147693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B599D-515A-4B1B-A4AC-8DE09B28754B}" type="datetimeFigureOut">
              <a:rPr lang="pt-PT" smtClean="0"/>
              <a:pPr/>
              <a:t>15/02/2018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230006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icmania.ne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icmania.net/" TargetMode="External"/><Relationship Id="rId5" Type="http://schemas.openxmlformats.org/officeDocument/2006/relationships/hyperlink" Target="https://www.tinkercad.com/" TargetMode="Externa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mania.net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icmania.net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1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9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icmania.ne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icmania.net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icmania.net/" TargetMode="Externa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mania.net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mania.net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icmania.net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icmania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Módulo 3 – Circuitos Combinatórios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Descodificadores e Codificadores</a:t>
            </a:r>
          </a:p>
          <a:p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7813186" y="6611779"/>
            <a:ext cx="1330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000" dirty="0" smtClean="0">
                <a:hlinkClick r:id="rId2"/>
              </a:rPr>
              <a:t>www.ticmania.net</a:t>
            </a:r>
            <a:endParaRPr lang="pt-PT" sz="1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Exercício</a:t>
            </a:r>
            <a:br>
              <a:rPr lang="pt-PT"/>
            </a:br>
            <a:r>
              <a:rPr lang="pt-PT"/>
              <a:t>Codificador 4:2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78445" y="2121817"/>
            <a:ext cx="6591985" cy="431304"/>
          </a:xfrm>
        </p:spPr>
        <p:txBody>
          <a:bodyPr>
            <a:normAutofit fontScale="85000" lnSpcReduction="10000"/>
          </a:bodyPr>
          <a:lstStyle/>
          <a:p>
            <a:r>
              <a:rPr lang="pt-PT" dirty="0" smtClean="0"/>
              <a:t>codificar </a:t>
            </a:r>
            <a:r>
              <a:rPr lang="pt-PT" dirty="0"/>
              <a:t>4 teclas tendo na saída </a:t>
            </a:r>
            <a:r>
              <a:rPr lang="pt-PT" dirty="0" smtClean="0"/>
              <a:t>um número </a:t>
            </a:r>
            <a:r>
              <a:rPr lang="pt-PT" dirty="0"/>
              <a:t>binário de 2 bits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0254" y="677417"/>
            <a:ext cx="1847850" cy="1438275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/>
          <a:srcRect l="1476" t="40367" r="2593" b="40188"/>
          <a:stretch/>
        </p:blipFill>
        <p:spPr>
          <a:xfrm>
            <a:off x="6258445" y="30717"/>
            <a:ext cx="2820007" cy="571623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2639" y="2761037"/>
            <a:ext cx="5843596" cy="3528392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4963860" y="4149080"/>
            <a:ext cx="25891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400" dirty="0">
                <a:hlinkClick r:id="rId5"/>
              </a:rPr>
              <a:t>https://</a:t>
            </a:r>
            <a:r>
              <a:rPr lang="pt-PT" sz="1400" dirty="0" smtClean="0">
                <a:hlinkClick r:id="rId5"/>
              </a:rPr>
              <a:t>www.tinkercad.com</a:t>
            </a:r>
            <a:endParaRPr lang="pt-PT" sz="14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7813186" y="6611779"/>
            <a:ext cx="1330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000" dirty="0" smtClean="0">
                <a:hlinkClick r:id="rId6"/>
              </a:rPr>
              <a:t>www.ticmania.net</a:t>
            </a:r>
            <a:endParaRPr lang="pt-PT" sz="1000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323528" y="750133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2</a:t>
            </a:r>
            <a:r>
              <a:rPr lang="pt-PT" b="1" dirty="0" smtClean="0">
                <a:solidFill>
                  <a:srgbClr val="FFFF00"/>
                </a:solidFill>
              </a:rPr>
              <a:t> de 2</a:t>
            </a:r>
            <a:endParaRPr lang="pt-PT" b="1" dirty="0">
              <a:solidFill>
                <a:srgbClr val="FFFF00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169639" y="1161075"/>
            <a:ext cx="1210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C000"/>
                </a:solidFill>
              </a:rPr>
              <a:t>Exercício</a:t>
            </a:r>
          </a:p>
        </p:txBody>
      </p:sp>
    </p:spTree>
    <p:extLst>
      <p:ext uri="{BB962C8B-B14F-4D97-AF65-F5344CB8AC3E}">
        <p14:creationId xmlns:p14="http://schemas.microsoft.com/office/powerpoint/2010/main" val="4006081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132319"/>
            <a:ext cx="6589199" cy="1280890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Exercício</a:t>
            </a:r>
            <a:br>
              <a:rPr lang="pt-PT" dirty="0" smtClean="0"/>
            </a:br>
            <a:r>
              <a:rPr lang="pt-PT" dirty="0" smtClean="0"/>
              <a:t>Codificador de </a:t>
            </a:r>
            <a:r>
              <a:rPr lang="pt-PT" b="1" dirty="0">
                <a:solidFill>
                  <a:schemeClr val="accent1"/>
                </a:solidFill>
              </a:rPr>
              <a:t>p</a:t>
            </a:r>
            <a:r>
              <a:rPr lang="pt-PT" b="1" dirty="0" smtClean="0">
                <a:solidFill>
                  <a:schemeClr val="accent1"/>
                </a:solidFill>
              </a:rPr>
              <a:t>rioridades</a:t>
            </a:r>
            <a:r>
              <a:rPr lang="pt-PT" dirty="0" smtClean="0"/>
              <a:t> 4:2</a:t>
            </a:r>
            <a:endParaRPr lang="pt-PT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148127"/>
              </p:ext>
            </p:extLst>
          </p:nvPr>
        </p:nvGraphicFramePr>
        <p:xfrm>
          <a:off x="1295635" y="2995793"/>
          <a:ext cx="6805223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4476">
                  <a:extLst>
                    <a:ext uri="{9D8B030D-6E8A-4147-A177-3AD203B41FA5}">
                      <a16:colId xmlns:a16="http://schemas.microsoft.com/office/drawing/2014/main" val="3146613854"/>
                    </a:ext>
                  </a:extLst>
                </a:gridCol>
                <a:gridCol w="634476">
                  <a:extLst>
                    <a:ext uri="{9D8B030D-6E8A-4147-A177-3AD203B41FA5}">
                      <a16:colId xmlns:a16="http://schemas.microsoft.com/office/drawing/2014/main" val="776908774"/>
                    </a:ext>
                  </a:extLst>
                </a:gridCol>
                <a:gridCol w="634476">
                  <a:extLst>
                    <a:ext uri="{9D8B030D-6E8A-4147-A177-3AD203B41FA5}">
                      <a16:colId xmlns:a16="http://schemas.microsoft.com/office/drawing/2014/main" val="927101240"/>
                    </a:ext>
                  </a:extLst>
                </a:gridCol>
                <a:gridCol w="634476">
                  <a:extLst>
                    <a:ext uri="{9D8B030D-6E8A-4147-A177-3AD203B41FA5}">
                      <a16:colId xmlns:a16="http://schemas.microsoft.com/office/drawing/2014/main" val="1672098205"/>
                    </a:ext>
                  </a:extLst>
                </a:gridCol>
                <a:gridCol w="707843">
                  <a:extLst>
                    <a:ext uri="{9D8B030D-6E8A-4147-A177-3AD203B41FA5}">
                      <a16:colId xmlns:a16="http://schemas.microsoft.com/office/drawing/2014/main" val="847553941"/>
                    </a:ext>
                  </a:extLst>
                </a:gridCol>
                <a:gridCol w="805919">
                  <a:extLst>
                    <a:ext uri="{9D8B030D-6E8A-4147-A177-3AD203B41FA5}">
                      <a16:colId xmlns:a16="http://schemas.microsoft.com/office/drawing/2014/main" val="891764169"/>
                    </a:ext>
                  </a:extLst>
                </a:gridCol>
                <a:gridCol w="1343199">
                  <a:extLst>
                    <a:ext uri="{9D8B030D-6E8A-4147-A177-3AD203B41FA5}">
                      <a16:colId xmlns:a16="http://schemas.microsoft.com/office/drawing/2014/main" val="3239033329"/>
                    </a:ext>
                  </a:extLst>
                </a:gridCol>
                <a:gridCol w="1410358">
                  <a:extLst>
                    <a:ext uri="{9D8B030D-6E8A-4147-A177-3AD203B41FA5}">
                      <a16:colId xmlns:a16="http://schemas.microsoft.com/office/drawing/2014/main" val="2645733199"/>
                    </a:ext>
                  </a:extLst>
                </a:gridCol>
              </a:tblGrid>
              <a:tr h="268716">
                <a:tc gridSpan="4"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N=4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M=2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803763"/>
                  </a:ext>
                </a:extLst>
              </a:tr>
              <a:tr h="268716">
                <a:tc gridSpan="4"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Entradas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Saídas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216368"/>
                  </a:ext>
                </a:extLst>
              </a:tr>
              <a:tr h="268716">
                <a:tc>
                  <a:txBody>
                    <a:bodyPr/>
                    <a:lstStyle/>
                    <a:p>
                      <a:pPr algn="ctr"/>
                      <a:r>
                        <a:rPr lang="pt-PT" b="1" dirty="0" smtClean="0">
                          <a:latin typeface="Consolas" panose="020B0609020204030204" pitchFamily="49" charset="0"/>
                        </a:rPr>
                        <a:t>e3</a:t>
                      </a:r>
                      <a:endParaRPr lang="pt-PT" b="1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1" dirty="0" smtClean="0">
                          <a:latin typeface="Consolas" panose="020B0609020204030204" pitchFamily="49" charset="0"/>
                        </a:rPr>
                        <a:t>e2</a:t>
                      </a:r>
                      <a:endParaRPr lang="pt-PT" b="1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1" dirty="0" smtClean="0">
                          <a:latin typeface="Consolas" panose="020B0609020204030204" pitchFamily="49" charset="0"/>
                        </a:rPr>
                        <a:t>e1</a:t>
                      </a:r>
                      <a:endParaRPr lang="pt-PT" b="1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1" dirty="0" smtClean="0">
                          <a:latin typeface="Consolas" panose="020B0609020204030204" pitchFamily="49" charset="0"/>
                        </a:rPr>
                        <a:t>e0</a:t>
                      </a:r>
                      <a:endParaRPr lang="pt-PT" b="1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1" dirty="0" smtClean="0">
                          <a:latin typeface="Consolas" panose="020B0609020204030204" pitchFamily="49" charset="0"/>
                        </a:rPr>
                        <a:t>s1</a:t>
                      </a:r>
                      <a:endParaRPr lang="pt-PT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1" dirty="0" smtClean="0">
                          <a:latin typeface="Consolas" panose="020B0609020204030204" pitchFamily="49" charset="0"/>
                        </a:rPr>
                        <a:t>s0</a:t>
                      </a:r>
                      <a:endParaRPr lang="pt-PT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b="1" dirty="0" smtClean="0">
                          <a:latin typeface="Consolas" panose="020B0609020204030204" pitchFamily="49" charset="0"/>
                        </a:rPr>
                        <a:t>S0</a:t>
                      </a:r>
                      <a:endParaRPr lang="pt-PT" sz="1200" b="1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b="1" dirty="0" smtClean="0">
                          <a:latin typeface="Consolas" panose="020B0609020204030204" pitchFamily="49" charset="0"/>
                        </a:rPr>
                        <a:t>s1</a:t>
                      </a:r>
                      <a:endParaRPr lang="pt-PT" sz="1200" b="1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833072"/>
                  </a:ext>
                </a:extLst>
              </a:tr>
              <a:tr h="268716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x</a:t>
                      </a:r>
                      <a:endParaRPr lang="pt-PT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x</a:t>
                      </a:r>
                      <a:endParaRPr lang="pt-PT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x</a:t>
                      </a:r>
                      <a:endParaRPr lang="pt-PT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x</a:t>
                      </a:r>
                      <a:endParaRPr lang="pt-PT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273592"/>
                  </a:ext>
                </a:extLst>
              </a:tr>
              <a:tr h="268716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3382529"/>
                  </a:ext>
                </a:extLst>
              </a:tr>
              <a:tr h="268716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e3’e2’e1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x  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801804"/>
                  </a:ext>
                </a:extLst>
              </a:tr>
              <a:tr h="269739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smtClean="0">
                          <a:latin typeface="Consolas" panose="020B0609020204030204" pitchFamily="49" charset="0"/>
                        </a:rPr>
                        <a:t>e3’e2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3058044"/>
                  </a:ext>
                </a:extLst>
              </a:tr>
              <a:tr h="268716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e3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smtClean="0">
                          <a:latin typeface="Consolas" panose="020B0609020204030204" pitchFamily="49" charset="0"/>
                        </a:rPr>
                        <a:t>e3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56289"/>
                  </a:ext>
                </a:extLst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835696" y="5980638"/>
            <a:ext cx="1625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S1=e3+e3’e2</a:t>
            </a:r>
            <a:endParaRPr lang="pt-PT" dirty="0"/>
          </a:p>
        </p:txBody>
      </p:sp>
      <p:sp>
        <p:nvSpPr>
          <p:cNvPr id="6" name="CaixaDeTexto 5"/>
          <p:cNvSpPr txBox="1"/>
          <p:nvPr/>
        </p:nvSpPr>
        <p:spPr>
          <a:xfrm>
            <a:off x="5796136" y="6031293"/>
            <a:ext cx="1986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S0=e3’e2’e1+e3</a:t>
            </a:r>
            <a:endParaRPr lang="pt-PT" dirty="0"/>
          </a:p>
        </p:txBody>
      </p:sp>
      <p:sp>
        <p:nvSpPr>
          <p:cNvPr id="7" name="Marcador de Posição de Conteúdo 2"/>
          <p:cNvSpPr txBox="1">
            <a:spLocks/>
          </p:cNvSpPr>
          <p:nvPr/>
        </p:nvSpPr>
        <p:spPr>
          <a:xfrm>
            <a:off x="1259632" y="1371167"/>
            <a:ext cx="6591985" cy="4313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codificar 4 teclas tendo na saída um número binário de 2 bits</a:t>
            </a:r>
            <a:endParaRPr lang="pt-P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1259632" y="1713582"/>
            <a:ext cx="73448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latin typeface="Arial" panose="020B0604020202020204" pitchFamily="34" charset="0"/>
                <a:cs typeface="Arial" panose="020B0604020202020204" pitchFamily="34" charset="0"/>
              </a:rPr>
              <a:t>Codificador prioridades </a:t>
            </a:r>
            <a:r>
              <a:rPr lang="pt-PT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Possui 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a lógica necessária para obter na saída um código </a:t>
            </a:r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binário relativo 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à entrada ativa de mais alta ordem.</a:t>
            </a:r>
          </a:p>
        </p:txBody>
      </p:sp>
      <p:sp>
        <p:nvSpPr>
          <p:cNvPr id="10" name="Retângulo 9"/>
          <p:cNvSpPr/>
          <p:nvPr/>
        </p:nvSpPr>
        <p:spPr>
          <a:xfrm>
            <a:off x="1271770" y="2360111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smtClean="0"/>
              <a:t>Elimina </a:t>
            </a:r>
            <a:r>
              <a:rPr lang="pt-PT" dirty="0"/>
              <a:t>o problema de duas ou mais entradas serem acionadas simultaneamente.</a:t>
            </a: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2"/>
          <a:srcRect l="1476" t="40367" r="2593" b="40188"/>
          <a:stretch/>
        </p:blipFill>
        <p:spPr>
          <a:xfrm>
            <a:off x="6258445" y="30717"/>
            <a:ext cx="2820007" cy="571623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3678057" y="6031293"/>
            <a:ext cx="19014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 smtClean="0">
                <a:solidFill>
                  <a:schemeClr val="accent1"/>
                </a:solidFill>
              </a:rPr>
              <a:t>X= DON'T </a:t>
            </a:r>
            <a:r>
              <a:rPr lang="pt-PT" b="1" dirty="0">
                <a:solidFill>
                  <a:schemeClr val="accent1"/>
                </a:solidFill>
              </a:rPr>
              <a:t>CARE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7813186" y="6611779"/>
            <a:ext cx="1330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000" dirty="0" smtClean="0">
                <a:hlinkClick r:id="rId3"/>
              </a:rPr>
              <a:t>www.ticmania.net</a:t>
            </a:r>
            <a:endParaRPr lang="pt-PT" sz="1000" dirty="0"/>
          </a:p>
        </p:txBody>
      </p:sp>
      <p:sp>
        <p:nvSpPr>
          <p:cNvPr id="14" name="Retângulo 13"/>
          <p:cNvSpPr/>
          <p:nvPr/>
        </p:nvSpPr>
        <p:spPr>
          <a:xfrm>
            <a:off x="169639" y="1161075"/>
            <a:ext cx="1210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C000"/>
                </a:solidFill>
              </a:rPr>
              <a:t>Exercício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323528" y="750133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1</a:t>
            </a:r>
            <a:r>
              <a:rPr lang="pt-PT" b="1" dirty="0" smtClean="0">
                <a:solidFill>
                  <a:srgbClr val="FFFF00"/>
                </a:solidFill>
              </a:rPr>
              <a:t> de 2</a:t>
            </a:r>
            <a:endParaRPr lang="pt-PT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984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39816" y="516949"/>
            <a:ext cx="6589199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pt-PT" dirty="0" smtClean="0"/>
              <a:t>Codificador de </a:t>
            </a:r>
            <a:r>
              <a:rPr lang="pt-PT" b="1" dirty="0" smtClean="0">
                <a:solidFill>
                  <a:schemeClr val="accent1"/>
                </a:solidFill>
              </a:rPr>
              <a:t>prioridades</a:t>
            </a:r>
            <a:r>
              <a:rPr lang="pt-PT" dirty="0" smtClean="0"/>
              <a:t> 4:2</a:t>
            </a:r>
            <a:br>
              <a:rPr lang="pt-PT" dirty="0" smtClean="0"/>
            </a:br>
            <a:r>
              <a:rPr lang="pt-PT" dirty="0" err="1" smtClean="0"/>
              <a:t>vs</a:t>
            </a:r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>Codificador 4:2</a:t>
            </a:r>
            <a:endParaRPr lang="pt-PT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7062" y="2451384"/>
            <a:ext cx="6264696" cy="2056351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1587062" y="4507735"/>
            <a:ext cx="370501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/>
              <a:t>Possui a lógica necessária para obter na saída um código binário relativo à entrada ativa de mais alta ordem. </a:t>
            </a:r>
            <a:endParaRPr lang="pt-PT" dirty="0" smtClean="0"/>
          </a:p>
          <a:p>
            <a:r>
              <a:rPr lang="pt-PT" sz="1600" dirty="0" smtClean="0"/>
              <a:t>• </a:t>
            </a:r>
            <a:r>
              <a:rPr lang="pt-PT" sz="1600" dirty="0"/>
              <a:t>Elimina o problema de duas ou mais entradas serem acionadas simultaneamente.</a:t>
            </a:r>
          </a:p>
        </p:txBody>
      </p:sp>
      <p:sp>
        <p:nvSpPr>
          <p:cNvPr id="7" name="Retângulo 6"/>
          <p:cNvSpPr/>
          <p:nvPr/>
        </p:nvSpPr>
        <p:spPr>
          <a:xfrm>
            <a:off x="5508104" y="4508071"/>
            <a:ext cx="270076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/>
              <a:t>O </a:t>
            </a:r>
            <a:r>
              <a:rPr lang="pt-PT" b="1" dirty="0"/>
              <a:t>problema</a:t>
            </a:r>
            <a:r>
              <a:rPr lang="pt-PT" dirty="0"/>
              <a:t> deste processo é que sempre que existe mais do que uma entrada ativa a duas saídas vão ficar ativadas</a:t>
            </a:r>
          </a:p>
        </p:txBody>
      </p:sp>
      <p:cxnSp>
        <p:nvCxnSpPr>
          <p:cNvPr id="9" name="Conexão reta 8"/>
          <p:cNvCxnSpPr/>
          <p:nvPr/>
        </p:nvCxnSpPr>
        <p:spPr>
          <a:xfrm>
            <a:off x="5292080" y="2276872"/>
            <a:ext cx="0" cy="43924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9"/>
          <p:cNvSpPr/>
          <p:nvPr/>
        </p:nvSpPr>
        <p:spPr>
          <a:xfrm>
            <a:off x="1636032" y="2189843"/>
            <a:ext cx="36070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Codificador de prioridades 4:2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5564994" y="2191432"/>
            <a:ext cx="19159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Codificador 4:2</a:t>
            </a: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3"/>
          <a:srcRect l="1476" t="40367" r="2593" b="40188"/>
          <a:stretch/>
        </p:blipFill>
        <p:spPr>
          <a:xfrm>
            <a:off x="6258445" y="30717"/>
            <a:ext cx="2820007" cy="571623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7813186" y="6611779"/>
            <a:ext cx="1330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000" dirty="0" smtClean="0">
                <a:hlinkClick r:id="rId4"/>
              </a:rPr>
              <a:t>www.ticmania.net</a:t>
            </a:r>
            <a:endParaRPr lang="pt-PT" sz="1000" dirty="0"/>
          </a:p>
        </p:txBody>
      </p:sp>
      <p:sp>
        <p:nvSpPr>
          <p:cNvPr id="14" name="Retângulo 13"/>
          <p:cNvSpPr/>
          <p:nvPr/>
        </p:nvSpPr>
        <p:spPr>
          <a:xfrm>
            <a:off x="169639" y="1161075"/>
            <a:ext cx="1210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C000"/>
                </a:solidFill>
              </a:rPr>
              <a:t>Exercício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323528" y="750133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2</a:t>
            </a:r>
            <a:r>
              <a:rPr lang="pt-PT" b="1" dirty="0" smtClean="0">
                <a:solidFill>
                  <a:srgbClr val="FFFF00"/>
                </a:solidFill>
              </a:rPr>
              <a:t> de 2</a:t>
            </a:r>
            <a:endParaRPr lang="pt-PT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205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Descodificador binário 2:4</a:t>
            </a:r>
            <a:endParaRPr lang="pt-PT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85865"/>
              </p:ext>
            </p:extLst>
          </p:nvPr>
        </p:nvGraphicFramePr>
        <p:xfrm>
          <a:off x="1948985" y="1700808"/>
          <a:ext cx="2931584" cy="186196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59128">
                  <a:extLst>
                    <a:ext uri="{9D8B030D-6E8A-4147-A177-3AD203B41FA5}">
                      <a16:colId xmlns:a16="http://schemas.microsoft.com/office/drawing/2014/main" val="3281698288"/>
                    </a:ext>
                  </a:extLst>
                </a:gridCol>
                <a:gridCol w="359128">
                  <a:extLst>
                    <a:ext uri="{9D8B030D-6E8A-4147-A177-3AD203B41FA5}">
                      <a16:colId xmlns:a16="http://schemas.microsoft.com/office/drawing/2014/main" val="192284007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92212513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3600324137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3641174553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3366520904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3640235380"/>
                    </a:ext>
                  </a:extLst>
                </a:gridCol>
                <a:gridCol w="359128">
                  <a:extLst>
                    <a:ext uri="{9D8B030D-6E8A-4147-A177-3AD203B41FA5}">
                      <a16:colId xmlns:a16="http://schemas.microsoft.com/office/drawing/2014/main" val="3695926152"/>
                    </a:ext>
                  </a:extLst>
                </a:gridCol>
              </a:tblGrid>
              <a:tr h="321382">
                <a:tc>
                  <a:txBody>
                    <a:bodyPr/>
                    <a:lstStyle/>
                    <a:p>
                      <a:pPr algn="ctr"/>
                      <a:endParaRPr lang="pt-PT" sz="1400" baseline="-25000" dirty="0">
                        <a:latin typeface="Consolas" panose="020B0609020204030204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baseline="-25000" dirty="0">
                        <a:latin typeface="Consolas" panose="020B0609020204030204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baseline="-25000" dirty="0">
                        <a:latin typeface="Consolas" panose="020B0609020204030204" pitchFamily="49" charset="0"/>
                      </a:endParaRPr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baseline="-25000" dirty="0" smtClean="0">
                          <a:latin typeface="Consolas" panose="020B0609020204030204" pitchFamily="49" charset="0"/>
                        </a:rPr>
                        <a:t>2</a:t>
                      </a:r>
                      <a:r>
                        <a:rPr lang="pt-PT" sz="1600" b="1" baseline="30000" dirty="0" smtClean="0">
                          <a:latin typeface="Consolas" panose="020B0609020204030204" pitchFamily="49" charset="0"/>
                        </a:rPr>
                        <a:t>2</a:t>
                      </a:r>
                      <a:r>
                        <a:rPr lang="pt-PT" sz="1600" b="1" baseline="-25000" dirty="0" smtClean="0">
                          <a:latin typeface="Consolas" panose="020B0609020204030204" pitchFamily="49" charset="0"/>
                        </a:rPr>
                        <a:t>=4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400" baseline="-25000" dirty="0" smtClean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400" baseline="-25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400" baseline="-25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baseline="-25000" dirty="0">
                        <a:latin typeface="Consolas" panose="020B0609020204030204" pitchFamily="49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3928590"/>
                  </a:ext>
                </a:extLst>
              </a:tr>
              <a:tr h="321382">
                <a:tc>
                  <a:txBody>
                    <a:bodyPr/>
                    <a:lstStyle/>
                    <a:p>
                      <a:pPr algn="ctr"/>
                      <a:r>
                        <a:rPr lang="pt-PT" sz="1400" baseline="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A</a:t>
                      </a:r>
                      <a:r>
                        <a:rPr lang="pt-PT" sz="1400" baseline="-250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pt-PT" sz="1400" baseline="-25000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aseline="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A</a:t>
                      </a:r>
                      <a:r>
                        <a:rPr lang="pt-PT" sz="1400" baseline="-250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pt-PT" sz="1400" baseline="-25000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baseline="-25000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aseline="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D</a:t>
                      </a:r>
                      <a:r>
                        <a:rPr lang="pt-PT" sz="1400" baseline="-250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  <a:endParaRPr lang="pt-PT" sz="1400" baseline="-25000" dirty="0" smtClean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aseline="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D</a:t>
                      </a:r>
                      <a:r>
                        <a:rPr lang="pt-PT" sz="1400" baseline="-250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  <a:endParaRPr lang="pt-PT" sz="1400" baseline="-25000" dirty="0" smtClean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aseline="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D</a:t>
                      </a:r>
                      <a:r>
                        <a:rPr lang="pt-PT" sz="1400" baseline="-250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pt-PT" sz="1400" baseline="-25000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aseline="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D</a:t>
                      </a:r>
                      <a:r>
                        <a:rPr lang="pt-PT" sz="1400" baseline="-250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pt-PT" sz="1400" baseline="-25000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baseline="-25000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108796"/>
                  </a:ext>
                </a:extLst>
              </a:tr>
              <a:tr h="233597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1" baseline="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X</a:t>
                      </a:r>
                      <a:r>
                        <a:rPr lang="pt-PT" sz="1400" b="1" baseline="-250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pt-PT" sz="1400" b="1" baseline="-25000" dirty="0" smtClean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538206"/>
                  </a:ext>
                </a:extLst>
              </a:tr>
              <a:tr h="233597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1" baseline="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X</a:t>
                      </a:r>
                      <a:r>
                        <a:rPr lang="pt-PT" sz="1400" b="1" baseline="-250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pt-PT" sz="1400" b="1" baseline="-25000" dirty="0" smtClean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11737"/>
                  </a:ext>
                </a:extLst>
              </a:tr>
              <a:tr h="233597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1" baseline="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X</a:t>
                      </a:r>
                      <a:r>
                        <a:rPr lang="pt-PT" sz="1400" b="1" baseline="-250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  <a:endParaRPr lang="pt-PT" sz="1400" b="1" baseline="-25000" dirty="0" smtClean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25286"/>
                  </a:ext>
                </a:extLst>
              </a:tr>
              <a:tr h="233597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1" baseline="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X</a:t>
                      </a:r>
                      <a:r>
                        <a:rPr lang="pt-PT" sz="1400" b="1" baseline="-250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  <a:endParaRPr lang="pt-PT" sz="1400" b="1" baseline="-25000" dirty="0" smtClean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827722"/>
                  </a:ext>
                </a:extLst>
              </a:tr>
            </a:tbl>
          </a:graphicData>
        </a:graphic>
      </p:graphicFrame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064" y="3861048"/>
            <a:ext cx="2787402" cy="2251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313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err="1" smtClean="0"/>
              <a:t>Index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27584" y="1905000"/>
            <a:ext cx="7848872" cy="4548336"/>
          </a:xfrm>
        </p:spPr>
        <p:txBody>
          <a:bodyPr/>
          <a:lstStyle/>
          <a:p>
            <a:r>
              <a:rPr lang="pt-PT" dirty="0">
                <a:hlinkClick r:id="rId2" action="ppaction://hlinksldjump"/>
              </a:rPr>
              <a:t>Codificadores </a:t>
            </a:r>
            <a:r>
              <a:rPr lang="pt-PT" dirty="0" err="1" smtClean="0">
                <a:hlinkClick r:id="rId2" action="ppaction://hlinksldjump"/>
              </a:rPr>
              <a:t>vs</a:t>
            </a:r>
            <a:r>
              <a:rPr lang="pt-PT" dirty="0" smtClean="0">
                <a:hlinkClick r:id="rId2" action="ppaction://hlinksldjump"/>
              </a:rPr>
              <a:t> Descodificadores (3 e 4)</a:t>
            </a:r>
            <a:endParaRPr lang="pt-PT" dirty="0" smtClean="0"/>
          </a:p>
          <a:p>
            <a:r>
              <a:rPr lang="pt-PT" dirty="0">
                <a:hlinkClick r:id="rId3" action="ppaction://hlinksldjump"/>
              </a:rPr>
              <a:t>Codificador </a:t>
            </a:r>
            <a:r>
              <a:rPr lang="pt-PT" dirty="0" smtClean="0">
                <a:hlinkClick r:id="rId3" action="ppaction://hlinksldjump"/>
              </a:rPr>
              <a:t>decimal – código BCD8421 (5)</a:t>
            </a:r>
            <a:endParaRPr lang="pt-PT" dirty="0" smtClean="0"/>
          </a:p>
          <a:p>
            <a:r>
              <a:rPr lang="pt-PT" dirty="0" smtClean="0">
                <a:hlinkClick r:id="rId4" action="ppaction://hlinksldjump"/>
              </a:rPr>
              <a:t>Exercício </a:t>
            </a:r>
            <a:r>
              <a:rPr lang="pt-PT" dirty="0">
                <a:hlinkClick r:id="rId4" action="ppaction://hlinksldjump"/>
              </a:rPr>
              <a:t>- Codificador decimal para teclado de 10 </a:t>
            </a:r>
            <a:r>
              <a:rPr lang="pt-PT" dirty="0" smtClean="0">
                <a:hlinkClick r:id="rId4" action="ppaction://hlinksldjump"/>
              </a:rPr>
              <a:t>teclas (6 e 7)</a:t>
            </a:r>
            <a:endParaRPr lang="pt-PT" dirty="0"/>
          </a:p>
          <a:p>
            <a:r>
              <a:rPr lang="pt-PT" dirty="0" smtClean="0">
                <a:hlinkClick r:id="rId5" action="ppaction://hlinksldjump"/>
              </a:rPr>
              <a:t>Exercício - Codificador 4:2 (9 e 10)</a:t>
            </a:r>
            <a:endParaRPr lang="pt-PT" dirty="0" smtClean="0"/>
          </a:p>
          <a:p>
            <a:r>
              <a:rPr lang="pt-PT" dirty="0" smtClean="0">
                <a:hlinkClick r:id="rId6" action="ppaction://hlinksldjump"/>
              </a:rPr>
              <a:t>Exercício - Codificador </a:t>
            </a:r>
            <a:r>
              <a:rPr lang="pt-PT" dirty="0">
                <a:hlinkClick r:id="rId6" action="ppaction://hlinksldjump"/>
              </a:rPr>
              <a:t>de prioridades </a:t>
            </a:r>
            <a:r>
              <a:rPr lang="pt-PT" dirty="0" smtClean="0">
                <a:hlinkClick r:id="rId6" action="ppaction://hlinksldjump"/>
              </a:rPr>
              <a:t>4:2 (11)</a:t>
            </a:r>
            <a:endParaRPr lang="pt-PT" dirty="0" smtClean="0"/>
          </a:p>
          <a:p>
            <a:r>
              <a:rPr lang="pt-PT" dirty="0">
                <a:hlinkClick r:id="rId7" action="ppaction://hlinksldjump"/>
              </a:rPr>
              <a:t>Codificador de prioridades </a:t>
            </a:r>
            <a:r>
              <a:rPr lang="pt-PT" dirty="0" smtClean="0">
                <a:hlinkClick r:id="rId7" action="ppaction://hlinksldjump"/>
              </a:rPr>
              <a:t>4:2 </a:t>
            </a:r>
            <a:r>
              <a:rPr lang="pt-PT" dirty="0" err="1" smtClean="0">
                <a:hlinkClick r:id="rId7" action="ppaction://hlinksldjump"/>
              </a:rPr>
              <a:t>vs</a:t>
            </a:r>
            <a:r>
              <a:rPr lang="pt-PT" dirty="0" smtClean="0">
                <a:hlinkClick r:id="rId7" action="ppaction://hlinksldjump"/>
              </a:rPr>
              <a:t> Codificador 4:2 (12)</a:t>
            </a:r>
            <a:endParaRPr lang="pt-PT" dirty="0" smtClean="0"/>
          </a:p>
          <a:p>
            <a:endParaRPr lang="pt-PT" dirty="0" smtClean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39569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1626" y="620688"/>
            <a:ext cx="7562862" cy="628222"/>
          </a:xfrm>
        </p:spPr>
        <p:txBody>
          <a:bodyPr>
            <a:normAutofit fontScale="90000"/>
          </a:bodyPr>
          <a:lstStyle/>
          <a:p>
            <a:r>
              <a:rPr lang="pt-PT" dirty="0"/>
              <a:t>Codificadores </a:t>
            </a:r>
            <a:r>
              <a:rPr lang="pt-PT" dirty="0" smtClean="0"/>
              <a:t>e Descodificadores</a:t>
            </a:r>
            <a:endParaRPr lang="pt-PT" dirty="0"/>
          </a:p>
        </p:txBody>
      </p:sp>
      <p:sp>
        <p:nvSpPr>
          <p:cNvPr id="4" name="Marcador de Posição de Conteúdo 2"/>
          <p:cNvSpPr txBox="1">
            <a:spLocks/>
          </p:cNvSpPr>
          <p:nvPr/>
        </p:nvSpPr>
        <p:spPr>
          <a:xfrm>
            <a:off x="475502" y="4207423"/>
            <a:ext cx="7848872" cy="805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P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Descodificar</a:t>
            </a:r>
            <a:r>
              <a:rPr lang="pt-P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converte a informação de binário para outra forma de representação (ex. binário para decimal).</a:t>
            </a:r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arcador de Posição de Conteúdo 2"/>
          <p:cNvSpPr>
            <a:spLocks noGrp="1"/>
          </p:cNvSpPr>
          <p:nvPr>
            <p:ph idx="1"/>
          </p:nvPr>
        </p:nvSpPr>
        <p:spPr>
          <a:xfrm>
            <a:off x="405802" y="1473225"/>
            <a:ext cx="8486678" cy="659045"/>
          </a:xfrm>
        </p:spPr>
        <p:txBody>
          <a:bodyPr>
            <a:normAutofit/>
          </a:bodyPr>
          <a:lstStyle/>
          <a:p>
            <a:pPr algn="just"/>
            <a:r>
              <a:rPr lang="pt-PT" sz="1600" b="1" dirty="0">
                <a:latin typeface="Arial" panose="020B0604020202020204" pitchFamily="34" charset="0"/>
                <a:cs typeface="Arial" panose="020B0604020202020204" pitchFamily="34" charset="0"/>
              </a:rPr>
              <a:t>Codificar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designa o processo de representar caracteres ou grupos de </a:t>
            </a:r>
            <a:r>
              <a:rPr lang="pt-P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caracteres em 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código </a:t>
            </a:r>
            <a:r>
              <a:rPr lang="pt-P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binário.</a:t>
            </a:r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0" name="Tabe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850591"/>
              </p:ext>
            </p:extLst>
          </p:nvPr>
        </p:nvGraphicFramePr>
        <p:xfrm>
          <a:off x="976305" y="2037974"/>
          <a:ext cx="2864183" cy="177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04">
                  <a:extLst>
                    <a:ext uri="{9D8B030D-6E8A-4147-A177-3AD203B41FA5}">
                      <a16:colId xmlns:a16="http://schemas.microsoft.com/office/drawing/2014/main" val="3512781359"/>
                    </a:ext>
                  </a:extLst>
                </a:gridCol>
                <a:gridCol w="371404">
                  <a:extLst>
                    <a:ext uri="{9D8B030D-6E8A-4147-A177-3AD203B41FA5}">
                      <a16:colId xmlns:a16="http://schemas.microsoft.com/office/drawing/2014/main" val="3116742605"/>
                    </a:ext>
                  </a:extLst>
                </a:gridCol>
                <a:gridCol w="371404">
                  <a:extLst>
                    <a:ext uri="{9D8B030D-6E8A-4147-A177-3AD203B41FA5}">
                      <a16:colId xmlns:a16="http://schemas.microsoft.com/office/drawing/2014/main" val="1087556635"/>
                    </a:ext>
                  </a:extLst>
                </a:gridCol>
                <a:gridCol w="371404">
                  <a:extLst>
                    <a:ext uri="{9D8B030D-6E8A-4147-A177-3AD203B41FA5}">
                      <a16:colId xmlns:a16="http://schemas.microsoft.com/office/drawing/2014/main" val="3281698288"/>
                    </a:ext>
                  </a:extLst>
                </a:gridCol>
                <a:gridCol w="371404">
                  <a:extLst>
                    <a:ext uri="{9D8B030D-6E8A-4147-A177-3AD203B41FA5}">
                      <a16:colId xmlns:a16="http://schemas.microsoft.com/office/drawing/2014/main" val="1922840077"/>
                    </a:ext>
                  </a:extLst>
                </a:gridCol>
                <a:gridCol w="247092">
                  <a:extLst>
                    <a:ext uri="{9D8B030D-6E8A-4147-A177-3AD203B41FA5}">
                      <a16:colId xmlns:a16="http://schemas.microsoft.com/office/drawing/2014/main" val="1992212513"/>
                    </a:ext>
                  </a:extLst>
                </a:gridCol>
                <a:gridCol w="388667">
                  <a:extLst>
                    <a:ext uri="{9D8B030D-6E8A-4147-A177-3AD203B41FA5}">
                      <a16:colId xmlns:a16="http://schemas.microsoft.com/office/drawing/2014/main" val="3366520904"/>
                    </a:ext>
                  </a:extLst>
                </a:gridCol>
                <a:gridCol w="371404">
                  <a:extLst>
                    <a:ext uri="{9D8B030D-6E8A-4147-A177-3AD203B41FA5}">
                      <a16:colId xmlns:a16="http://schemas.microsoft.com/office/drawing/2014/main" val="3640235380"/>
                    </a:ext>
                  </a:extLst>
                </a:gridCol>
              </a:tblGrid>
              <a:tr h="168871">
                <a:tc>
                  <a:txBody>
                    <a:bodyPr/>
                    <a:lstStyle/>
                    <a:p>
                      <a:pPr algn="ctr"/>
                      <a:endParaRPr lang="pt-PT" sz="1600" baseline="-25000" dirty="0">
                        <a:latin typeface="Consolas" panose="020B0609020204030204" pitchFamily="49" charset="0"/>
                      </a:endParaRPr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PT" sz="1600" baseline="-25000" dirty="0" smtClean="0">
                          <a:latin typeface="Consolas" panose="020B0609020204030204" pitchFamily="49" charset="0"/>
                        </a:rPr>
                        <a:t>2</a:t>
                      </a:r>
                      <a:r>
                        <a:rPr lang="pt-PT" sz="1600" baseline="30000" dirty="0" smtClean="0">
                          <a:latin typeface="Consolas" panose="020B0609020204030204" pitchFamily="49" charset="0"/>
                        </a:rPr>
                        <a:t>2</a:t>
                      </a:r>
                      <a:r>
                        <a:rPr lang="pt-PT" sz="1600" baseline="-25000" dirty="0" smtClean="0">
                          <a:latin typeface="Consolas" panose="020B0609020204030204" pitchFamily="49" charset="0"/>
                        </a:rPr>
                        <a:t>=4</a:t>
                      </a:r>
                      <a:endParaRPr lang="pt-PT" sz="1600" baseline="-25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400" baseline="-25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400" baseline="-25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400" baseline="-25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baseline="-25000" dirty="0">
                        <a:latin typeface="Consolas" panose="020B0609020204030204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baseline="-25000" dirty="0">
                        <a:latin typeface="Consolas" panose="020B0609020204030204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baseline="-25000" dirty="0">
                        <a:latin typeface="Consolas" panose="020B0609020204030204" pitchFamily="49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147410"/>
                  </a:ext>
                </a:extLst>
              </a:tr>
              <a:tr h="297213">
                <a:tc>
                  <a:txBody>
                    <a:bodyPr/>
                    <a:lstStyle/>
                    <a:p>
                      <a:pPr algn="ctr"/>
                      <a:endParaRPr lang="pt-PT" sz="1400" b="1" baseline="-25000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I</a:t>
                      </a:r>
                      <a:r>
                        <a:rPr lang="pt-PT" sz="1400" b="1" baseline="-250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  <a:endParaRPr lang="pt-PT" sz="1400" b="1" baseline="-25000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I</a:t>
                      </a:r>
                      <a:r>
                        <a:rPr lang="pt-PT" sz="1400" b="1" baseline="-250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  <a:endParaRPr lang="pt-PT" sz="1400" b="1" baseline="-25000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I</a:t>
                      </a:r>
                      <a:r>
                        <a:rPr lang="pt-PT" sz="1400" b="1" baseline="-250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pt-PT" sz="1400" b="1" baseline="-25000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I</a:t>
                      </a:r>
                      <a:r>
                        <a:rPr lang="pt-PT" sz="1400" b="1" baseline="-250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pt-PT" sz="1400" b="1" baseline="-25000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b="1" baseline="-25000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O</a:t>
                      </a:r>
                      <a:r>
                        <a:rPr lang="pt-PT" sz="1400" b="1" baseline="-250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pt-PT" sz="1400" b="1" baseline="-25000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O</a:t>
                      </a:r>
                      <a:r>
                        <a:rPr lang="pt-PT" sz="1400" b="1" baseline="-250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pt-PT" sz="1400" b="1" baseline="-25000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108796"/>
                  </a:ext>
                </a:extLst>
              </a:tr>
              <a:tr h="29721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1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D</a:t>
                      </a:r>
                      <a:r>
                        <a:rPr lang="pt-PT" sz="1400" b="1" baseline="-250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538206"/>
                  </a:ext>
                </a:extLst>
              </a:tr>
              <a:tr h="29721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1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D</a:t>
                      </a:r>
                      <a:r>
                        <a:rPr lang="pt-PT" sz="1400" b="1" baseline="-250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211737"/>
                  </a:ext>
                </a:extLst>
              </a:tr>
              <a:tr h="29721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1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D</a:t>
                      </a:r>
                      <a:r>
                        <a:rPr lang="pt-PT" sz="1400" b="1" baseline="-250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25286"/>
                  </a:ext>
                </a:extLst>
              </a:tr>
              <a:tr h="29721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1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D</a:t>
                      </a:r>
                      <a:r>
                        <a:rPr lang="pt-PT" sz="1400" b="1" baseline="-250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827722"/>
                  </a:ext>
                </a:extLst>
              </a:tr>
            </a:tbl>
          </a:graphicData>
        </a:graphic>
      </p:graphicFrame>
      <p:graphicFrame>
        <p:nvGraphicFramePr>
          <p:cNvPr id="31" name="Tabela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794860"/>
              </p:ext>
            </p:extLst>
          </p:nvPr>
        </p:nvGraphicFramePr>
        <p:xfrm>
          <a:off x="1053702" y="4837525"/>
          <a:ext cx="2931584" cy="186196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59128">
                  <a:extLst>
                    <a:ext uri="{9D8B030D-6E8A-4147-A177-3AD203B41FA5}">
                      <a16:colId xmlns:a16="http://schemas.microsoft.com/office/drawing/2014/main" val="3281698288"/>
                    </a:ext>
                  </a:extLst>
                </a:gridCol>
                <a:gridCol w="359128">
                  <a:extLst>
                    <a:ext uri="{9D8B030D-6E8A-4147-A177-3AD203B41FA5}">
                      <a16:colId xmlns:a16="http://schemas.microsoft.com/office/drawing/2014/main" val="192284007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92212513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3600324137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3641174553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3366520904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3640235380"/>
                    </a:ext>
                  </a:extLst>
                </a:gridCol>
                <a:gridCol w="359128">
                  <a:extLst>
                    <a:ext uri="{9D8B030D-6E8A-4147-A177-3AD203B41FA5}">
                      <a16:colId xmlns:a16="http://schemas.microsoft.com/office/drawing/2014/main" val="3695926152"/>
                    </a:ext>
                  </a:extLst>
                </a:gridCol>
              </a:tblGrid>
              <a:tr h="321382">
                <a:tc>
                  <a:txBody>
                    <a:bodyPr/>
                    <a:lstStyle/>
                    <a:p>
                      <a:pPr algn="ctr"/>
                      <a:endParaRPr lang="pt-PT" sz="1400" baseline="-25000" dirty="0">
                        <a:latin typeface="Consolas" panose="020B0609020204030204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baseline="-25000" dirty="0">
                        <a:latin typeface="Consolas" panose="020B0609020204030204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baseline="-25000" dirty="0">
                        <a:latin typeface="Consolas" panose="020B0609020204030204" pitchFamily="49" charset="0"/>
                      </a:endParaRPr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baseline="-25000" dirty="0" smtClean="0">
                          <a:latin typeface="Consolas" panose="020B0609020204030204" pitchFamily="49" charset="0"/>
                        </a:rPr>
                        <a:t>2</a:t>
                      </a:r>
                      <a:r>
                        <a:rPr lang="pt-PT" sz="1600" b="1" baseline="30000" dirty="0" smtClean="0">
                          <a:latin typeface="Consolas" panose="020B0609020204030204" pitchFamily="49" charset="0"/>
                        </a:rPr>
                        <a:t>2</a:t>
                      </a:r>
                      <a:r>
                        <a:rPr lang="pt-PT" sz="1600" b="1" baseline="-25000" dirty="0" smtClean="0">
                          <a:latin typeface="Consolas" panose="020B0609020204030204" pitchFamily="49" charset="0"/>
                        </a:rPr>
                        <a:t>=4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400" baseline="-25000" dirty="0" smtClean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400" baseline="-25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400" baseline="-25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baseline="-25000" dirty="0">
                        <a:latin typeface="Consolas" panose="020B0609020204030204" pitchFamily="49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3928590"/>
                  </a:ext>
                </a:extLst>
              </a:tr>
              <a:tr h="321382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I</a:t>
                      </a:r>
                      <a:r>
                        <a:rPr lang="pt-PT" sz="1400" baseline="-250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pt-PT" sz="1400" baseline="-25000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I</a:t>
                      </a:r>
                      <a:r>
                        <a:rPr lang="pt-PT" sz="1400" baseline="-250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pt-PT" sz="1400" baseline="-25000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baseline="-25000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O</a:t>
                      </a:r>
                      <a:r>
                        <a:rPr lang="pt-PT" sz="1400" baseline="-250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O</a:t>
                      </a:r>
                      <a:r>
                        <a:rPr lang="pt-PT" sz="1400" baseline="-250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O</a:t>
                      </a:r>
                      <a:r>
                        <a:rPr lang="pt-PT" sz="1400" baseline="-250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pt-PT" sz="1400" baseline="-25000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O</a:t>
                      </a:r>
                      <a:r>
                        <a:rPr lang="pt-PT" sz="1400" baseline="-250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pt-PT" sz="1400" baseline="-25000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baseline="-25000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108796"/>
                  </a:ext>
                </a:extLst>
              </a:tr>
              <a:tr h="233597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1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D</a:t>
                      </a:r>
                      <a:r>
                        <a:rPr lang="pt-PT" sz="1400" b="1" baseline="-250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538206"/>
                  </a:ext>
                </a:extLst>
              </a:tr>
              <a:tr h="233597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1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D</a:t>
                      </a:r>
                      <a:r>
                        <a:rPr lang="pt-PT" sz="1400" b="1" baseline="-250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11737"/>
                  </a:ext>
                </a:extLst>
              </a:tr>
              <a:tr h="233597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1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D</a:t>
                      </a:r>
                      <a:r>
                        <a:rPr lang="pt-PT" sz="1400" b="1" baseline="-250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25286"/>
                  </a:ext>
                </a:extLst>
              </a:tr>
              <a:tr h="233597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1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D</a:t>
                      </a:r>
                      <a:r>
                        <a:rPr lang="pt-PT" sz="1400" b="1" baseline="-250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827722"/>
                  </a:ext>
                </a:extLst>
              </a:tr>
            </a:tbl>
          </a:graphicData>
        </a:graphic>
      </p:graphicFrame>
      <p:cxnSp>
        <p:nvCxnSpPr>
          <p:cNvPr id="55" name="Conexão reta 54"/>
          <p:cNvCxnSpPr/>
          <p:nvPr/>
        </p:nvCxnSpPr>
        <p:spPr>
          <a:xfrm>
            <a:off x="475502" y="4077072"/>
            <a:ext cx="8390141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Grupo 65"/>
          <p:cNvGrpSpPr/>
          <p:nvPr/>
        </p:nvGrpSpPr>
        <p:grpSpPr>
          <a:xfrm>
            <a:off x="4399938" y="4624298"/>
            <a:ext cx="4538614" cy="2095032"/>
            <a:chOff x="4399938" y="4624298"/>
            <a:chExt cx="4538614" cy="2095032"/>
          </a:xfrm>
        </p:grpSpPr>
        <p:grpSp>
          <p:nvGrpSpPr>
            <p:cNvPr id="32" name="Grupo 31"/>
            <p:cNvGrpSpPr/>
            <p:nvPr/>
          </p:nvGrpSpPr>
          <p:grpSpPr>
            <a:xfrm>
              <a:off x="4399938" y="4677907"/>
              <a:ext cx="4538614" cy="2035470"/>
              <a:chOff x="4437576" y="1813229"/>
              <a:chExt cx="4538614" cy="2035470"/>
            </a:xfrm>
          </p:grpSpPr>
          <p:grpSp>
            <p:nvGrpSpPr>
              <p:cNvPr id="33" name="Grupo 32"/>
              <p:cNvGrpSpPr/>
              <p:nvPr/>
            </p:nvGrpSpPr>
            <p:grpSpPr>
              <a:xfrm>
                <a:off x="4437576" y="1813229"/>
                <a:ext cx="4538614" cy="2035470"/>
                <a:chOff x="3029252" y="1821175"/>
                <a:chExt cx="4538614" cy="2035470"/>
              </a:xfrm>
            </p:grpSpPr>
            <p:sp>
              <p:nvSpPr>
                <p:cNvPr id="42" name="Retângulo 41"/>
                <p:cNvSpPr/>
                <p:nvPr/>
              </p:nvSpPr>
              <p:spPr>
                <a:xfrm>
                  <a:off x="4499992" y="1821175"/>
                  <a:ext cx="1440160" cy="2035470"/>
                </a:xfrm>
                <a:prstGeom prst="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PT" b="1" dirty="0" smtClean="0">
                      <a:solidFill>
                        <a:srgbClr val="FFFF00"/>
                      </a:solidFill>
                    </a:rPr>
                    <a:t>2-4</a:t>
                  </a:r>
                </a:p>
                <a:p>
                  <a:pPr algn="ctr"/>
                  <a:endParaRPr lang="pt-PT" sz="1200" dirty="0"/>
                </a:p>
                <a:p>
                  <a:pPr algn="ctr"/>
                  <a:endParaRPr lang="pt-PT" sz="1200" dirty="0" smtClean="0"/>
                </a:p>
                <a:p>
                  <a:pPr algn="ctr"/>
                  <a:r>
                    <a:rPr lang="pt-PT" sz="1200" b="1" dirty="0" smtClean="0">
                      <a:solidFill>
                        <a:srgbClr val="FFFF00"/>
                      </a:solidFill>
                    </a:rPr>
                    <a:t>Descodificador</a:t>
                  </a:r>
                </a:p>
                <a:p>
                  <a:pPr algn="ctr"/>
                  <a:endParaRPr lang="pt-PT" sz="1200" b="1" dirty="0" smtClean="0">
                    <a:solidFill>
                      <a:srgbClr val="FFFF00"/>
                    </a:solidFill>
                  </a:endParaRPr>
                </a:p>
                <a:p>
                  <a:pPr algn="ctr"/>
                  <a:r>
                    <a:rPr lang="pt-PT" sz="1200" b="1" i="1" dirty="0">
                      <a:solidFill>
                        <a:srgbClr val="FFFF00"/>
                      </a:solidFill>
                    </a:rPr>
                    <a:t>D</a:t>
                  </a:r>
                  <a:r>
                    <a:rPr lang="pt-PT" sz="1200" b="1" i="1" dirty="0" smtClean="0">
                      <a:solidFill>
                        <a:srgbClr val="FFFF00"/>
                      </a:solidFill>
                    </a:rPr>
                    <a:t>ecoder</a:t>
                  </a:r>
                  <a:endParaRPr lang="pt-PT" sz="1200" b="1" i="1" dirty="0">
                    <a:solidFill>
                      <a:srgbClr val="FFFF00"/>
                    </a:solidFill>
                  </a:endParaRPr>
                </a:p>
              </p:txBody>
            </p:sp>
            <p:cxnSp>
              <p:nvCxnSpPr>
                <p:cNvPr id="43" name="Conexão reta 42"/>
                <p:cNvCxnSpPr/>
                <p:nvPr/>
              </p:nvCxnSpPr>
              <p:spPr>
                <a:xfrm>
                  <a:off x="5940152" y="2231481"/>
                  <a:ext cx="648072" cy="0"/>
                </a:xfrm>
                <a:prstGeom prst="line">
                  <a:avLst/>
                </a:prstGeom>
                <a:ln w="317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exão reta 43"/>
                <p:cNvCxnSpPr/>
                <p:nvPr/>
              </p:nvCxnSpPr>
              <p:spPr>
                <a:xfrm>
                  <a:off x="3851920" y="2017953"/>
                  <a:ext cx="648072" cy="0"/>
                </a:xfrm>
                <a:prstGeom prst="line">
                  <a:avLst/>
                </a:prstGeom>
                <a:ln w="317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xão reta 44"/>
                <p:cNvCxnSpPr/>
                <p:nvPr/>
              </p:nvCxnSpPr>
              <p:spPr>
                <a:xfrm>
                  <a:off x="5934145" y="3332009"/>
                  <a:ext cx="648072" cy="0"/>
                </a:xfrm>
                <a:prstGeom prst="line">
                  <a:avLst/>
                </a:prstGeom>
                <a:ln w="317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xão reta 45"/>
                <p:cNvCxnSpPr/>
                <p:nvPr/>
              </p:nvCxnSpPr>
              <p:spPr>
                <a:xfrm>
                  <a:off x="3832684" y="3602129"/>
                  <a:ext cx="648072" cy="0"/>
                </a:xfrm>
                <a:prstGeom prst="line">
                  <a:avLst/>
                </a:prstGeom>
                <a:ln w="317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" name="CaixaDeTexto 46"/>
                <p:cNvSpPr txBox="1"/>
                <p:nvPr/>
              </p:nvSpPr>
              <p:spPr>
                <a:xfrm>
                  <a:off x="3523071" y="2438007"/>
                  <a:ext cx="865943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pt-PT" sz="1600" b="1" dirty="0" smtClean="0">
                      <a:solidFill>
                        <a:srgbClr val="FF0000"/>
                      </a:solidFill>
                    </a:rPr>
                    <a:t>n</a:t>
                  </a:r>
                  <a:r>
                    <a:rPr lang="pt-PT" sz="1600" dirty="0" smtClean="0">
                      <a:solidFill>
                        <a:srgbClr val="FF0000"/>
                      </a:solidFill>
                    </a:rPr>
                    <a:t> </a:t>
                  </a:r>
                  <a:r>
                    <a:rPr lang="pt-PT" sz="1600" dirty="0" smtClean="0"/>
                    <a:t>input</a:t>
                  </a:r>
                  <a:endParaRPr lang="pt-PT" sz="1600" dirty="0"/>
                </a:p>
              </p:txBody>
            </p:sp>
            <p:sp>
              <p:nvSpPr>
                <p:cNvPr id="48" name="CaixaDeTexto 47"/>
                <p:cNvSpPr txBox="1"/>
                <p:nvPr/>
              </p:nvSpPr>
              <p:spPr>
                <a:xfrm>
                  <a:off x="5916452" y="2424740"/>
                  <a:ext cx="1082348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pt-PT" sz="1600" dirty="0"/>
                    <a:t>2</a:t>
                  </a:r>
                  <a:r>
                    <a:rPr lang="pt-PT" sz="1600" b="1" baseline="30000" dirty="0">
                      <a:solidFill>
                        <a:srgbClr val="FF0000"/>
                      </a:solidFill>
                    </a:rPr>
                    <a:t>n</a:t>
                  </a:r>
                  <a:r>
                    <a:rPr lang="pt-PT" sz="1600" baseline="30000" dirty="0">
                      <a:solidFill>
                        <a:srgbClr val="FF0000"/>
                      </a:solidFill>
                    </a:rPr>
                    <a:t> </a:t>
                  </a:r>
                  <a:r>
                    <a:rPr lang="pt-PT" sz="1600" dirty="0" smtClean="0"/>
                    <a:t>output</a:t>
                  </a:r>
                  <a:endParaRPr lang="pt-PT" sz="1600" dirty="0"/>
                </a:p>
              </p:txBody>
            </p:sp>
            <p:sp>
              <p:nvSpPr>
                <p:cNvPr id="49" name="CaixaDeTexto 48"/>
                <p:cNvSpPr txBox="1"/>
                <p:nvPr/>
              </p:nvSpPr>
              <p:spPr>
                <a:xfrm>
                  <a:off x="3029252" y="2761760"/>
                  <a:ext cx="1481496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pt-PT" sz="1600" dirty="0" smtClean="0"/>
                    <a:t>Ex: </a:t>
                  </a:r>
                  <a:r>
                    <a:rPr lang="pt-PT" sz="1600" dirty="0"/>
                    <a:t> </a:t>
                  </a:r>
                  <a:r>
                    <a:rPr lang="pt-PT" sz="1600" b="1" dirty="0">
                      <a:solidFill>
                        <a:srgbClr val="FF0000"/>
                      </a:solidFill>
                    </a:rPr>
                    <a:t>n</a:t>
                  </a:r>
                  <a:r>
                    <a:rPr lang="pt-PT" sz="1600" dirty="0"/>
                    <a:t>=2 </a:t>
                  </a:r>
                  <a:r>
                    <a:rPr lang="pt-PT" sz="1600" dirty="0" smtClean="0"/>
                    <a:t>input</a:t>
                  </a:r>
                  <a:endParaRPr lang="pt-PT" sz="1600" dirty="0"/>
                </a:p>
              </p:txBody>
            </p:sp>
            <p:sp>
              <p:nvSpPr>
                <p:cNvPr id="50" name="CaixaDeTexto 49"/>
                <p:cNvSpPr txBox="1"/>
                <p:nvPr/>
              </p:nvSpPr>
              <p:spPr>
                <a:xfrm>
                  <a:off x="5916452" y="2737563"/>
                  <a:ext cx="165141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pt-PT" sz="1600" dirty="0" smtClean="0"/>
                    <a:t>Ex: </a:t>
                  </a:r>
                  <a:r>
                    <a:rPr lang="pt-PT" sz="1600" dirty="0"/>
                    <a:t>2</a:t>
                  </a:r>
                  <a:r>
                    <a:rPr lang="pt-PT" sz="1600" b="1" baseline="30000" dirty="0">
                      <a:solidFill>
                        <a:srgbClr val="FF0000"/>
                      </a:solidFill>
                    </a:rPr>
                    <a:t>2</a:t>
                  </a:r>
                  <a:r>
                    <a:rPr lang="pt-PT" sz="1600" dirty="0"/>
                    <a:t>=4 </a:t>
                  </a:r>
                  <a:r>
                    <a:rPr lang="pt-PT" sz="1600" dirty="0" smtClean="0"/>
                    <a:t>output</a:t>
                  </a:r>
                  <a:endParaRPr lang="pt-PT" sz="1600" dirty="0"/>
                </a:p>
              </p:txBody>
            </p:sp>
          </p:grpSp>
          <p:cxnSp>
            <p:nvCxnSpPr>
              <p:cNvPr id="34" name="Conexão reta 33"/>
              <p:cNvCxnSpPr/>
              <p:nvPr/>
            </p:nvCxnSpPr>
            <p:spPr>
              <a:xfrm>
                <a:off x="7336828" y="3672043"/>
                <a:ext cx="648072" cy="0"/>
              </a:xfrm>
              <a:prstGeom prst="line">
                <a:avLst/>
              </a:prstGeom>
              <a:ln w="317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exão reta 34"/>
              <p:cNvCxnSpPr/>
              <p:nvPr/>
            </p:nvCxnSpPr>
            <p:spPr>
              <a:xfrm>
                <a:off x="7348476" y="1922653"/>
                <a:ext cx="648072" cy="0"/>
              </a:xfrm>
              <a:prstGeom prst="line">
                <a:avLst/>
              </a:prstGeom>
              <a:ln w="317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Retângulo 37"/>
              <p:cNvSpPr/>
              <p:nvPr/>
            </p:nvSpPr>
            <p:spPr>
              <a:xfrm>
                <a:off x="5004171" y="1835158"/>
                <a:ext cx="3962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pt-PT" dirty="0">
                    <a:latin typeface="Consolas" panose="020B0609020204030204" pitchFamily="49" charset="0"/>
                  </a:rPr>
                  <a:t>I</a:t>
                </a:r>
                <a:r>
                  <a:rPr lang="pt-PT" baseline="-25000" dirty="0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40" name="Retângulo 39"/>
              <p:cNvSpPr/>
              <p:nvPr/>
            </p:nvSpPr>
            <p:spPr>
              <a:xfrm>
                <a:off x="5004171" y="3409517"/>
                <a:ext cx="3962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pt-PT" dirty="0" smtClean="0">
                    <a:latin typeface="Consolas" panose="020B0609020204030204" pitchFamily="49" charset="0"/>
                  </a:rPr>
                  <a:t>I</a:t>
                </a:r>
                <a:r>
                  <a:rPr lang="pt-PT" baseline="-25000" dirty="0">
                    <a:latin typeface="Consolas" panose="020B0609020204030204" pitchFamily="49" charset="0"/>
                  </a:rPr>
                  <a:t>1</a:t>
                </a:r>
              </a:p>
            </p:txBody>
          </p:sp>
        </p:grpSp>
        <p:sp>
          <p:nvSpPr>
            <p:cNvPr id="57" name="Retângulo 56"/>
            <p:cNvSpPr/>
            <p:nvPr/>
          </p:nvSpPr>
          <p:spPr>
            <a:xfrm>
              <a:off x="6940512" y="4624298"/>
              <a:ext cx="3962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57200">
                <a:defRPr/>
              </a:pPr>
              <a:r>
                <a:rPr lang="pt-PT" b="1" dirty="0">
                  <a:solidFill>
                    <a:schemeClr val="bg1"/>
                  </a:solidFill>
                  <a:latin typeface="Consolas" panose="020B0609020204030204" pitchFamily="49" charset="0"/>
                </a:rPr>
                <a:t>D</a:t>
              </a:r>
              <a:r>
                <a:rPr lang="pt-PT" b="1" baseline="-25000" dirty="0">
                  <a:solidFill>
                    <a:schemeClr val="bg1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  <p:sp>
          <p:nvSpPr>
            <p:cNvPr id="58" name="Retângulo 57"/>
            <p:cNvSpPr/>
            <p:nvPr/>
          </p:nvSpPr>
          <p:spPr>
            <a:xfrm>
              <a:off x="6950115" y="4875660"/>
              <a:ext cx="3962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57200">
                <a:defRPr/>
              </a:pPr>
              <a:r>
                <a:rPr lang="pt-PT" b="1" dirty="0" smtClean="0">
                  <a:solidFill>
                    <a:schemeClr val="bg1"/>
                  </a:solidFill>
                  <a:latin typeface="Consolas" panose="020B0609020204030204" pitchFamily="49" charset="0"/>
                </a:rPr>
                <a:t>D</a:t>
              </a:r>
              <a:r>
                <a:rPr lang="pt-PT" b="1" baseline="-25000" dirty="0" smtClean="0">
                  <a:solidFill>
                    <a:schemeClr val="bg1"/>
                  </a:solidFill>
                  <a:latin typeface="Consolas" panose="020B0609020204030204" pitchFamily="49" charset="0"/>
                </a:rPr>
                <a:t>1</a:t>
              </a:r>
              <a:endParaRPr lang="pt-PT" b="1" baseline="-25000" dirty="0">
                <a:solidFill>
                  <a:schemeClr val="bg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59" name="Retângulo 58"/>
            <p:cNvSpPr/>
            <p:nvPr/>
          </p:nvSpPr>
          <p:spPr>
            <a:xfrm>
              <a:off x="6979904" y="6026693"/>
              <a:ext cx="3962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57200">
                <a:defRPr/>
              </a:pPr>
              <a:r>
                <a:rPr lang="pt-PT" b="1" dirty="0" smtClean="0">
                  <a:solidFill>
                    <a:schemeClr val="bg1"/>
                  </a:solidFill>
                  <a:latin typeface="Consolas" panose="020B0609020204030204" pitchFamily="49" charset="0"/>
                </a:rPr>
                <a:t>D</a:t>
              </a:r>
              <a:r>
                <a:rPr lang="pt-PT" b="1" baseline="-25000" dirty="0" smtClean="0">
                  <a:solidFill>
                    <a:schemeClr val="bg1"/>
                  </a:solidFill>
                  <a:latin typeface="Consolas" panose="020B0609020204030204" pitchFamily="49" charset="0"/>
                </a:rPr>
                <a:t>2</a:t>
              </a:r>
              <a:endParaRPr lang="pt-PT" b="1" baseline="-25000" dirty="0">
                <a:solidFill>
                  <a:schemeClr val="bg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60" name="Retângulo 59"/>
            <p:cNvSpPr/>
            <p:nvPr/>
          </p:nvSpPr>
          <p:spPr>
            <a:xfrm>
              <a:off x="7005169" y="6349998"/>
              <a:ext cx="3962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57200">
                <a:defRPr/>
              </a:pPr>
              <a:r>
                <a:rPr lang="pt-PT" b="1" dirty="0" smtClean="0">
                  <a:solidFill>
                    <a:schemeClr val="bg1"/>
                  </a:solidFill>
                  <a:latin typeface="Consolas" panose="020B0609020204030204" pitchFamily="49" charset="0"/>
                </a:rPr>
                <a:t>D</a:t>
              </a:r>
              <a:r>
                <a:rPr lang="pt-PT" b="1" baseline="-25000" dirty="0" smtClean="0">
                  <a:solidFill>
                    <a:schemeClr val="bg1"/>
                  </a:solidFill>
                  <a:latin typeface="Consolas" panose="020B0609020204030204" pitchFamily="49" charset="0"/>
                </a:rPr>
                <a:t>3</a:t>
              </a:r>
              <a:endParaRPr lang="pt-PT" b="1" baseline="-25000" dirty="0">
                <a:solidFill>
                  <a:schemeClr val="bg1"/>
                </a:solidFill>
                <a:latin typeface="Consolas" panose="020B0609020204030204" pitchFamily="49" charset="0"/>
              </a:endParaRPr>
            </a:p>
          </p:txBody>
        </p:sp>
      </p:grpSp>
      <p:grpSp>
        <p:nvGrpSpPr>
          <p:cNvPr id="67" name="Grupo 66"/>
          <p:cNvGrpSpPr/>
          <p:nvPr/>
        </p:nvGrpSpPr>
        <p:grpSpPr>
          <a:xfrm>
            <a:off x="4399938" y="1911956"/>
            <a:ext cx="4474494" cy="2035470"/>
            <a:chOff x="4399938" y="1911956"/>
            <a:chExt cx="4474494" cy="2035470"/>
          </a:xfrm>
        </p:grpSpPr>
        <p:grpSp>
          <p:nvGrpSpPr>
            <p:cNvPr id="30" name="Grupo 29"/>
            <p:cNvGrpSpPr/>
            <p:nvPr/>
          </p:nvGrpSpPr>
          <p:grpSpPr>
            <a:xfrm>
              <a:off x="4399938" y="1911956"/>
              <a:ext cx="4474494" cy="2035470"/>
              <a:chOff x="4437576" y="1813229"/>
              <a:chExt cx="4474494" cy="2035470"/>
            </a:xfrm>
          </p:grpSpPr>
          <p:grpSp>
            <p:nvGrpSpPr>
              <p:cNvPr id="21" name="Grupo 20"/>
              <p:cNvGrpSpPr/>
              <p:nvPr/>
            </p:nvGrpSpPr>
            <p:grpSpPr>
              <a:xfrm>
                <a:off x="4437576" y="1813229"/>
                <a:ext cx="4474494" cy="2035470"/>
                <a:chOff x="3029252" y="1821175"/>
                <a:chExt cx="4474494" cy="2035470"/>
              </a:xfrm>
            </p:grpSpPr>
            <p:sp>
              <p:nvSpPr>
                <p:cNvPr id="9" name="Retângulo 8"/>
                <p:cNvSpPr/>
                <p:nvPr/>
              </p:nvSpPr>
              <p:spPr>
                <a:xfrm>
                  <a:off x="4499992" y="1821175"/>
                  <a:ext cx="1440160" cy="203547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PT" b="1" dirty="0" smtClean="0">
                      <a:solidFill>
                        <a:srgbClr val="FFFF00"/>
                      </a:solidFill>
                    </a:rPr>
                    <a:t>4-2</a:t>
                  </a:r>
                </a:p>
                <a:p>
                  <a:pPr algn="ctr"/>
                  <a:endParaRPr lang="pt-PT" sz="1600" b="1" dirty="0" smtClean="0">
                    <a:solidFill>
                      <a:srgbClr val="FFFF00"/>
                    </a:solidFill>
                  </a:endParaRPr>
                </a:p>
                <a:p>
                  <a:pPr algn="ctr"/>
                  <a:r>
                    <a:rPr lang="pt-PT" sz="1600" b="1" dirty="0" smtClean="0">
                      <a:solidFill>
                        <a:srgbClr val="FFFF00"/>
                      </a:solidFill>
                    </a:rPr>
                    <a:t>Codificador</a:t>
                  </a:r>
                </a:p>
                <a:p>
                  <a:pPr algn="ctr"/>
                  <a:r>
                    <a:rPr lang="pt-PT" sz="1600" b="1" i="1" dirty="0" smtClean="0">
                      <a:solidFill>
                        <a:srgbClr val="FFFF00"/>
                      </a:solidFill>
                    </a:rPr>
                    <a:t>Encoder</a:t>
                  </a:r>
                  <a:endParaRPr lang="pt-PT" sz="1600" b="1" i="1" dirty="0">
                    <a:solidFill>
                      <a:srgbClr val="FFFF00"/>
                    </a:solidFill>
                  </a:endParaRPr>
                </a:p>
              </p:txBody>
            </p:sp>
            <p:cxnSp>
              <p:nvCxnSpPr>
                <p:cNvPr id="11" name="Conexão reta 10"/>
                <p:cNvCxnSpPr/>
                <p:nvPr/>
              </p:nvCxnSpPr>
              <p:spPr>
                <a:xfrm>
                  <a:off x="3851920" y="2284818"/>
                  <a:ext cx="648072" cy="0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Conexão reta 12"/>
                <p:cNvCxnSpPr/>
                <p:nvPr/>
              </p:nvCxnSpPr>
              <p:spPr>
                <a:xfrm>
                  <a:off x="3851920" y="2017953"/>
                  <a:ext cx="648072" cy="0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Conexão reta 13"/>
                <p:cNvCxnSpPr/>
                <p:nvPr/>
              </p:nvCxnSpPr>
              <p:spPr>
                <a:xfrm>
                  <a:off x="3832684" y="3314097"/>
                  <a:ext cx="648072" cy="0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Conexão reta 14"/>
                <p:cNvCxnSpPr/>
                <p:nvPr/>
              </p:nvCxnSpPr>
              <p:spPr>
                <a:xfrm>
                  <a:off x="3832684" y="3602129"/>
                  <a:ext cx="648072" cy="0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" name="CaixaDeTexto 15"/>
                <p:cNvSpPr txBox="1"/>
                <p:nvPr/>
              </p:nvSpPr>
              <p:spPr>
                <a:xfrm>
                  <a:off x="3523071" y="2438007"/>
                  <a:ext cx="938077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pt-PT" sz="1600" dirty="0" smtClean="0"/>
                    <a:t>2</a:t>
                  </a:r>
                  <a:r>
                    <a:rPr lang="pt-PT" sz="1600" b="1" baseline="30000" dirty="0" smtClean="0">
                      <a:solidFill>
                        <a:srgbClr val="FF0000"/>
                      </a:solidFill>
                    </a:rPr>
                    <a:t>n</a:t>
                  </a:r>
                  <a:r>
                    <a:rPr lang="pt-PT" sz="1600" dirty="0" smtClean="0"/>
                    <a:t> input</a:t>
                  </a:r>
                  <a:endParaRPr lang="pt-PT" sz="1600" dirty="0"/>
                </a:p>
              </p:txBody>
            </p:sp>
            <p:sp>
              <p:nvSpPr>
                <p:cNvPr id="17" name="CaixaDeTexto 16"/>
                <p:cNvSpPr txBox="1"/>
                <p:nvPr/>
              </p:nvSpPr>
              <p:spPr>
                <a:xfrm>
                  <a:off x="5916452" y="2424740"/>
                  <a:ext cx="1027845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pt-PT" sz="1600" b="1" dirty="0" smtClean="0">
                      <a:solidFill>
                        <a:srgbClr val="FF0000"/>
                      </a:solidFill>
                    </a:rPr>
                    <a:t>n</a:t>
                  </a:r>
                  <a:r>
                    <a:rPr lang="pt-PT" sz="1600" dirty="0" smtClean="0"/>
                    <a:t> output</a:t>
                  </a:r>
                  <a:endParaRPr lang="pt-PT" sz="1600" dirty="0"/>
                </a:p>
              </p:txBody>
            </p:sp>
            <p:sp>
              <p:nvSpPr>
                <p:cNvPr id="18" name="CaixaDeTexto 17"/>
                <p:cNvSpPr txBox="1"/>
                <p:nvPr/>
              </p:nvSpPr>
              <p:spPr>
                <a:xfrm>
                  <a:off x="3029252" y="2761760"/>
                  <a:ext cx="1489510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pt-PT" sz="1600" dirty="0" smtClean="0"/>
                    <a:t>Ex: 2</a:t>
                  </a:r>
                  <a:r>
                    <a:rPr lang="pt-PT" sz="1600" b="1" baseline="30000" dirty="0" smtClean="0">
                      <a:solidFill>
                        <a:srgbClr val="FF0000"/>
                      </a:solidFill>
                    </a:rPr>
                    <a:t>2</a:t>
                  </a:r>
                  <a:r>
                    <a:rPr lang="pt-PT" sz="1600" dirty="0" smtClean="0"/>
                    <a:t>=4 input</a:t>
                  </a:r>
                  <a:endParaRPr lang="pt-PT" sz="1600" dirty="0"/>
                </a:p>
              </p:txBody>
            </p:sp>
            <p:sp>
              <p:nvSpPr>
                <p:cNvPr id="19" name="CaixaDeTexto 18"/>
                <p:cNvSpPr txBox="1"/>
                <p:nvPr/>
              </p:nvSpPr>
              <p:spPr>
                <a:xfrm>
                  <a:off x="5916452" y="2737563"/>
                  <a:ext cx="158729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pt-PT" sz="1600" dirty="0" smtClean="0"/>
                    <a:t>Ex: </a:t>
                  </a:r>
                  <a:r>
                    <a:rPr lang="pt-PT" sz="1600" b="1" dirty="0" smtClean="0">
                      <a:solidFill>
                        <a:srgbClr val="FF0000"/>
                      </a:solidFill>
                    </a:rPr>
                    <a:t>n</a:t>
                  </a:r>
                  <a:r>
                    <a:rPr lang="pt-PT" sz="1600" dirty="0" smtClean="0"/>
                    <a:t>=2 output</a:t>
                  </a:r>
                  <a:endParaRPr lang="pt-PT" sz="1600" dirty="0"/>
                </a:p>
              </p:txBody>
            </p:sp>
          </p:grpSp>
          <p:cxnSp>
            <p:nvCxnSpPr>
              <p:cNvPr id="22" name="Conexão reta 21"/>
              <p:cNvCxnSpPr/>
              <p:nvPr/>
            </p:nvCxnSpPr>
            <p:spPr>
              <a:xfrm>
                <a:off x="7377194" y="3602129"/>
                <a:ext cx="648072" cy="0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exão reta 22"/>
              <p:cNvCxnSpPr/>
              <p:nvPr/>
            </p:nvCxnSpPr>
            <p:spPr>
              <a:xfrm>
                <a:off x="7348476" y="2017222"/>
                <a:ext cx="648072" cy="0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Retângulo 23"/>
              <p:cNvSpPr/>
              <p:nvPr/>
            </p:nvSpPr>
            <p:spPr>
              <a:xfrm>
                <a:off x="8025266" y="3388940"/>
                <a:ext cx="3962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pt-PT">
                    <a:latin typeface="Consolas" panose="020B0609020204030204" pitchFamily="49" charset="0"/>
                  </a:rPr>
                  <a:t>O</a:t>
                </a:r>
                <a:r>
                  <a:rPr lang="pt-PT" baseline="-25000">
                    <a:latin typeface="Consolas" panose="020B0609020204030204" pitchFamily="49" charset="0"/>
                  </a:rPr>
                  <a:t>0</a:t>
                </a:r>
                <a:endParaRPr lang="pt-PT" baseline="-25000" dirty="0">
                  <a:latin typeface="Consolas" panose="020B0609020204030204" pitchFamily="49" charset="0"/>
                </a:endParaRPr>
              </a:p>
            </p:txBody>
          </p:sp>
          <p:sp>
            <p:nvSpPr>
              <p:cNvPr id="25" name="Retângulo 24"/>
              <p:cNvSpPr/>
              <p:nvPr/>
            </p:nvSpPr>
            <p:spPr>
              <a:xfrm>
                <a:off x="8074461" y="1854203"/>
                <a:ext cx="3962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pt-PT" dirty="0" smtClean="0">
                    <a:latin typeface="Consolas" panose="020B0609020204030204" pitchFamily="49" charset="0"/>
                  </a:rPr>
                  <a:t>O</a:t>
                </a:r>
                <a:r>
                  <a:rPr lang="pt-PT" baseline="-25000" dirty="0" smtClean="0">
                    <a:latin typeface="Consolas" panose="020B0609020204030204" pitchFamily="49" charset="0"/>
                  </a:rPr>
                  <a:t>1</a:t>
                </a:r>
                <a:endParaRPr lang="pt-PT" baseline="-25000" dirty="0">
                  <a:latin typeface="Consolas" panose="020B0609020204030204" pitchFamily="49" charset="0"/>
                </a:endParaRPr>
              </a:p>
            </p:txBody>
          </p:sp>
          <p:sp>
            <p:nvSpPr>
              <p:cNvPr id="26" name="Retângulo 25"/>
              <p:cNvSpPr/>
              <p:nvPr/>
            </p:nvSpPr>
            <p:spPr>
              <a:xfrm>
                <a:off x="5004171" y="1835158"/>
                <a:ext cx="3962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pt-PT" dirty="0">
                    <a:latin typeface="Consolas" panose="020B0609020204030204" pitchFamily="49" charset="0"/>
                  </a:rPr>
                  <a:t>I</a:t>
                </a:r>
                <a:r>
                  <a:rPr lang="pt-PT" baseline="-25000" dirty="0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7" name="Retângulo 26"/>
              <p:cNvSpPr/>
              <p:nvPr/>
            </p:nvSpPr>
            <p:spPr>
              <a:xfrm>
                <a:off x="5016368" y="2126715"/>
                <a:ext cx="3962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pt-PT" dirty="0" smtClean="0">
                    <a:latin typeface="Consolas" panose="020B0609020204030204" pitchFamily="49" charset="0"/>
                  </a:rPr>
                  <a:t>I</a:t>
                </a:r>
                <a:r>
                  <a:rPr lang="pt-PT" baseline="-25000" dirty="0" smtClean="0">
                    <a:latin typeface="Consolas" panose="020B0609020204030204" pitchFamily="49" charset="0"/>
                  </a:rPr>
                  <a:t>1</a:t>
                </a:r>
                <a:endParaRPr lang="pt-PT" baseline="-25000" dirty="0">
                  <a:latin typeface="Consolas" panose="020B0609020204030204" pitchFamily="49" charset="0"/>
                </a:endParaRPr>
              </a:p>
            </p:txBody>
          </p:sp>
          <p:sp>
            <p:nvSpPr>
              <p:cNvPr id="28" name="Retângulo 27"/>
              <p:cNvSpPr/>
              <p:nvPr/>
            </p:nvSpPr>
            <p:spPr>
              <a:xfrm>
                <a:off x="5042475" y="3139397"/>
                <a:ext cx="3962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pt-PT" dirty="0" smtClean="0">
                    <a:latin typeface="Consolas" panose="020B0609020204030204" pitchFamily="49" charset="0"/>
                  </a:rPr>
                  <a:t>I</a:t>
                </a:r>
                <a:r>
                  <a:rPr lang="pt-PT" baseline="-25000" dirty="0" smtClean="0">
                    <a:latin typeface="Consolas" panose="020B0609020204030204" pitchFamily="49" charset="0"/>
                  </a:rPr>
                  <a:t>2</a:t>
                </a:r>
                <a:endParaRPr lang="pt-PT" baseline="-25000" dirty="0">
                  <a:latin typeface="Consolas" panose="020B0609020204030204" pitchFamily="49" charset="0"/>
                </a:endParaRPr>
              </a:p>
            </p:txBody>
          </p:sp>
          <p:sp>
            <p:nvSpPr>
              <p:cNvPr id="29" name="Retângulo 28"/>
              <p:cNvSpPr/>
              <p:nvPr/>
            </p:nvSpPr>
            <p:spPr>
              <a:xfrm>
                <a:off x="5042475" y="3427620"/>
                <a:ext cx="3962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pt-PT" dirty="0" smtClean="0">
                    <a:latin typeface="Consolas" panose="020B0609020204030204" pitchFamily="49" charset="0"/>
                  </a:rPr>
                  <a:t>I</a:t>
                </a:r>
                <a:r>
                  <a:rPr lang="pt-PT" baseline="-25000" dirty="0" smtClean="0">
                    <a:latin typeface="Consolas" panose="020B0609020204030204" pitchFamily="49" charset="0"/>
                  </a:rPr>
                  <a:t>3</a:t>
                </a:r>
                <a:endParaRPr lang="pt-PT" baseline="-25000" dirty="0">
                  <a:latin typeface="Consolas" panose="020B0609020204030204" pitchFamily="49" charset="0"/>
                </a:endParaRPr>
              </a:p>
            </p:txBody>
          </p:sp>
        </p:grpSp>
        <p:sp>
          <p:nvSpPr>
            <p:cNvPr id="62" name="Retângulo 61"/>
            <p:cNvSpPr/>
            <p:nvPr/>
          </p:nvSpPr>
          <p:spPr>
            <a:xfrm>
              <a:off x="5793575" y="1912683"/>
              <a:ext cx="3962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57200">
                <a:defRPr/>
              </a:pPr>
              <a:r>
                <a:rPr lang="pt-PT" b="1" dirty="0">
                  <a:solidFill>
                    <a:schemeClr val="bg1"/>
                  </a:solidFill>
                  <a:latin typeface="Consolas" panose="020B0609020204030204" pitchFamily="49" charset="0"/>
                </a:rPr>
                <a:t>D</a:t>
              </a:r>
              <a:r>
                <a:rPr lang="pt-PT" b="1" baseline="-25000" dirty="0">
                  <a:solidFill>
                    <a:schemeClr val="bg1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  <p:sp>
          <p:nvSpPr>
            <p:cNvPr id="63" name="Retângulo 62"/>
            <p:cNvSpPr/>
            <p:nvPr/>
          </p:nvSpPr>
          <p:spPr>
            <a:xfrm>
              <a:off x="5793575" y="2188429"/>
              <a:ext cx="3962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57200">
                <a:defRPr/>
              </a:pPr>
              <a:r>
                <a:rPr lang="pt-PT" b="1" dirty="0" smtClean="0">
                  <a:solidFill>
                    <a:schemeClr val="bg1"/>
                  </a:solidFill>
                  <a:latin typeface="Consolas" panose="020B0609020204030204" pitchFamily="49" charset="0"/>
                </a:rPr>
                <a:t>D</a:t>
              </a:r>
              <a:r>
                <a:rPr lang="pt-PT" b="1" baseline="-25000" dirty="0" smtClean="0">
                  <a:solidFill>
                    <a:schemeClr val="bg1"/>
                  </a:solidFill>
                  <a:latin typeface="Consolas" panose="020B0609020204030204" pitchFamily="49" charset="0"/>
                </a:rPr>
                <a:t>1</a:t>
              </a:r>
              <a:endParaRPr lang="pt-PT" b="1" baseline="-25000" dirty="0">
                <a:solidFill>
                  <a:schemeClr val="bg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64" name="Retângulo 63"/>
            <p:cNvSpPr/>
            <p:nvPr/>
          </p:nvSpPr>
          <p:spPr>
            <a:xfrm>
              <a:off x="5793575" y="3199630"/>
              <a:ext cx="3962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57200">
                <a:defRPr/>
              </a:pPr>
              <a:r>
                <a:rPr lang="pt-PT" b="1" dirty="0" smtClean="0">
                  <a:solidFill>
                    <a:schemeClr val="bg1"/>
                  </a:solidFill>
                  <a:latin typeface="Consolas" panose="020B0609020204030204" pitchFamily="49" charset="0"/>
                </a:rPr>
                <a:t>D</a:t>
              </a:r>
              <a:r>
                <a:rPr lang="pt-PT" b="1" baseline="-25000" dirty="0" smtClean="0">
                  <a:solidFill>
                    <a:schemeClr val="bg1"/>
                  </a:solidFill>
                  <a:latin typeface="Consolas" panose="020B0609020204030204" pitchFamily="49" charset="0"/>
                </a:rPr>
                <a:t>2</a:t>
              </a:r>
              <a:endParaRPr lang="pt-PT" b="1" baseline="-25000" dirty="0">
                <a:solidFill>
                  <a:schemeClr val="bg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65" name="Retângulo 64"/>
            <p:cNvSpPr/>
            <p:nvPr/>
          </p:nvSpPr>
          <p:spPr>
            <a:xfrm>
              <a:off x="5793575" y="3492752"/>
              <a:ext cx="3962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57200">
                <a:defRPr/>
              </a:pPr>
              <a:r>
                <a:rPr lang="pt-PT" b="1" dirty="0" smtClean="0">
                  <a:solidFill>
                    <a:schemeClr val="bg1"/>
                  </a:solidFill>
                  <a:latin typeface="Consolas" panose="020B0609020204030204" pitchFamily="49" charset="0"/>
                </a:rPr>
                <a:t>D</a:t>
              </a:r>
              <a:r>
                <a:rPr lang="pt-PT" b="1" baseline="-25000" dirty="0" smtClean="0">
                  <a:solidFill>
                    <a:schemeClr val="bg1"/>
                  </a:solidFill>
                  <a:latin typeface="Consolas" panose="020B0609020204030204" pitchFamily="49" charset="0"/>
                </a:rPr>
                <a:t>3</a:t>
              </a:r>
              <a:endParaRPr lang="pt-PT" b="1" baseline="-25000" dirty="0">
                <a:solidFill>
                  <a:schemeClr val="bg1"/>
                </a:solidFill>
                <a:latin typeface="Consolas" panose="020B0609020204030204" pitchFamily="49" charset="0"/>
              </a:endParaRPr>
            </a:p>
          </p:txBody>
        </p:sp>
      </p:grpSp>
      <p:sp>
        <p:nvSpPr>
          <p:cNvPr id="52" name="CaixaDeTexto 51"/>
          <p:cNvSpPr txBox="1"/>
          <p:nvPr/>
        </p:nvSpPr>
        <p:spPr>
          <a:xfrm>
            <a:off x="7813186" y="6611779"/>
            <a:ext cx="1330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000" dirty="0" smtClean="0">
                <a:hlinkClick r:id="rId2"/>
              </a:rPr>
              <a:t>www.ticmania.net</a:t>
            </a:r>
            <a:endParaRPr lang="pt-PT" sz="1000" dirty="0"/>
          </a:p>
        </p:txBody>
      </p:sp>
      <p:sp>
        <p:nvSpPr>
          <p:cNvPr id="53" name="CaixaDeTexto 52"/>
          <p:cNvSpPr txBox="1"/>
          <p:nvPr/>
        </p:nvSpPr>
        <p:spPr>
          <a:xfrm>
            <a:off x="323528" y="750133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>
                <a:solidFill>
                  <a:srgbClr val="FFFF00"/>
                </a:solidFill>
              </a:rPr>
              <a:t>1 de 2</a:t>
            </a:r>
            <a:endParaRPr lang="pt-PT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723756" y="1428198"/>
            <a:ext cx="8064895" cy="1224136"/>
          </a:xfrm>
        </p:spPr>
        <p:txBody>
          <a:bodyPr>
            <a:normAutofit/>
          </a:bodyPr>
          <a:lstStyle/>
          <a:p>
            <a:pPr algn="just"/>
            <a:r>
              <a:rPr lang="pt-PT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DESCODIFICADOR</a:t>
            </a:r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 é, genericamente, um circuito com múltiplas entradas e múltiplas saídas, que converte entradas codificadas em saídas igualmente codificadas, em que o código usado na entrada é diferente do usado na saída. (</a:t>
            </a:r>
            <a:r>
              <a:rPr lang="pt-P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PT" b="1" dirty="0" smtClean="0">
                <a:latin typeface="Arial" panose="020B0604020202020204" pitchFamily="34" charset="0"/>
                <a:cs typeface="Arial" panose="020B0604020202020204" pitchFamily="34" charset="0"/>
              </a:rPr>
              <a:t>binário para decimal</a:t>
            </a:r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>
              <a:buNone/>
            </a:pPr>
            <a:endParaRPr lang="pt-P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813186" y="6611779"/>
            <a:ext cx="1330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000" dirty="0" smtClean="0">
                <a:hlinkClick r:id="rId2"/>
              </a:rPr>
              <a:t>www.ticmania.net</a:t>
            </a:r>
            <a:endParaRPr lang="pt-PT" sz="1000" dirty="0"/>
          </a:p>
        </p:txBody>
      </p:sp>
      <p:sp>
        <p:nvSpPr>
          <p:cNvPr id="6" name="Marcador de Posição de Conteúdo 2"/>
          <p:cNvSpPr txBox="1">
            <a:spLocks/>
          </p:cNvSpPr>
          <p:nvPr/>
        </p:nvSpPr>
        <p:spPr>
          <a:xfrm>
            <a:off x="731659" y="4437112"/>
            <a:ext cx="8064895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PT" b="1" dirty="0" smtClean="0">
                <a:latin typeface="Arial" panose="020B0604020202020204" pitchFamily="34" charset="0"/>
                <a:cs typeface="Arial" panose="020B0604020202020204" pitchFamily="34" charset="0"/>
              </a:rPr>
              <a:t>CODIFICADORES</a:t>
            </a:r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 – É um 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circuito </a:t>
            </a:r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capaz 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de converter um sinal de determinado tipo, como por exemplo </a:t>
            </a:r>
            <a:r>
              <a:rPr lang="pt-PT" b="1" dirty="0">
                <a:latin typeface="Arial" panose="020B0604020202020204" pitchFamily="34" charset="0"/>
                <a:cs typeface="Arial" panose="020B0604020202020204" pitchFamily="34" charset="0"/>
              </a:rPr>
              <a:t>decimal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, num sinal </a:t>
            </a:r>
            <a:r>
              <a:rPr lang="pt-PT" b="1" dirty="0">
                <a:latin typeface="Arial" panose="020B0604020202020204" pitchFamily="34" charset="0"/>
                <a:cs typeface="Arial" panose="020B0604020202020204" pitchFamily="34" charset="0"/>
              </a:rPr>
              <a:t>binário ou BCD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Font typeface="Wingdings 3" charset="2"/>
              <a:buNone/>
            </a:pPr>
            <a:endParaRPr lang="pt-P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401626" y="620688"/>
            <a:ext cx="7562862" cy="62822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PT" smtClean="0"/>
              <a:t>Codificadores e Descodificadores</a:t>
            </a:r>
            <a:endParaRPr lang="pt-PT" dirty="0"/>
          </a:p>
        </p:txBody>
      </p:sp>
      <p:sp>
        <p:nvSpPr>
          <p:cNvPr id="9" name="CaixaDeTexto 8"/>
          <p:cNvSpPr txBox="1"/>
          <p:nvPr/>
        </p:nvSpPr>
        <p:spPr>
          <a:xfrm>
            <a:off x="323528" y="750133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2</a:t>
            </a:r>
            <a:r>
              <a:rPr lang="pt-PT" b="1" dirty="0" smtClean="0">
                <a:solidFill>
                  <a:srgbClr val="FFFF00"/>
                </a:solidFill>
              </a:rPr>
              <a:t> de 2</a:t>
            </a:r>
            <a:endParaRPr lang="pt-PT" b="1" dirty="0">
              <a:solidFill>
                <a:srgbClr val="FFFF00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195883" y="5031823"/>
            <a:ext cx="45143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Codificador </a:t>
            </a:r>
            <a:r>
              <a:rPr lang="pt-PT" b="1" dirty="0" smtClean="0">
                <a:solidFill>
                  <a:srgbClr val="FF0000"/>
                </a:solidFill>
              </a:rPr>
              <a:t>4:2 (4 entradas e 2 saídas)</a:t>
            </a:r>
            <a:endParaRPr lang="pt-PT" b="1" dirty="0">
              <a:solidFill>
                <a:srgbClr val="FF0000"/>
              </a:solidFill>
            </a:endParaRP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6486" y="5401155"/>
            <a:ext cx="2027038" cy="1320130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6176" y="2560175"/>
            <a:ext cx="2171700" cy="1838325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1032909" y="2690946"/>
            <a:ext cx="48846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 smtClean="0">
                <a:solidFill>
                  <a:srgbClr val="FF0000"/>
                </a:solidFill>
              </a:rPr>
              <a:t>Descodificador 2:4 (2 entradas e 4 saídas)</a:t>
            </a:r>
            <a:endParaRPr lang="pt-PT" b="1" dirty="0">
              <a:solidFill>
                <a:srgbClr val="FF0000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06487" y="3033465"/>
            <a:ext cx="2001568" cy="1331639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71708" y="5251658"/>
            <a:ext cx="1524000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385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0"/>
            <a:ext cx="6589199" cy="1280890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Descodificadores e Codificadores código BCD8421</a:t>
            </a:r>
            <a:endParaRPr lang="pt-PT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5848" y="94442"/>
            <a:ext cx="1368152" cy="1368152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2699792" y="1049793"/>
            <a:ext cx="2520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>
                <a:solidFill>
                  <a:srgbClr val="FF0000"/>
                </a:solidFill>
              </a:rPr>
              <a:t>Codificador decimal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20668" y="1462594"/>
            <a:ext cx="812779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b="1" dirty="0">
                <a:latin typeface="arial" panose="020B0604020202020204" pitchFamily="34" charset="0"/>
              </a:rPr>
              <a:t>Código BCD  (</a:t>
            </a:r>
            <a:r>
              <a:rPr lang="pt-PT" b="1" dirty="0" err="1">
                <a:solidFill>
                  <a:srgbClr val="FF0000"/>
                </a:solidFill>
                <a:latin typeface="arial" panose="020B0604020202020204" pitchFamily="34" charset="0"/>
              </a:rPr>
              <a:t>B</a:t>
            </a:r>
            <a:r>
              <a:rPr lang="pt-PT" b="1" dirty="0" err="1">
                <a:latin typeface="arial" panose="020B0604020202020204" pitchFamily="34" charset="0"/>
              </a:rPr>
              <a:t>inary</a:t>
            </a:r>
            <a:r>
              <a:rPr lang="pt-PT" b="1" dirty="0">
                <a:latin typeface="arial" panose="020B0604020202020204" pitchFamily="34" charset="0"/>
              </a:rPr>
              <a:t> </a:t>
            </a:r>
            <a:r>
              <a:rPr lang="pt-PT" b="1" dirty="0" err="1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r>
              <a:rPr lang="pt-PT" b="1" dirty="0" err="1">
                <a:latin typeface="arial" panose="020B0604020202020204" pitchFamily="34" charset="0"/>
              </a:rPr>
              <a:t>oded</a:t>
            </a:r>
            <a:r>
              <a:rPr lang="pt-PT" b="1" dirty="0">
                <a:latin typeface="arial" panose="020B0604020202020204" pitchFamily="34" charset="0"/>
              </a:rPr>
              <a:t> </a:t>
            </a:r>
            <a:r>
              <a:rPr lang="pt-PT" b="1" dirty="0">
                <a:solidFill>
                  <a:srgbClr val="FF0000"/>
                </a:solidFill>
                <a:latin typeface="arial" panose="020B0604020202020204" pitchFamily="34" charset="0"/>
              </a:rPr>
              <a:t>D</a:t>
            </a:r>
            <a:r>
              <a:rPr lang="pt-PT" b="1" dirty="0">
                <a:latin typeface="arial" panose="020B0604020202020204" pitchFamily="34" charset="0"/>
              </a:rPr>
              <a:t>ecimal)</a:t>
            </a:r>
          </a:p>
          <a:p>
            <a:pPr algn="just"/>
            <a:r>
              <a:rPr lang="pt-PT" dirty="0">
                <a:latin typeface="arial" panose="020B0604020202020204" pitchFamily="34" charset="0"/>
              </a:rPr>
              <a:t/>
            </a:r>
            <a:br>
              <a:rPr lang="pt-PT" dirty="0">
                <a:latin typeface="arial" panose="020B0604020202020204" pitchFamily="34" charset="0"/>
              </a:rPr>
            </a:br>
            <a:r>
              <a:rPr lang="pt-PT" dirty="0">
                <a:latin typeface="arial" panose="020B0604020202020204" pitchFamily="34" charset="0"/>
              </a:rPr>
              <a:t>O código </a:t>
            </a:r>
            <a:r>
              <a:rPr lang="pt-PT" i="1" dirty="0">
                <a:latin typeface="arial" panose="020B0604020202020204" pitchFamily="34" charset="0"/>
              </a:rPr>
              <a:t>BCD</a:t>
            </a:r>
            <a:r>
              <a:rPr lang="pt-PT" dirty="0">
                <a:latin typeface="arial" panose="020B0604020202020204" pitchFamily="34" charset="0"/>
              </a:rPr>
              <a:t> foi criado para codificar os números decimais de 0 a 9, com 4 bits para cada dígito, ou seja, o </a:t>
            </a:r>
            <a:r>
              <a:rPr lang="pt-PT" i="1" dirty="0">
                <a:latin typeface="arial" panose="020B0604020202020204" pitchFamily="34" charset="0"/>
              </a:rPr>
              <a:t>BCD</a:t>
            </a:r>
            <a:r>
              <a:rPr lang="pt-PT" dirty="0">
                <a:latin typeface="arial" panose="020B0604020202020204" pitchFamily="34" charset="0"/>
              </a:rPr>
              <a:t> é a conversão dos decimais em um número binário de 4 bits. Porém, com 4 bits podemos contar de 0 a 15 em um total de 16 valores diferentes. Mas, o </a:t>
            </a:r>
            <a:r>
              <a:rPr lang="pt-PT" i="1" dirty="0">
                <a:latin typeface="arial" panose="020B0604020202020204" pitchFamily="34" charset="0"/>
              </a:rPr>
              <a:t>BCD</a:t>
            </a:r>
            <a:r>
              <a:rPr lang="pt-PT" dirty="0">
                <a:latin typeface="arial" panose="020B0604020202020204" pitchFamily="34" charset="0"/>
              </a:rPr>
              <a:t> é a conversão de números decimais que possui 10 símbolos (0 a 9). Isso significa que no </a:t>
            </a:r>
            <a:r>
              <a:rPr lang="pt-PT" i="1" dirty="0">
                <a:latin typeface="arial" panose="020B0604020202020204" pitchFamily="34" charset="0"/>
              </a:rPr>
              <a:t>BCD</a:t>
            </a:r>
            <a:r>
              <a:rPr lang="pt-PT" dirty="0">
                <a:latin typeface="arial" panose="020B0604020202020204" pitchFamily="34" charset="0"/>
              </a:rPr>
              <a:t> é usado apenas os dez primeiros dígitos e o restante é adotado como erro.</a:t>
            </a:r>
            <a:endParaRPr lang="pt-PT" dirty="0">
              <a:effectLst/>
            </a:endParaRP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3768" y="4509120"/>
            <a:ext cx="3358505" cy="1018464"/>
          </a:xfrm>
          <a:prstGeom prst="rect">
            <a:avLst/>
          </a:prstGeom>
        </p:spPr>
      </p:pic>
      <p:sp>
        <p:nvSpPr>
          <p:cNvPr id="14" name="CaixaDeTexto 13"/>
          <p:cNvSpPr txBox="1"/>
          <p:nvPr/>
        </p:nvSpPr>
        <p:spPr>
          <a:xfrm>
            <a:off x="1120392" y="5896454"/>
            <a:ext cx="7992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solidFill>
                  <a:srgbClr val="FF0000"/>
                </a:solidFill>
              </a:rPr>
              <a:t>Nota: Neste teclado apenas posso carregar numa tecla de cada vez</a:t>
            </a:r>
            <a:endParaRPr lang="pt-PT" dirty="0">
              <a:solidFill>
                <a:srgbClr val="FF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7813186" y="6611779"/>
            <a:ext cx="1330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000" dirty="0" smtClean="0">
                <a:hlinkClick r:id="rId5"/>
              </a:rPr>
              <a:t>www.ticmania.net</a:t>
            </a:r>
            <a:endParaRPr lang="pt-PT" sz="1000" dirty="0"/>
          </a:p>
        </p:txBody>
      </p:sp>
    </p:spTree>
    <p:extLst>
      <p:ext uri="{BB962C8B-B14F-4D97-AF65-F5344CB8AC3E}">
        <p14:creationId xmlns:p14="http://schemas.microsoft.com/office/powerpoint/2010/main" val="2556287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131886"/>
            <a:ext cx="6589199" cy="1280890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Descodificadores e Codificadores código BCD8421</a:t>
            </a:r>
            <a:endParaRPr lang="pt-PT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028059"/>
              </p:ext>
            </p:extLst>
          </p:nvPr>
        </p:nvGraphicFramePr>
        <p:xfrm>
          <a:off x="1097846" y="1795454"/>
          <a:ext cx="720080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43">
                  <a:extLst>
                    <a:ext uri="{9D8B030D-6E8A-4147-A177-3AD203B41FA5}">
                      <a16:colId xmlns:a16="http://schemas.microsoft.com/office/drawing/2014/main" val="110005982"/>
                    </a:ext>
                  </a:extLst>
                </a:gridCol>
                <a:gridCol w="514343">
                  <a:extLst>
                    <a:ext uri="{9D8B030D-6E8A-4147-A177-3AD203B41FA5}">
                      <a16:colId xmlns:a16="http://schemas.microsoft.com/office/drawing/2014/main" val="1583343135"/>
                    </a:ext>
                  </a:extLst>
                </a:gridCol>
                <a:gridCol w="514343">
                  <a:extLst>
                    <a:ext uri="{9D8B030D-6E8A-4147-A177-3AD203B41FA5}">
                      <a16:colId xmlns:a16="http://schemas.microsoft.com/office/drawing/2014/main" val="332564647"/>
                    </a:ext>
                  </a:extLst>
                </a:gridCol>
                <a:gridCol w="514343">
                  <a:extLst>
                    <a:ext uri="{9D8B030D-6E8A-4147-A177-3AD203B41FA5}">
                      <a16:colId xmlns:a16="http://schemas.microsoft.com/office/drawing/2014/main" val="3709757923"/>
                    </a:ext>
                  </a:extLst>
                </a:gridCol>
                <a:gridCol w="514343">
                  <a:extLst>
                    <a:ext uri="{9D8B030D-6E8A-4147-A177-3AD203B41FA5}">
                      <a16:colId xmlns:a16="http://schemas.microsoft.com/office/drawing/2014/main" val="1209755285"/>
                    </a:ext>
                  </a:extLst>
                </a:gridCol>
                <a:gridCol w="514343">
                  <a:extLst>
                    <a:ext uri="{9D8B030D-6E8A-4147-A177-3AD203B41FA5}">
                      <a16:colId xmlns:a16="http://schemas.microsoft.com/office/drawing/2014/main" val="4293429489"/>
                    </a:ext>
                  </a:extLst>
                </a:gridCol>
                <a:gridCol w="514343">
                  <a:extLst>
                    <a:ext uri="{9D8B030D-6E8A-4147-A177-3AD203B41FA5}">
                      <a16:colId xmlns:a16="http://schemas.microsoft.com/office/drawing/2014/main" val="1029469688"/>
                    </a:ext>
                  </a:extLst>
                </a:gridCol>
                <a:gridCol w="514343">
                  <a:extLst>
                    <a:ext uri="{9D8B030D-6E8A-4147-A177-3AD203B41FA5}">
                      <a16:colId xmlns:a16="http://schemas.microsoft.com/office/drawing/2014/main" val="2119797877"/>
                    </a:ext>
                  </a:extLst>
                </a:gridCol>
                <a:gridCol w="514343">
                  <a:extLst>
                    <a:ext uri="{9D8B030D-6E8A-4147-A177-3AD203B41FA5}">
                      <a16:colId xmlns:a16="http://schemas.microsoft.com/office/drawing/2014/main" val="3537742366"/>
                    </a:ext>
                  </a:extLst>
                </a:gridCol>
                <a:gridCol w="514343">
                  <a:extLst>
                    <a:ext uri="{9D8B030D-6E8A-4147-A177-3AD203B41FA5}">
                      <a16:colId xmlns:a16="http://schemas.microsoft.com/office/drawing/2014/main" val="3103224885"/>
                    </a:ext>
                  </a:extLst>
                </a:gridCol>
                <a:gridCol w="514343">
                  <a:extLst>
                    <a:ext uri="{9D8B030D-6E8A-4147-A177-3AD203B41FA5}">
                      <a16:colId xmlns:a16="http://schemas.microsoft.com/office/drawing/2014/main" val="595859547"/>
                    </a:ext>
                  </a:extLst>
                </a:gridCol>
                <a:gridCol w="514343">
                  <a:extLst>
                    <a:ext uri="{9D8B030D-6E8A-4147-A177-3AD203B41FA5}">
                      <a16:colId xmlns:a16="http://schemas.microsoft.com/office/drawing/2014/main" val="3343936058"/>
                    </a:ext>
                  </a:extLst>
                </a:gridCol>
                <a:gridCol w="514343">
                  <a:extLst>
                    <a:ext uri="{9D8B030D-6E8A-4147-A177-3AD203B41FA5}">
                      <a16:colId xmlns:a16="http://schemas.microsoft.com/office/drawing/2014/main" val="414551272"/>
                    </a:ext>
                  </a:extLst>
                </a:gridCol>
                <a:gridCol w="514343">
                  <a:extLst>
                    <a:ext uri="{9D8B030D-6E8A-4147-A177-3AD203B41FA5}">
                      <a16:colId xmlns:a16="http://schemas.microsoft.com/office/drawing/2014/main" val="866565394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8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4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2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61749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e9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e8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e7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e6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e5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e4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e3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e2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e1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e0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s3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S2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s1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s0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543827"/>
                  </a:ext>
                </a:extLst>
              </a:tr>
              <a:tr h="321832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992663"/>
                  </a:ext>
                </a:extLst>
              </a:tr>
              <a:tr h="321832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679286"/>
                  </a:ext>
                </a:extLst>
              </a:tr>
              <a:tr h="321832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664258"/>
                  </a:ext>
                </a:extLst>
              </a:tr>
              <a:tr h="321832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146170"/>
                  </a:ext>
                </a:extLst>
              </a:tr>
              <a:tr h="321832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594495"/>
                  </a:ext>
                </a:extLst>
              </a:tr>
              <a:tr h="321832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322855"/>
                  </a:ext>
                </a:extLst>
              </a:tr>
              <a:tr h="321832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364439"/>
                  </a:ext>
                </a:extLst>
              </a:tr>
              <a:tr h="321832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046864"/>
                  </a:ext>
                </a:extLst>
              </a:tr>
              <a:tr h="321832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997967"/>
                  </a:ext>
                </a:extLst>
              </a:tr>
              <a:tr h="321832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151242"/>
                  </a:ext>
                </a:extLst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668804" y="6219072"/>
            <a:ext cx="1265090" cy="3693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pt-PT" dirty="0" smtClean="0"/>
              <a:t>S3=e9+e8</a:t>
            </a:r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1979712" y="6226642"/>
            <a:ext cx="2101857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pt-PT" dirty="0" smtClean="0"/>
              <a:t>S2=e7+e6+e5+e4</a:t>
            </a:r>
            <a:endParaRPr lang="pt-PT" dirty="0"/>
          </a:p>
        </p:txBody>
      </p:sp>
      <p:sp>
        <p:nvSpPr>
          <p:cNvPr id="8" name="CaixaDeTexto 7"/>
          <p:cNvSpPr txBox="1"/>
          <p:nvPr/>
        </p:nvSpPr>
        <p:spPr>
          <a:xfrm>
            <a:off x="4128612" y="6228020"/>
            <a:ext cx="2101857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t-PT" dirty="0" smtClean="0"/>
              <a:t>S1=e3+e2+e6+e7</a:t>
            </a:r>
            <a:endParaRPr lang="pt-PT" dirty="0"/>
          </a:p>
        </p:txBody>
      </p:sp>
      <p:sp>
        <p:nvSpPr>
          <p:cNvPr id="9" name="CaixaDeTexto 8"/>
          <p:cNvSpPr txBox="1"/>
          <p:nvPr/>
        </p:nvSpPr>
        <p:spPr>
          <a:xfrm>
            <a:off x="6277512" y="6216110"/>
            <a:ext cx="2520242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pt-PT" dirty="0" smtClean="0"/>
              <a:t>S0=e9+e7+e5+e3+e1</a:t>
            </a:r>
            <a:endParaRPr lang="pt-PT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5848" y="94442"/>
            <a:ext cx="1368152" cy="1368152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858872" y="1277928"/>
            <a:ext cx="5461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>
                <a:solidFill>
                  <a:srgbClr val="FF0000"/>
                </a:solidFill>
              </a:rPr>
              <a:t>Codificador decimal para teclado de 10 teclas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7813186" y="6611779"/>
            <a:ext cx="1330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000" dirty="0" smtClean="0">
                <a:hlinkClick r:id="rId3"/>
              </a:rPr>
              <a:t>www.ticmania.net</a:t>
            </a:r>
            <a:endParaRPr lang="pt-PT" sz="10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323528" y="750133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>
                <a:solidFill>
                  <a:srgbClr val="FFFF00"/>
                </a:solidFill>
              </a:rPr>
              <a:t>1 de 2</a:t>
            </a:r>
            <a:endParaRPr lang="pt-PT" b="1" dirty="0">
              <a:solidFill>
                <a:srgbClr val="FFFF00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69639" y="1161075"/>
            <a:ext cx="1210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C000"/>
                </a:solidFill>
              </a:rPr>
              <a:t>Exercício</a:t>
            </a:r>
          </a:p>
        </p:txBody>
      </p:sp>
    </p:spTree>
    <p:extLst>
      <p:ext uri="{BB962C8B-B14F-4D97-AF65-F5344CB8AC3E}">
        <p14:creationId xmlns:p14="http://schemas.microsoft.com/office/powerpoint/2010/main" val="371448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452034"/>
            <a:ext cx="6589199" cy="1280890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Descodificadores e Codificadores código BCD8421</a:t>
            </a:r>
            <a:endParaRPr lang="pt-PT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5848" y="94442"/>
            <a:ext cx="1368152" cy="1368152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7813186" y="6611779"/>
            <a:ext cx="1330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000" dirty="0" smtClean="0">
                <a:hlinkClick r:id="rId3"/>
              </a:rPr>
              <a:t>www.ticmania.net</a:t>
            </a:r>
            <a:endParaRPr lang="pt-PT" sz="10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323528" y="750133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>
                <a:solidFill>
                  <a:srgbClr val="FFFF00"/>
                </a:solidFill>
              </a:rPr>
              <a:t>2</a:t>
            </a:r>
            <a:r>
              <a:rPr lang="pt-PT" b="1" dirty="0" smtClean="0">
                <a:solidFill>
                  <a:srgbClr val="FFFF00"/>
                </a:solidFill>
              </a:rPr>
              <a:t> de 2</a:t>
            </a:r>
            <a:endParaRPr lang="pt-PT" b="1" dirty="0">
              <a:solidFill>
                <a:srgbClr val="FFFF00"/>
              </a:solidFill>
            </a:endParaRPr>
          </a:p>
        </p:txBody>
      </p:sp>
      <p:pic>
        <p:nvPicPr>
          <p:cNvPr id="9" name="Imagem 8"/>
          <p:cNvPicPr/>
          <p:nvPr/>
        </p:nvPicPr>
        <p:blipFill>
          <a:blip r:embed="rId4"/>
          <a:stretch>
            <a:fillRect/>
          </a:stretch>
        </p:blipFill>
        <p:spPr>
          <a:xfrm>
            <a:off x="2627784" y="2564904"/>
            <a:ext cx="3590925" cy="3105150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169639" y="1161075"/>
            <a:ext cx="1210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C000"/>
                </a:solidFill>
              </a:rPr>
              <a:t>Exercício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1403648" y="1732924"/>
            <a:ext cx="5461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>
                <a:solidFill>
                  <a:srgbClr val="FF0000"/>
                </a:solidFill>
              </a:rPr>
              <a:t>Codificador decimal para teclado de 10 teclas</a:t>
            </a:r>
            <a:endParaRPr lang="pt-P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053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Descodificadores Binários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sz="2800" dirty="0" smtClean="0"/>
              <a:t>As quantidades discretas de informação podem ser representadas em sistemas digitais através de códigos binários. Um código binário de </a:t>
            </a:r>
            <a:r>
              <a:rPr lang="pt-PT" sz="2800" b="1" dirty="0" smtClean="0"/>
              <a:t>n</a:t>
            </a:r>
            <a:r>
              <a:rPr lang="pt-PT" sz="2800" dirty="0" smtClean="0"/>
              <a:t> bits é capaz de representar até </a:t>
            </a:r>
            <a:r>
              <a:rPr lang="pt-PT" sz="2800" b="1" dirty="0" smtClean="0"/>
              <a:t>2</a:t>
            </a:r>
            <a:r>
              <a:rPr lang="pt-PT" sz="2800" b="1" baseline="30000" dirty="0" smtClean="0"/>
              <a:t>n</a:t>
            </a:r>
            <a:r>
              <a:rPr lang="pt-PT" sz="2800" dirty="0" smtClean="0"/>
              <a:t> elementos diferentes de uma informação codificada.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813186" y="6611779"/>
            <a:ext cx="1330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000" dirty="0" smtClean="0">
                <a:hlinkClick r:id="rId2"/>
              </a:rPr>
              <a:t>www.ticmania.net</a:t>
            </a:r>
            <a:endParaRPr lang="pt-PT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Exercício</a:t>
            </a:r>
            <a:br>
              <a:rPr lang="pt-PT" dirty="0"/>
            </a:br>
            <a:r>
              <a:rPr lang="pt-PT" dirty="0"/>
              <a:t>Codificador 4:2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78445" y="2121817"/>
            <a:ext cx="6591985" cy="431304"/>
          </a:xfrm>
        </p:spPr>
        <p:txBody>
          <a:bodyPr>
            <a:normAutofit fontScale="85000" lnSpcReduction="10000"/>
          </a:bodyPr>
          <a:lstStyle/>
          <a:p>
            <a:r>
              <a:rPr lang="pt-PT" dirty="0" smtClean="0"/>
              <a:t>codificar </a:t>
            </a:r>
            <a:r>
              <a:rPr lang="pt-PT" dirty="0"/>
              <a:t>4 teclas tendo na saída </a:t>
            </a:r>
            <a:r>
              <a:rPr lang="pt-PT" dirty="0" smtClean="0"/>
              <a:t>um número </a:t>
            </a:r>
            <a:r>
              <a:rPr lang="pt-PT" dirty="0"/>
              <a:t>binário de 2 bits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88357"/>
              </p:ext>
            </p:extLst>
          </p:nvPr>
        </p:nvGraphicFramePr>
        <p:xfrm>
          <a:off x="2339752" y="2686910"/>
          <a:ext cx="464722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117">
                  <a:extLst>
                    <a:ext uri="{9D8B030D-6E8A-4147-A177-3AD203B41FA5}">
                      <a16:colId xmlns:a16="http://schemas.microsoft.com/office/drawing/2014/main" val="3146613854"/>
                    </a:ext>
                  </a:extLst>
                </a:gridCol>
                <a:gridCol w="559117">
                  <a:extLst>
                    <a:ext uri="{9D8B030D-6E8A-4147-A177-3AD203B41FA5}">
                      <a16:colId xmlns:a16="http://schemas.microsoft.com/office/drawing/2014/main" val="776908774"/>
                    </a:ext>
                  </a:extLst>
                </a:gridCol>
                <a:gridCol w="559117">
                  <a:extLst>
                    <a:ext uri="{9D8B030D-6E8A-4147-A177-3AD203B41FA5}">
                      <a16:colId xmlns:a16="http://schemas.microsoft.com/office/drawing/2014/main" val="927101240"/>
                    </a:ext>
                  </a:extLst>
                </a:gridCol>
                <a:gridCol w="559117">
                  <a:extLst>
                    <a:ext uri="{9D8B030D-6E8A-4147-A177-3AD203B41FA5}">
                      <a16:colId xmlns:a16="http://schemas.microsoft.com/office/drawing/2014/main" val="1672098205"/>
                    </a:ext>
                  </a:extLst>
                </a:gridCol>
                <a:gridCol w="925817">
                  <a:extLst>
                    <a:ext uri="{9D8B030D-6E8A-4147-A177-3AD203B41FA5}">
                      <a16:colId xmlns:a16="http://schemas.microsoft.com/office/drawing/2014/main" val="847553941"/>
                    </a:ext>
                  </a:extLst>
                </a:gridCol>
                <a:gridCol w="559118">
                  <a:extLst>
                    <a:ext uri="{9D8B030D-6E8A-4147-A177-3AD203B41FA5}">
                      <a16:colId xmlns:a16="http://schemas.microsoft.com/office/drawing/2014/main" val="891764169"/>
                    </a:ext>
                  </a:extLst>
                </a:gridCol>
                <a:gridCol w="925817">
                  <a:extLst>
                    <a:ext uri="{9D8B030D-6E8A-4147-A177-3AD203B41FA5}">
                      <a16:colId xmlns:a16="http://schemas.microsoft.com/office/drawing/2014/main" val="32390333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e3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e2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e1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e0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s1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s0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Posição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833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3382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801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2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3058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3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56289"/>
                  </a:ext>
                </a:extLst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0254" y="677417"/>
            <a:ext cx="1847850" cy="1438275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178445" y="4683138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O </a:t>
            </a:r>
            <a:r>
              <a:rPr lang="pt-PT" b="1" dirty="0" smtClean="0"/>
              <a:t>problema</a:t>
            </a:r>
            <a:r>
              <a:rPr lang="pt-PT" dirty="0" smtClean="0"/>
              <a:t> deste processo é que sempre que existe mais do que uma entrada ativa a duas saídas vão ficar ativadas</a:t>
            </a:r>
            <a:endParaRPr lang="pt-PT" dirty="0"/>
          </a:p>
        </p:txBody>
      </p:sp>
      <p:sp>
        <p:nvSpPr>
          <p:cNvPr id="7" name="Retângulo 6"/>
          <p:cNvSpPr/>
          <p:nvPr/>
        </p:nvSpPr>
        <p:spPr>
          <a:xfrm>
            <a:off x="1178445" y="5589240"/>
            <a:ext cx="69738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/>
              <a:t>Codificador </a:t>
            </a:r>
            <a:r>
              <a:rPr lang="pt-PT" b="1" dirty="0" smtClean="0"/>
              <a:t>de prioridades </a:t>
            </a:r>
            <a:r>
              <a:rPr lang="pt-PT" dirty="0" smtClean="0"/>
              <a:t>elimina </a:t>
            </a:r>
            <a:r>
              <a:rPr lang="pt-PT" dirty="0"/>
              <a:t>o problema de duas ou mais entradas serem acionadas simultaneamente.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/>
          <a:srcRect l="1476" t="40367" r="2593" b="40188"/>
          <a:stretch/>
        </p:blipFill>
        <p:spPr>
          <a:xfrm>
            <a:off x="6258445" y="30717"/>
            <a:ext cx="2820007" cy="571623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813186" y="6611779"/>
            <a:ext cx="1330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000" dirty="0" smtClean="0">
                <a:hlinkClick r:id="rId4"/>
              </a:rPr>
              <a:t>www.ticmania.net</a:t>
            </a:r>
            <a:endParaRPr lang="pt-PT" sz="10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323528" y="750133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>
                <a:solidFill>
                  <a:srgbClr val="FFFF00"/>
                </a:solidFill>
              </a:rPr>
              <a:t>1 de 2</a:t>
            </a:r>
            <a:endParaRPr lang="pt-PT" b="1" dirty="0">
              <a:solidFill>
                <a:srgbClr val="FFFF00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69639" y="1187460"/>
            <a:ext cx="1210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C000"/>
                </a:solidFill>
              </a:rPr>
              <a:t>Exercício</a:t>
            </a:r>
          </a:p>
        </p:txBody>
      </p:sp>
    </p:spTree>
    <p:extLst>
      <p:ext uri="{BB962C8B-B14F-4D97-AF65-F5344CB8AC3E}">
        <p14:creationId xmlns:p14="http://schemas.microsoft.com/office/powerpoint/2010/main" val="645542290"/>
      </p:ext>
    </p:extLst>
  </p:cSld>
  <p:clrMapOvr>
    <a:masterClrMapping/>
  </p:clrMapOvr>
</p:sld>
</file>

<file path=ppt/theme/theme1.xml><?xml version="1.0" encoding="utf-8"?>
<a:theme xmlns:a="http://schemas.openxmlformats.org/drawingml/2006/main" name="Haste">
  <a:themeElements>
    <a:clrScheme name="Haste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Hast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aste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9535</TotalTime>
  <Words>908</Words>
  <Application>Microsoft Office PowerPoint</Application>
  <PresentationFormat>Apresentação no Ecrã (4:3)</PresentationFormat>
  <Paragraphs>463</Paragraphs>
  <Slides>13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13</vt:i4>
      </vt:variant>
    </vt:vector>
  </HeadingPairs>
  <TitlesOfParts>
    <vt:vector size="20" baseType="lpstr">
      <vt:lpstr>Arial</vt:lpstr>
      <vt:lpstr>Arial</vt:lpstr>
      <vt:lpstr>Calibri</vt:lpstr>
      <vt:lpstr>Century Gothic</vt:lpstr>
      <vt:lpstr>Consolas</vt:lpstr>
      <vt:lpstr>Wingdings 3</vt:lpstr>
      <vt:lpstr>Haste</vt:lpstr>
      <vt:lpstr>Módulo 3 – Circuitos Combinatórios</vt:lpstr>
      <vt:lpstr>Index</vt:lpstr>
      <vt:lpstr>Codificadores e Descodificadores</vt:lpstr>
      <vt:lpstr>Apresentação do PowerPoint</vt:lpstr>
      <vt:lpstr>Descodificadores e Codificadores código BCD8421</vt:lpstr>
      <vt:lpstr>Descodificadores e Codificadores código BCD8421</vt:lpstr>
      <vt:lpstr>Descodificadores e Codificadores código BCD8421</vt:lpstr>
      <vt:lpstr>Descodificadores Binários</vt:lpstr>
      <vt:lpstr>Exercício Codificador 4:2</vt:lpstr>
      <vt:lpstr>Exercício Codificador 4:2</vt:lpstr>
      <vt:lpstr>Exercício Codificador de prioridades 4:2</vt:lpstr>
      <vt:lpstr>Codificador de prioridades 4:2 vs Codificador 4:2</vt:lpstr>
      <vt:lpstr>Descodificador binário 2:4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Módulo 3 – Circuitos Combinatórios</dc:title>
  <dc:creator>Laura</dc:creator>
  <cp:lastModifiedBy>Carlos esteves</cp:lastModifiedBy>
  <cp:revision>203</cp:revision>
  <dcterms:created xsi:type="dcterms:W3CDTF">2010-01-22T13:53:18Z</dcterms:created>
  <dcterms:modified xsi:type="dcterms:W3CDTF">2018-02-15T12:35:20Z</dcterms:modified>
</cp:coreProperties>
</file>