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6"/>
  </p:notesMasterIdLst>
  <p:sldIdLst>
    <p:sldId id="256" r:id="rId2"/>
    <p:sldId id="326" r:id="rId3"/>
    <p:sldId id="333" r:id="rId4"/>
    <p:sldId id="334" r:id="rId5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Destaqu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6F839-BC27-4136-99B6-748B3F15BD16}" type="datetimeFigureOut">
              <a:rPr lang="pt-PT" smtClean="0"/>
              <a:t>17/02/2018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pt-PT"/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4A4FCB-29E4-4FFE-B400-E5C4AC1A0947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07317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PT" smtClean="0"/>
              <a:t>Clique para editar o estilo do subtítulo do Modelo Global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243974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e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498280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çã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688461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343401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ão de Nome com Cit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0597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iro ou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7404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454377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45629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591178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162526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823953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66327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0867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8593789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201987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t-PT" dirty="0" smtClean="0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Editar os estilos de texto do Modelo Global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3147693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PT" smtClean="0"/>
              <a:t>Clique para editar o estilo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 smtClean="0"/>
              <a:t>Editar os estilos de texto do Modelo Global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B599D-515A-4B1B-A4AC-8DE09B28754B}" type="datetimeFigureOut">
              <a:rPr lang="pt-PT" smtClean="0"/>
              <a:pPr/>
              <a:t>17/02/2018</a:t>
            </a:fld>
            <a:endParaRPr lang="pt-P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EAE725D1-4104-46D2-8864-8AB6B50E9557}" type="slidenum">
              <a:rPr lang="pt-PT" smtClean="0"/>
              <a:pPr/>
              <a:t>‹nº›</a:t>
            </a:fld>
            <a:endParaRPr lang="pt-PT" dirty="0"/>
          </a:p>
        </p:txBody>
      </p:sp>
    </p:spTree>
    <p:extLst>
      <p:ext uri="{BB962C8B-B14F-4D97-AF65-F5344CB8AC3E}">
        <p14:creationId xmlns:p14="http://schemas.microsoft.com/office/powerpoint/2010/main" val="4230006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t-PT" dirty="0" smtClean="0"/>
              <a:t>Módulo 3 – Circuitos Combinatórios</a:t>
            </a:r>
            <a:endParaRPr lang="pt-PT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PT" dirty="0" smtClean="0"/>
              <a:t>Descodificadores e Codificadores</a:t>
            </a:r>
          </a:p>
          <a:p>
            <a:endParaRPr lang="pt-PT" dirty="0"/>
          </a:p>
        </p:txBody>
      </p:sp>
      <p:sp>
        <p:nvSpPr>
          <p:cNvPr id="5" name="Retângulo 4"/>
          <p:cNvSpPr/>
          <p:nvPr/>
        </p:nvSpPr>
        <p:spPr>
          <a:xfrm>
            <a:off x="4154622" y="5085184"/>
            <a:ext cx="329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Codificador de </a:t>
            </a:r>
            <a:r>
              <a:rPr lang="pt-PT" b="1" dirty="0">
                <a:solidFill>
                  <a:schemeClr val="accent1"/>
                </a:solidFill>
              </a:rPr>
              <a:t>prioridades</a:t>
            </a:r>
            <a:r>
              <a:rPr lang="pt-PT" dirty="0"/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403648" y="132319"/>
            <a:ext cx="6589199" cy="1280890"/>
          </a:xfrm>
        </p:spPr>
        <p:txBody>
          <a:bodyPr>
            <a:normAutofit fontScale="90000"/>
          </a:bodyPr>
          <a:lstStyle/>
          <a:p>
            <a:r>
              <a:rPr lang="pt-PT" dirty="0" smtClean="0"/>
              <a:t>Exercício</a:t>
            </a:r>
            <a:br>
              <a:rPr lang="pt-PT" dirty="0" smtClean="0"/>
            </a:br>
            <a:r>
              <a:rPr lang="pt-PT" dirty="0" smtClean="0"/>
              <a:t>Codificador de </a:t>
            </a:r>
            <a:r>
              <a:rPr lang="pt-PT" b="1" dirty="0">
                <a:solidFill>
                  <a:schemeClr val="accent1"/>
                </a:solidFill>
              </a:rPr>
              <a:t>p</a:t>
            </a:r>
            <a:r>
              <a:rPr lang="pt-PT" b="1" dirty="0" smtClean="0">
                <a:solidFill>
                  <a:schemeClr val="accent1"/>
                </a:solidFill>
              </a:rPr>
              <a:t>rioridades</a:t>
            </a:r>
            <a:r>
              <a:rPr lang="pt-PT" dirty="0" smtClean="0"/>
              <a:t> 4:2</a:t>
            </a:r>
            <a:endParaRPr lang="pt-PT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7148127"/>
              </p:ext>
            </p:extLst>
          </p:nvPr>
        </p:nvGraphicFramePr>
        <p:xfrm>
          <a:off x="1295635" y="2995793"/>
          <a:ext cx="6805223" cy="2926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4476">
                  <a:extLst>
                    <a:ext uri="{9D8B030D-6E8A-4147-A177-3AD203B41FA5}">
                      <a16:colId xmlns:a16="http://schemas.microsoft.com/office/drawing/2014/main" val="3146613854"/>
                    </a:ext>
                  </a:extLst>
                </a:gridCol>
                <a:gridCol w="634476">
                  <a:extLst>
                    <a:ext uri="{9D8B030D-6E8A-4147-A177-3AD203B41FA5}">
                      <a16:colId xmlns:a16="http://schemas.microsoft.com/office/drawing/2014/main" val="776908774"/>
                    </a:ext>
                  </a:extLst>
                </a:gridCol>
                <a:gridCol w="634476">
                  <a:extLst>
                    <a:ext uri="{9D8B030D-6E8A-4147-A177-3AD203B41FA5}">
                      <a16:colId xmlns:a16="http://schemas.microsoft.com/office/drawing/2014/main" val="927101240"/>
                    </a:ext>
                  </a:extLst>
                </a:gridCol>
                <a:gridCol w="634476">
                  <a:extLst>
                    <a:ext uri="{9D8B030D-6E8A-4147-A177-3AD203B41FA5}">
                      <a16:colId xmlns:a16="http://schemas.microsoft.com/office/drawing/2014/main" val="1672098205"/>
                    </a:ext>
                  </a:extLst>
                </a:gridCol>
                <a:gridCol w="707843">
                  <a:extLst>
                    <a:ext uri="{9D8B030D-6E8A-4147-A177-3AD203B41FA5}">
                      <a16:colId xmlns:a16="http://schemas.microsoft.com/office/drawing/2014/main" val="847553941"/>
                    </a:ext>
                  </a:extLst>
                </a:gridCol>
                <a:gridCol w="805919">
                  <a:extLst>
                    <a:ext uri="{9D8B030D-6E8A-4147-A177-3AD203B41FA5}">
                      <a16:colId xmlns:a16="http://schemas.microsoft.com/office/drawing/2014/main" val="891764169"/>
                    </a:ext>
                  </a:extLst>
                </a:gridCol>
                <a:gridCol w="1343199">
                  <a:extLst>
                    <a:ext uri="{9D8B030D-6E8A-4147-A177-3AD203B41FA5}">
                      <a16:colId xmlns:a16="http://schemas.microsoft.com/office/drawing/2014/main" val="3239033329"/>
                    </a:ext>
                  </a:extLst>
                </a:gridCol>
                <a:gridCol w="1410358">
                  <a:extLst>
                    <a:ext uri="{9D8B030D-6E8A-4147-A177-3AD203B41FA5}">
                      <a16:colId xmlns:a16="http://schemas.microsoft.com/office/drawing/2014/main" val="2645733199"/>
                    </a:ext>
                  </a:extLst>
                </a:gridCol>
              </a:tblGrid>
              <a:tr h="268716"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N=4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M=2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803763"/>
                  </a:ext>
                </a:extLst>
              </a:tr>
              <a:tr h="268716">
                <a:tc gridSpan="4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Entradas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Saídas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37216368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e3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e2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e1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e0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b="1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b="1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>
                          <a:latin typeface="Consolas" panose="020B0609020204030204" pitchFamily="49" charset="0"/>
                        </a:rPr>
                        <a:t>S0</a:t>
                      </a:r>
                      <a:endParaRPr lang="pt-PT" sz="1200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sz="1200" b="1" dirty="0" smtClean="0">
                          <a:latin typeface="Consolas" panose="020B0609020204030204" pitchFamily="49" charset="0"/>
                        </a:rPr>
                        <a:t>s1</a:t>
                      </a:r>
                      <a:endParaRPr lang="pt-PT" sz="1200" b="1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64833072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solidFill>
                            <a:schemeClr val="tx1"/>
                          </a:solidFill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solidFill>
                          <a:schemeClr val="tx1"/>
                        </a:solidFill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5273592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382529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e3’e2’e1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  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47801804"/>
                  </a:ext>
                </a:extLst>
              </a:tr>
              <a:tr h="269739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0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>
                          <a:latin typeface="Consolas" panose="020B0609020204030204" pitchFamily="49" charset="0"/>
                        </a:rPr>
                        <a:t>e3’e2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3058044"/>
                  </a:ext>
                </a:extLst>
              </a:tr>
              <a:tr h="268716"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x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1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>
                    <a:solidFill>
                      <a:schemeClr val="bg2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PT" dirty="0" smtClean="0">
                          <a:latin typeface="Consolas" panose="020B0609020204030204" pitchFamily="49" charset="0"/>
                        </a:rPr>
                        <a:t>e3</a:t>
                      </a:r>
                      <a:endParaRPr lang="pt-PT" dirty="0">
                        <a:latin typeface="Consolas" panose="020B0609020204030204" pitchFamily="49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dirty="0" smtClean="0">
                          <a:latin typeface="Consolas" panose="020B0609020204030204" pitchFamily="49" charset="0"/>
                        </a:rPr>
                        <a:t>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2456289"/>
                  </a:ext>
                </a:extLst>
              </a:tr>
            </a:tbl>
          </a:graphicData>
        </a:graphic>
      </p:graphicFrame>
      <p:sp>
        <p:nvSpPr>
          <p:cNvPr id="5" name="CaixaDeTexto 4"/>
          <p:cNvSpPr txBox="1"/>
          <p:nvPr/>
        </p:nvSpPr>
        <p:spPr>
          <a:xfrm>
            <a:off x="1835696" y="5980638"/>
            <a:ext cx="16257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S1=e3+e3’e2</a:t>
            </a:r>
            <a:endParaRPr lang="pt-PT" dirty="0"/>
          </a:p>
        </p:txBody>
      </p:sp>
      <p:sp>
        <p:nvSpPr>
          <p:cNvPr id="6" name="CaixaDeTexto 5"/>
          <p:cNvSpPr txBox="1"/>
          <p:nvPr/>
        </p:nvSpPr>
        <p:spPr>
          <a:xfrm>
            <a:off x="5796136" y="6031293"/>
            <a:ext cx="19864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PT" dirty="0" smtClean="0"/>
              <a:t>S0=e3’e2’e1+e3</a:t>
            </a:r>
            <a:endParaRPr lang="pt-PT" dirty="0"/>
          </a:p>
        </p:txBody>
      </p:sp>
      <p:sp>
        <p:nvSpPr>
          <p:cNvPr id="7" name="Marcador de Posição de Conteúdo 2"/>
          <p:cNvSpPr txBox="1">
            <a:spLocks/>
          </p:cNvSpPr>
          <p:nvPr/>
        </p:nvSpPr>
        <p:spPr>
          <a:xfrm>
            <a:off x="1259632" y="1371167"/>
            <a:ext cx="6591985" cy="43130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codificar 4 teclas tendo na saída um número binário de 2 bits</a:t>
            </a:r>
            <a:endParaRPr lang="pt-PT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tângulo 8"/>
          <p:cNvSpPr/>
          <p:nvPr/>
        </p:nvSpPr>
        <p:spPr>
          <a:xfrm>
            <a:off x="1259632" y="1713582"/>
            <a:ext cx="73448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b="1" dirty="0">
                <a:latin typeface="Arial" panose="020B0604020202020204" pitchFamily="34" charset="0"/>
                <a:cs typeface="Arial" panose="020B0604020202020204" pitchFamily="34" charset="0"/>
              </a:rPr>
              <a:t>Codificador prioridades </a:t>
            </a:r>
            <a:r>
              <a:rPr lang="pt-PT" b="1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Possui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a lógica necessária para obter na saída um código </a:t>
            </a:r>
            <a:r>
              <a:rPr lang="pt-PT" dirty="0" smtClean="0">
                <a:latin typeface="Arial" panose="020B0604020202020204" pitchFamily="34" charset="0"/>
                <a:cs typeface="Arial" panose="020B0604020202020204" pitchFamily="34" charset="0"/>
              </a:rPr>
              <a:t>binário relativo </a:t>
            </a:r>
            <a:r>
              <a:rPr lang="pt-PT" dirty="0">
                <a:latin typeface="Arial" panose="020B0604020202020204" pitchFamily="34" charset="0"/>
                <a:cs typeface="Arial" panose="020B0604020202020204" pitchFamily="34" charset="0"/>
              </a:rPr>
              <a:t>à entrada ativa de mais alta ordem.</a:t>
            </a:r>
          </a:p>
        </p:txBody>
      </p:sp>
      <p:sp>
        <p:nvSpPr>
          <p:cNvPr id="10" name="Retângulo 9"/>
          <p:cNvSpPr/>
          <p:nvPr/>
        </p:nvSpPr>
        <p:spPr>
          <a:xfrm>
            <a:off x="1271770" y="2360111"/>
            <a:ext cx="784887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 smtClean="0"/>
              <a:t>Elimina </a:t>
            </a:r>
            <a:r>
              <a:rPr lang="pt-PT" dirty="0"/>
              <a:t>o problema de duas ou mais entradas serem acionadas simultaneamente.</a:t>
            </a:r>
          </a:p>
        </p:txBody>
      </p:sp>
      <p:pic>
        <p:nvPicPr>
          <p:cNvPr id="11" name="Imagem 10"/>
          <p:cNvPicPr>
            <a:picLocks noChangeAspect="1"/>
          </p:cNvPicPr>
          <p:nvPr/>
        </p:nvPicPr>
        <p:blipFill rotWithShape="1">
          <a:blip r:embed="rId2"/>
          <a:srcRect l="1476" t="40367" r="2593" b="40188"/>
          <a:stretch/>
        </p:blipFill>
        <p:spPr>
          <a:xfrm>
            <a:off x="6258445" y="30717"/>
            <a:ext cx="2820007" cy="571623"/>
          </a:xfrm>
          <a:prstGeom prst="rect">
            <a:avLst/>
          </a:prstGeom>
        </p:spPr>
      </p:pic>
      <p:sp>
        <p:nvSpPr>
          <p:cNvPr id="12" name="Retângulo 11"/>
          <p:cNvSpPr/>
          <p:nvPr/>
        </p:nvSpPr>
        <p:spPr>
          <a:xfrm>
            <a:off x="3678057" y="6031293"/>
            <a:ext cx="19014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b="1" dirty="0" smtClean="0">
                <a:solidFill>
                  <a:schemeClr val="accent1"/>
                </a:solidFill>
              </a:rPr>
              <a:t>X= DON'T </a:t>
            </a:r>
            <a:r>
              <a:rPr lang="pt-PT" b="1" dirty="0">
                <a:solidFill>
                  <a:schemeClr val="accent1"/>
                </a:solidFill>
              </a:rPr>
              <a:t>CARE</a:t>
            </a:r>
          </a:p>
        </p:txBody>
      </p:sp>
    </p:spTree>
    <p:extLst>
      <p:ext uri="{BB962C8B-B14F-4D97-AF65-F5344CB8AC3E}">
        <p14:creationId xmlns:p14="http://schemas.microsoft.com/office/powerpoint/2010/main" val="34999842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39816" y="516949"/>
            <a:ext cx="6589199" cy="1280890"/>
          </a:xfrm>
        </p:spPr>
        <p:txBody>
          <a:bodyPr>
            <a:normAutofit fontScale="90000"/>
          </a:bodyPr>
          <a:lstStyle/>
          <a:p>
            <a:pPr algn="ctr"/>
            <a:r>
              <a:rPr lang="pt-PT" dirty="0" smtClean="0"/>
              <a:t>Codificador de </a:t>
            </a:r>
            <a:r>
              <a:rPr lang="pt-PT" b="1" dirty="0" smtClean="0">
                <a:solidFill>
                  <a:schemeClr val="accent1"/>
                </a:solidFill>
              </a:rPr>
              <a:t>prioridades</a:t>
            </a:r>
            <a:r>
              <a:rPr lang="pt-PT" dirty="0" smtClean="0"/>
              <a:t> 4:2</a:t>
            </a:r>
            <a:br>
              <a:rPr lang="pt-PT" dirty="0" smtClean="0"/>
            </a:br>
            <a:r>
              <a:rPr lang="pt-PT" dirty="0" err="1" smtClean="0"/>
              <a:t>vs</a:t>
            </a:r>
            <a:r>
              <a:rPr lang="pt-PT" dirty="0" smtClean="0"/>
              <a:t/>
            </a:r>
            <a:br>
              <a:rPr lang="pt-PT" dirty="0" smtClean="0"/>
            </a:br>
            <a:r>
              <a:rPr lang="pt-PT" dirty="0" smtClean="0"/>
              <a:t>Codificador 4:2</a:t>
            </a:r>
            <a:endParaRPr lang="pt-PT" dirty="0"/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062" y="2451384"/>
            <a:ext cx="6264696" cy="2056351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1587062" y="4507735"/>
            <a:ext cx="370501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Possui a lógica necessária para obter na saída um código binário relativo à entrada ativa de mais alta ordem. </a:t>
            </a:r>
            <a:endParaRPr lang="pt-PT" dirty="0" smtClean="0"/>
          </a:p>
          <a:p>
            <a:r>
              <a:rPr lang="pt-PT" sz="1600" dirty="0" smtClean="0"/>
              <a:t>• </a:t>
            </a:r>
            <a:r>
              <a:rPr lang="pt-PT" sz="1600" dirty="0"/>
              <a:t>Elimina o problema de duas ou mais entradas serem acionadas simultaneamente.</a:t>
            </a:r>
          </a:p>
        </p:txBody>
      </p:sp>
      <p:sp>
        <p:nvSpPr>
          <p:cNvPr id="7" name="Retângulo 6"/>
          <p:cNvSpPr/>
          <p:nvPr/>
        </p:nvSpPr>
        <p:spPr>
          <a:xfrm>
            <a:off x="5508104" y="4508071"/>
            <a:ext cx="2700767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dirty="0"/>
              <a:t>O </a:t>
            </a:r>
            <a:r>
              <a:rPr lang="pt-PT" b="1" dirty="0"/>
              <a:t>problema</a:t>
            </a:r>
            <a:r>
              <a:rPr lang="pt-PT" dirty="0"/>
              <a:t> deste processo é que sempre que existe mais do que uma entrada ativa a duas saídas vão ficar ativadas</a:t>
            </a:r>
          </a:p>
        </p:txBody>
      </p:sp>
      <p:cxnSp>
        <p:nvCxnSpPr>
          <p:cNvPr id="9" name="Conexão reta 8"/>
          <p:cNvCxnSpPr/>
          <p:nvPr/>
        </p:nvCxnSpPr>
        <p:spPr>
          <a:xfrm>
            <a:off x="5292080" y="2276872"/>
            <a:ext cx="0" cy="4392488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ângulo 9"/>
          <p:cNvSpPr/>
          <p:nvPr/>
        </p:nvSpPr>
        <p:spPr>
          <a:xfrm>
            <a:off x="1636032" y="2189843"/>
            <a:ext cx="36070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Codificador de prioridades 4:2</a:t>
            </a:r>
          </a:p>
        </p:txBody>
      </p:sp>
      <p:sp>
        <p:nvSpPr>
          <p:cNvPr id="11" name="Retângulo 10"/>
          <p:cNvSpPr/>
          <p:nvPr/>
        </p:nvSpPr>
        <p:spPr>
          <a:xfrm>
            <a:off x="5564994" y="2191432"/>
            <a:ext cx="191590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Codificador 4:2</a:t>
            </a:r>
          </a:p>
        </p:txBody>
      </p:sp>
      <p:pic>
        <p:nvPicPr>
          <p:cNvPr id="12" name="Imagem 11"/>
          <p:cNvPicPr>
            <a:picLocks noChangeAspect="1"/>
          </p:cNvPicPr>
          <p:nvPr/>
        </p:nvPicPr>
        <p:blipFill rotWithShape="1">
          <a:blip r:embed="rId3"/>
          <a:srcRect l="1476" t="40367" r="2593" b="40188"/>
          <a:stretch/>
        </p:blipFill>
        <p:spPr>
          <a:xfrm>
            <a:off x="6258445" y="30717"/>
            <a:ext cx="2820007" cy="5716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205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547665" y="624110"/>
            <a:ext cx="6986736" cy="1280890"/>
          </a:xfrm>
        </p:spPr>
        <p:txBody>
          <a:bodyPr/>
          <a:lstStyle/>
          <a:p>
            <a:r>
              <a:rPr lang="pt-PT" dirty="0"/>
              <a:t>Codificador de </a:t>
            </a:r>
            <a:r>
              <a:rPr lang="pt-PT" b="1" dirty="0">
                <a:solidFill>
                  <a:schemeClr val="accent1"/>
                </a:solidFill>
              </a:rPr>
              <a:t>prioridades</a:t>
            </a:r>
            <a:r>
              <a:rPr lang="pt-PT" dirty="0"/>
              <a:t> 4:2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75656" y="1858116"/>
            <a:ext cx="7219950" cy="4610100"/>
          </a:xfrm>
          <a:prstGeom prst="rect">
            <a:avLst/>
          </a:prstGeom>
        </p:spPr>
      </p:pic>
      <p:sp>
        <p:nvSpPr>
          <p:cNvPr id="5" name="Retângulo 4"/>
          <p:cNvSpPr/>
          <p:nvPr/>
        </p:nvSpPr>
        <p:spPr>
          <a:xfrm>
            <a:off x="2843808" y="1649968"/>
            <a:ext cx="36182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PT" dirty="0"/>
              <a:t>Codificador de </a:t>
            </a:r>
            <a:r>
              <a:rPr lang="pt-PT" b="1" dirty="0">
                <a:solidFill>
                  <a:schemeClr val="accent1"/>
                </a:solidFill>
              </a:rPr>
              <a:t>prioridades</a:t>
            </a:r>
            <a:r>
              <a:rPr lang="pt-PT" dirty="0"/>
              <a:t> 4:2</a:t>
            </a:r>
          </a:p>
        </p:txBody>
      </p:sp>
      <p:sp>
        <p:nvSpPr>
          <p:cNvPr id="6" name="Retângulo 5"/>
          <p:cNvSpPr/>
          <p:nvPr/>
        </p:nvSpPr>
        <p:spPr>
          <a:xfrm>
            <a:off x="1331640" y="6481950"/>
            <a:ext cx="662473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PT" sz="1100" dirty="0"/>
              <a:t>https://eletronicagaragem.blogspot.pt/2016/01/eletronica-digital-codigo-bcd-gray-e.html</a:t>
            </a:r>
          </a:p>
        </p:txBody>
      </p:sp>
    </p:spTree>
    <p:extLst>
      <p:ext uri="{BB962C8B-B14F-4D97-AF65-F5344CB8AC3E}">
        <p14:creationId xmlns:p14="http://schemas.microsoft.com/office/powerpoint/2010/main" val="4232746235"/>
      </p:ext>
    </p:extLst>
  </p:cSld>
  <p:clrMapOvr>
    <a:masterClrMapping/>
  </p:clrMapOvr>
</p:sld>
</file>

<file path=ppt/theme/theme1.xml><?xml version="1.0" encoding="utf-8"?>
<a:theme xmlns:a="http://schemas.openxmlformats.org/drawingml/2006/main" name="Haste">
  <a:themeElements>
    <a:clrScheme name="Haste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Hast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Haste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4970</TotalTime>
  <Words>192</Words>
  <Application>Microsoft Office PowerPoint</Application>
  <PresentationFormat>Apresentação no Ecrã (4:3)</PresentationFormat>
  <Paragraphs>71</Paragraphs>
  <Slides>4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Consolas</vt:lpstr>
      <vt:lpstr>Wingdings 3</vt:lpstr>
      <vt:lpstr>Haste</vt:lpstr>
      <vt:lpstr>Módulo 3 – Circuitos Combinatórios</vt:lpstr>
      <vt:lpstr>Exercício Codificador de prioridades 4:2</vt:lpstr>
      <vt:lpstr>Codificador de prioridades 4:2 vs Codificador 4:2</vt:lpstr>
      <vt:lpstr>Codificador de prioridades 4:2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Módulo 3 – Circuitos Combinatórios</dc:title>
  <dc:creator>Laura</dc:creator>
  <cp:lastModifiedBy>Carlos esteves</cp:lastModifiedBy>
  <cp:revision>178</cp:revision>
  <dcterms:created xsi:type="dcterms:W3CDTF">2010-01-22T13:53:18Z</dcterms:created>
  <dcterms:modified xsi:type="dcterms:W3CDTF">2018-02-17T14:34:20Z</dcterms:modified>
</cp:coreProperties>
</file>