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1"/>
  </p:handout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2" r:id="rId9"/>
    <p:sldId id="301" r:id="rId10"/>
  </p:sldIdLst>
  <p:sldSz cx="9144000" cy="6858000" type="screen4x3"/>
  <p:notesSz cx="7102475" cy="10234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73A8E79E-92B7-4E28-9219-55301BDCE3BE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2BBDE5FA-1ADC-4C14-B29C-9D873448224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658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785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2462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7281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6104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899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51152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793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339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846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8829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47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155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239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851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9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599D-515A-4B1B-A4AC-8DE09B28754B}" type="datetimeFigureOut">
              <a:rPr lang="pt-PT" smtClean="0"/>
              <a:pPr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350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Módulo 3 – Circuitos Combinatórios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Multiplexers e </a:t>
            </a:r>
            <a:r>
              <a:rPr lang="pt-PT" dirty="0" err="1" smtClean="0"/>
              <a:t>Demultiplexers</a:t>
            </a:r>
            <a:endParaRPr lang="pt-PT" dirty="0" smtClean="0"/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6048"/>
            <a:ext cx="7467600" cy="771541"/>
          </a:xfrm>
        </p:spPr>
        <p:txBody>
          <a:bodyPr/>
          <a:lstStyle/>
          <a:p>
            <a:r>
              <a:rPr lang="pt-PT" dirty="0" smtClean="0"/>
              <a:t>Multiplexers</a:t>
            </a:r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1506956" y="946397"/>
            <a:ext cx="7467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Um multiplexador, </a:t>
            </a:r>
            <a:r>
              <a:rPr lang="pt-PT" i="1" dirty="0" err="1"/>
              <a:t>multiplexer</a:t>
            </a:r>
            <a:r>
              <a:rPr lang="pt-PT" dirty="0"/>
              <a:t>, </a:t>
            </a:r>
            <a:r>
              <a:rPr lang="pt-PT" i="1" dirty="0" err="1"/>
              <a:t>mux</a:t>
            </a:r>
            <a:r>
              <a:rPr lang="pt-PT" dirty="0"/>
              <a:t> ou multiplex é um dispositivo que seleciona as informações de duas ou mais fontes de dados num único canal.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454" y="5309880"/>
            <a:ext cx="3086100" cy="1285875"/>
          </a:xfrm>
          <a:prstGeom prst="rect">
            <a:avLst/>
          </a:prstGeom>
        </p:spPr>
      </p:pic>
      <p:sp>
        <p:nvSpPr>
          <p:cNvPr id="21" name="Retângulo 20"/>
          <p:cNvSpPr/>
          <p:nvPr/>
        </p:nvSpPr>
        <p:spPr>
          <a:xfrm>
            <a:off x="455086" y="1949715"/>
            <a:ext cx="8820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Normalmente um multiplexador atua em conjunto com um desmultiplexador</a:t>
            </a:r>
            <a:endParaRPr lang="pt-PT" dirty="0"/>
          </a:p>
        </p:txBody>
      </p:sp>
      <p:grpSp>
        <p:nvGrpSpPr>
          <p:cNvPr id="35" name="Grupo 34"/>
          <p:cNvGrpSpPr/>
          <p:nvPr/>
        </p:nvGrpSpPr>
        <p:grpSpPr>
          <a:xfrm>
            <a:off x="4716016" y="2498486"/>
            <a:ext cx="3884235" cy="2271252"/>
            <a:chOff x="711879" y="2780928"/>
            <a:chExt cx="3884235" cy="2271252"/>
          </a:xfrm>
        </p:grpSpPr>
        <p:sp>
          <p:nvSpPr>
            <p:cNvPr id="10" name="Fluxograma: Operação Manual 9"/>
            <p:cNvSpPr/>
            <p:nvPr/>
          </p:nvSpPr>
          <p:spPr>
            <a:xfrm rot="16200000">
              <a:off x="1006415" y="3230688"/>
              <a:ext cx="1512168" cy="612648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1204727" y="4682848"/>
              <a:ext cx="330540" cy="3693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S</a:t>
              </a:r>
              <a:endParaRPr lang="pt-PT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711879" y="2923298"/>
              <a:ext cx="35137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A</a:t>
              </a:r>
              <a:endParaRPr lang="pt-PT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711879" y="3756036"/>
              <a:ext cx="35137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B</a:t>
              </a:r>
              <a:endParaRPr lang="pt-PT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2477875" y="3372041"/>
              <a:ext cx="346570" cy="3693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Y</a:t>
              </a:r>
              <a:endParaRPr lang="pt-PT" dirty="0"/>
            </a:p>
          </p:txBody>
        </p:sp>
        <p:cxnSp>
          <p:nvCxnSpPr>
            <p:cNvPr id="4" name="Conexão reta 3"/>
            <p:cNvCxnSpPr>
              <a:stCxn id="13" idx="3"/>
            </p:cNvCxnSpPr>
            <p:nvPr/>
          </p:nvCxnSpPr>
          <p:spPr>
            <a:xfrm flipV="1">
              <a:off x="1063257" y="3105928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xão reta 16"/>
            <p:cNvCxnSpPr/>
            <p:nvPr/>
          </p:nvCxnSpPr>
          <p:spPr>
            <a:xfrm flipV="1">
              <a:off x="1063257" y="3935904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xão reta 17"/>
            <p:cNvCxnSpPr/>
            <p:nvPr/>
          </p:nvCxnSpPr>
          <p:spPr>
            <a:xfrm flipV="1">
              <a:off x="2084957" y="3570066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xão em ângulos retos 18"/>
            <p:cNvCxnSpPr>
              <a:stCxn id="10" idx="1"/>
              <a:endCxn id="12" idx="3"/>
            </p:cNvCxnSpPr>
            <p:nvPr/>
          </p:nvCxnSpPr>
          <p:spPr>
            <a:xfrm rot="5400000">
              <a:off x="1286066" y="4391080"/>
              <a:ext cx="725635" cy="227232"/>
            </a:xfrm>
            <a:prstGeom prst="bentConnector2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luxograma: Operação Manual 21"/>
            <p:cNvSpPr/>
            <p:nvPr/>
          </p:nvSpPr>
          <p:spPr>
            <a:xfrm rot="5400000">
              <a:off x="2778506" y="3263742"/>
              <a:ext cx="1512168" cy="612648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3820312" y="4682848"/>
              <a:ext cx="330540" cy="3693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S</a:t>
              </a:r>
              <a:endParaRPr lang="pt-PT" dirty="0"/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4227877" y="2939547"/>
              <a:ext cx="35137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A</a:t>
              </a:r>
              <a:endParaRPr lang="pt-PT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4244736" y="3834236"/>
              <a:ext cx="35137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B</a:t>
              </a:r>
              <a:endParaRPr lang="pt-PT" dirty="0"/>
            </a:p>
          </p:txBody>
        </p:sp>
        <p:cxnSp>
          <p:nvCxnSpPr>
            <p:cNvPr id="27" name="Conexão reta 26"/>
            <p:cNvCxnSpPr/>
            <p:nvPr/>
          </p:nvCxnSpPr>
          <p:spPr>
            <a:xfrm flipV="1">
              <a:off x="3839470" y="3103892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xão reta 28"/>
            <p:cNvCxnSpPr/>
            <p:nvPr/>
          </p:nvCxnSpPr>
          <p:spPr>
            <a:xfrm flipV="1">
              <a:off x="3851818" y="4018902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xão em ângulos retos 29"/>
            <p:cNvCxnSpPr>
              <a:stCxn id="22" idx="3"/>
              <a:endCxn id="23" idx="1"/>
            </p:cNvCxnSpPr>
            <p:nvPr/>
          </p:nvCxnSpPr>
          <p:spPr>
            <a:xfrm rot="16200000" flipH="1">
              <a:off x="3331161" y="4378362"/>
              <a:ext cx="692581" cy="285722"/>
            </a:xfrm>
            <a:prstGeom prst="bentConnector2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xão reta 31"/>
            <p:cNvCxnSpPr/>
            <p:nvPr/>
          </p:nvCxnSpPr>
          <p:spPr>
            <a:xfrm flipV="1">
              <a:off x="2841304" y="3570066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6" name="Imagem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295" y="3841050"/>
            <a:ext cx="3048000" cy="1857375"/>
          </a:xfrm>
          <a:prstGeom prst="rect">
            <a:avLst/>
          </a:prstGeom>
        </p:spPr>
      </p:pic>
      <p:sp>
        <p:nvSpPr>
          <p:cNvPr id="26" name="CaixaDeTexto 25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4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133486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9795" y="139685"/>
            <a:ext cx="7467600" cy="771541"/>
          </a:xfrm>
        </p:spPr>
        <p:txBody>
          <a:bodyPr/>
          <a:lstStyle/>
          <a:p>
            <a:r>
              <a:rPr lang="pt-PT" dirty="0" smtClean="0"/>
              <a:t>Multiplexers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532528" y="783429"/>
            <a:ext cx="6191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Multiplexador (2/1) de 2 entradas (A e B) e uma saída Y </a:t>
            </a:r>
            <a:endParaRPr lang="pt-PT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804149"/>
              </p:ext>
            </p:extLst>
          </p:nvPr>
        </p:nvGraphicFramePr>
        <p:xfrm>
          <a:off x="5580112" y="1665135"/>
          <a:ext cx="2827307" cy="2776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980">
                  <a:extLst>
                    <a:ext uri="{9D8B030D-6E8A-4147-A177-3AD203B41FA5}">
                      <a16:colId xmlns:a16="http://schemas.microsoft.com/office/drawing/2014/main" val="3549248375"/>
                    </a:ext>
                  </a:extLst>
                </a:gridCol>
                <a:gridCol w="657109">
                  <a:extLst>
                    <a:ext uri="{9D8B030D-6E8A-4147-A177-3AD203B41FA5}">
                      <a16:colId xmlns:a16="http://schemas.microsoft.com/office/drawing/2014/main" val="2664761806"/>
                    </a:ext>
                  </a:extLst>
                </a:gridCol>
                <a:gridCol w="657109">
                  <a:extLst>
                    <a:ext uri="{9D8B030D-6E8A-4147-A177-3AD203B41FA5}">
                      <a16:colId xmlns:a16="http://schemas.microsoft.com/office/drawing/2014/main" val="3205406817"/>
                    </a:ext>
                  </a:extLst>
                </a:gridCol>
                <a:gridCol w="657109">
                  <a:extLst>
                    <a:ext uri="{9D8B030D-6E8A-4147-A177-3AD203B41FA5}">
                      <a16:colId xmlns:a16="http://schemas.microsoft.com/office/drawing/2014/main" val="1376506239"/>
                    </a:ext>
                  </a:extLst>
                </a:gridCol>
              </a:tblGrid>
              <a:tr h="30787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Seletor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Entradas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Saída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99350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B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A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102562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182716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89090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273719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005597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302469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447015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888775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733487"/>
                  </a:ext>
                </a:extLst>
              </a:tr>
            </a:tbl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2339752" y="2376953"/>
            <a:ext cx="2112566" cy="2271252"/>
            <a:chOff x="1379432" y="2420888"/>
            <a:chExt cx="2112566" cy="2271252"/>
          </a:xfrm>
        </p:grpSpPr>
        <p:sp>
          <p:nvSpPr>
            <p:cNvPr id="10" name="Fluxograma: Operação Manual 9"/>
            <p:cNvSpPr/>
            <p:nvPr/>
          </p:nvSpPr>
          <p:spPr>
            <a:xfrm rot="16200000">
              <a:off x="1673968" y="2870648"/>
              <a:ext cx="1512168" cy="612648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1872280" y="4322808"/>
              <a:ext cx="330540" cy="3693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S</a:t>
              </a:r>
              <a:endParaRPr lang="pt-PT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1379432" y="2563258"/>
              <a:ext cx="35137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A</a:t>
              </a:r>
              <a:endParaRPr lang="pt-PT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1379432" y="3395996"/>
              <a:ext cx="35137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B</a:t>
              </a:r>
              <a:endParaRPr lang="pt-PT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3145428" y="3012001"/>
              <a:ext cx="346570" cy="3693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Y</a:t>
              </a:r>
              <a:endParaRPr lang="pt-PT" dirty="0"/>
            </a:p>
          </p:txBody>
        </p:sp>
        <p:cxnSp>
          <p:nvCxnSpPr>
            <p:cNvPr id="4" name="Conexão reta 3"/>
            <p:cNvCxnSpPr>
              <a:stCxn id="13" idx="3"/>
            </p:cNvCxnSpPr>
            <p:nvPr/>
          </p:nvCxnSpPr>
          <p:spPr>
            <a:xfrm flipV="1">
              <a:off x="1730810" y="2745888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xão reta 16"/>
            <p:cNvCxnSpPr/>
            <p:nvPr/>
          </p:nvCxnSpPr>
          <p:spPr>
            <a:xfrm flipV="1">
              <a:off x="1730810" y="3575864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xão reta 17"/>
            <p:cNvCxnSpPr/>
            <p:nvPr/>
          </p:nvCxnSpPr>
          <p:spPr>
            <a:xfrm flipV="1">
              <a:off x="2752510" y="3210026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xão em ângulos retos 18"/>
            <p:cNvCxnSpPr>
              <a:stCxn id="10" idx="1"/>
              <a:endCxn id="12" idx="3"/>
            </p:cNvCxnSpPr>
            <p:nvPr/>
          </p:nvCxnSpPr>
          <p:spPr>
            <a:xfrm rot="5400000">
              <a:off x="1953619" y="4031040"/>
              <a:ext cx="725635" cy="227232"/>
            </a:xfrm>
            <a:prstGeom prst="bentConnector2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CaixaDeTexto 19"/>
          <p:cNvSpPr txBox="1"/>
          <p:nvPr/>
        </p:nvSpPr>
        <p:spPr>
          <a:xfrm>
            <a:off x="6345190" y="1276536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Y=SB+S’A</a:t>
            </a: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5222572"/>
            <a:ext cx="3476625" cy="14859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5447543"/>
            <a:ext cx="1495425" cy="86677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558252" y="4461152"/>
            <a:ext cx="2849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200" dirty="0" smtClean="0"/>
              <a:t>No diapositivo seguinte podes ver outra forma de representar a tabela de verdade</a:t>
            </a:r>
            <a:endParaRPr lang="pt-PT" sz="12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4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108641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9795" y="139685"/>
            <a:ext cx="7467600" cy="771541"/>
          </a:xfrm>
        </p:spPr>
        <p:txBody>
          <a:bodyPr/>
          <a:lstStyle/>
          <a:p>
            <a:r>
              <a:rPr lang="pt-PT" dirty="0" smtClean="0"/>
              <a:t>Multiplexers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532528" y="783429"/>
            <a:ext cx="6191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Multiplexador (2/1) de 2 entradas (A e B) e uma saída Y </a:t>
            </a:r>
            <a:endParaRPr lang="pt-PT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818697"/>
              </p:ext>
            </p:extLst>
          </p:nvPr>
        </p:nvGraphicFramePr>
        <p:xfrm>
          <a:off x="6093204" y="2402651"/>
          <a:ext cx="1513089" cy="1130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980">
                  <a:extLst>
                    <a:ext uri="{9D8B030D-6E8A-4147-A177-3AD203B41FA5}">
                      <a16:colId xmlns:a16="http://schemas.microsoft.com/office/drawing/2014/main" val="3549248375"/>
                    </a:ext>
                  </a:extLst>
                </a:gridCol>
                <a:gridCol w="657109">
                  <a:extLst>
                    <a:ext uri="{9D8B030D-6E8A-4147-A177-3AD203B41FA5}">
                      <a16:colId xmlns:a16="http://schemas.microsoft.com/office/drawing/2014/main" val="1376506239"/>
                    </a:ext>
                  </a:extLst>
                </a:gridCol>
              </a:tblGrid>
              <a:tr h="307870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Seletor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Saída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99350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102562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Z0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182716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z1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89090"/>
                  </a:ext>
                </a:extLst>
              </a:tr>
            </a:tbl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2339752" y="2376953"/>
            <a:ext cx="2112566" cy="2271252"/>
            <a:chOff x="1379432" y="2420888"/>
            <a:chExt cx="2112566" cy="2271252"/>
          </a:xfrm>
        </p:grpSpPr>
        <p:sp>
          <p:nvSpPr>
            <p:cNvPr id="10" name="Fluxograma: Operação Manual 9"/>
            <p:cNvSpPr/>
            <p:nvPr/>
          </p:nvSpPr>
          <p:spPr>
            <a:xfrm rot="16200000">
              <a:off x="1673968" y="2870648"/>
              <a:ext cx="1512168" cy="612648"/>
            </a:xfrm>
            <a:prstGeom prst="flowChartManualOpera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1872280" y="4322808"/>
              <a:ext cx="330540" cy="3693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S</a:t>
              </a:r>
              <a:endParaRPr lang="pt-PT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1379432" y="2563258"/>
              <a:ext cx="35137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A</a:t>
              </a:r>
              <a:endParaRPr lang="pt-PT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1379432" y="3395996"/>
              <a:ext cx="35137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B</a:t>
              </a:r>
              <a:endParaRPr lang="pt-PT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3145428" y="3012001"/>
              <a:ext cx="346570" cy="3693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Y</a:t>
              </a:r>
              <a:endParaRPr lang="pt-PT" dirty="0"/>
            </a:p>
          </p:txBody>
        </p:sp>
        <p:cxnSp>
          <p:nvCxnSpPr>
            <p:cNvPr id="4" name="Conexão reta 3"/>
            <p:cNvCxnSpPr>
              <a:stCxn id="13" idx="3"/>
            </p:cNvCxnSpPr>
            <p:nvPr/>
          </p:nvCxnSpPr>
          <p:spPr>
            <a:xfrm flipV="1">
              <a:off x="1730810" y="2745888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xão reta 16"/>
            <p:cNvCxnSpPr/>
            <p:nvPr/>
          </p:nvCxnSpPr>
          <p:spPr>
            <a:xfrm flipV="1">
              <a:off x="1730810" y="3575864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xão reta 17"/>
            <p:cNvCxnSpPr/>
            <p:nvPr/>
          </p:nvCxnSpPr>
          <p:spPr>
            <a:xfrm flipV="1">
              <a:off x="2752510" y="3210026"/>
              <a:ext cx="392918" cy="20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xão em ângulos retos 18"/>
            <p:cNvCxnSpPr>
              <a:stCxn id="10" idx="1"/>
              <a:endCxn id="12" idx="3"/>
            </p:cNvCxnSpPr>
            <p:nvPr/>
          </p:nvCxnSpPr>
          <p:spPr>
            <a:xfrm rot="5400000">
              <a:off x="1953619" y="4031040"/>
              <a:ext cx="725635" cy="227232"/>
            </a:xfrm>
            <a:prstGeom prst="bentConnector2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CaixaDeTexto 19"/>
          <p:cNvSpPr txBox="1"/>
          <p:nvPr/>
        </p:nvSpPr>
        <p:spPr>
          <a:xfrm>
            <a:off x="6201174" y="1988354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Y=SB+S’A</a:t>
            </a: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5222572"/>
            <a:ext cx="3476625" cy="14859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5447543"/>
            <a:ext cx="1495425" cy="866775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3101955" y="2553616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z0</a:t>
            </a:r>
            <a:endParaRPr lang="pt-PT" sz="12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138157" y="3358841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z1</a:t>
            </a:r>
            <a:endParaRPr lang="pt-PT" sz="1200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5425164" y="3777555"/>
            <a:ext cx="2849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200" dirty="0" smtClean="0"/>
              <a:t>A tabela de verdade pode ser simplificada colocando o enfoque em z1 e z2</a:t>
            </a:r>
            <a:endParaRPr lang="pt-PT" sz="12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4"/>
              </a:rPr>
              <a:t>www.ticmania.net</a:t>
            </a:r>
            <a:endParaRPr lang="pt-PT" sz="10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7965586" y="67641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4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6446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9795" y="139685"/>
            <a:ext cx="7467600" cy="771541"/>
          </a:xfrm>
        </p:spPr>
        <p:txBody>
          <a:bodyPr/>
          <a:lstStyle/>
          <a:p>
            <a:r>
              <a:rPr lang="pt-PT" dirty="0" smtClean="0"/>
              <a:t>Multiplexers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532528" y="783429"/>
            <a:ext cx="572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Multiplexador (4/1) de 4 entradas e uma saída Y </a:t>
            </a:r>
            <a:endParaRPr lang="pt-PT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9970"/>
              </p:ext>
            </p:extLst>
          </p:nvPr>
        </p:nvGraphicFramePr>
        <p:xfrm>
          <a:off x="5652121" y="2402651"/>
          <a:ext cx="2880321" cy="19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069">
                  <a:extLst>
                    <a:ext uri="{9D8B030D-6E8A-4147-A177-3AD203B41FA5}">
                      <a16:colId xmlns:a16="http://schemas.microsoft.com/office/drawing/2014/main" val="3549248375"/>
                    </a:ext>
                  </a:extLst>
                </a:gridCol>
                <a:gridCol w="872126">
                  <a:extLst>
                    <a:ext uri="{9D8B030D-6E8A-4147-A177-3AD203B41FA5}">
                      <a16:colId xmlns:a16="http://schemas.microsoft.com/office/drawing/2014/main" val="3295342188"/>
                    </a:ext>
                  </a:extLst>
                </a:gridCol>
                <a:gridCol w="872126">
                  <a:extLst>
                    <a:ext uri="{9D8B030D-6E8A-4147-A177-3AD203B41FA5}">
                      <a16:colId xmlns:a16="http://schemas.microsoft.com/office/drawing/2014/main" val="1376506239"/>
                    </a:ext>
                  </a:extLst>
                </a:gridCol>
              </a:tblGrid>
              <a:tr h="256052">
                <a:tc gridSpan="2"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Seletor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Saída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99350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S0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102562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Z0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182716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Z1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89090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Z2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344909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Z3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055883"/>
                  </a:ext>
                </a:extLst>
              </a:tr>
            </a:tbl>
          </a:graphicData>
        </a:graphic>
      </p:graphicFrame>
      <p:sp>
        <p:nvSpPr>
          <p:cNvPr id="10" name="Fluxograma: Operação Manual 9"/>
          <p:cNvSpPr/>
          <p:nvPr/>
        </p:nvSpPr>
        <p:spPr>
          <a:xfrm rot="16200000">
            <a:off x="2073223" y="2265649"/>
            <a:ext cx="2634297" cy="612648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CaixaDeTexto 11"/>
          <p:cNvSpPr txBox="1"/>
          <p:nvPr/>
        </p:nvSpPr>
        <p:spPr>
          <a:xfrm>
            <a:off x="2832600" y="4077072"/>
            <a:ext cx="42832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S0</a:t>
            </a:r>
            <a:endParaRPr lang="pt-PT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339751" y="1568796"/>
            <a:ext cx="351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A</a:t>
            </a:r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339751" y="2132856"/>
            <a:ext cx="351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B</a:t>
            </a:r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105748" y="2348880"/>
            <a:ext cx="34657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Y</a:t>
            </a:r>
            <a:endParaRPr lang="pt-PT" dirty="0"/>
          </a:p>
        </p:txBody>
      </p:sp>
      <p:cxnSp>
        <p:nvCxnSpPr>
          <p:cNvPr id="4" name="Conexão reta 3"/>
          <p:cNvCxnSpPr>
            <a:stCxn id="13" idx="3"/>
          </p:cNvCxnSpPr>
          <p:nvPr/>
        </p:nvCxnSpPr>
        <p:spPr>
          <a:xfrm flipV="1">
            <a:off x="2691129" y="1751426"/>
            <a:ext cx="392918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ta 16"/>
          <p:cNvCxnSpPr/>
          <p:nvPr/>
        </p:nvCxnSpPr>
        <p:spPr>
          <a:xfrm flipV="1">
            <a:off x="2691129" y="2312724"/>
            <a:ext cx="392918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reta 17"/>
          <p:cNvCxnSpPr/>
          <p:nvPr/>
        </p:nvCxnSpPr>
        <p:spPr>
          <a:xfrm flipV="1">
            <a:off x="3712830" y="2546905"/>
            <a:ext cx="392918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em ângulos retos 18"/>
          <p:cNvCxnSpPr>
            <a:stCxn id="10" idx="1"/>
            <a:endCxn id="12" idx="3"/>
          </p:cNvCxnSpPr>
          <p:nvPr/>
        </p:nvCxnSpPr>
        <p:spPr>
          <a:xfrm rot="5400000">
            <a:off x="3007624" y="3878990"/>
            <a:ext cx="636046" cy="129450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5163708" y="1920835"/>
            <a:ext cx="3857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</a:rPr>
              <a:t>Y=S1’S0’A+S1’S0B+S1S0’C+S1S0D</a:t>
            </a:r>
            <a:endParaRPr lang="pt-PT" dirty="0">
              <a:latin typeface="Consolas" panose="020B0609020204030204" pitchFamily="49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3101954" y="1603089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z0</a:t>
            </a:r>
            <a:endParaRPr lang="pt-PT" sz="12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105516" y="2140851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z1</a:t>
            </a:r>
            <a:endParaRPr lang="pt-PT" sz="12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2333415" y="2703916"/>
            <a:ext cx="37221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C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2333415" y="3284984"/>
            <a:ext cx="35618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D</a:t>
            </a:r>
          </a:p>
        </p:txBody>
      </p:sp>
      <p:cxnSp>
        <p:nvCxnSpPr>
          <p:cNvPr id="26" name="Conexão reta 25"/>
          <p:cNvCxnSpPr>
            <a:stCxn id="24" idx="3"/>
          </p:cNvCxnSpPr>
          <p:nvPr/>
        </p:nvCxnSpPr>
        <p:spPr>
          <a:xfrm flipV="1">
            <a:off x="2705633" y="2886546"/>
            <a:ext cx="372078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xão reta 26"/>
          <p:cNvCxnSpPr/>
          <p:nvPr/>
        </p:nvCxnSpPr>
        <p:spPr>
          <a:xfrm flipV="1">
            <a:off x="2684793" y="3464852"/>
            <a:ext cx="392918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3095618" y="2738209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z2</a:t>
            </a:r>
            <a:endParaRPr lang="pt-PT" sz="1200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3095618" y="3292316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z3</a:t>
            </a:r>
            <a:endParaRPr lang="pt-PT" sz="1200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2389578" y="4077072"/>
            <a:ext cx="42832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S1</a:t>
            </a:r>
            <a:endParaRPr lang="pt-PT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303" y="5125443"/>
            <a:ext cx="1781175" cy="1343025"/>
          </a:xfrm>
          <a:prstGeom prst="rect">
            <a:avLst/>
          </a:prstGeom>
        </p:spPr>
      </p:pic>
      <p:sp>
        <p:nvSpPr>
          <p:cNvPr id="31" name="CaixaDeTexto 30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793" y="4613855"/>
            <a:ext cx="2608346" cy="221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0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7697" y="239672"/>
            <a:ext cx="6589199" cy="709604"/>
          </a:xfrm>
        </p:spPr>
        <p:txBody>
          <a:bodyPr/>
          <a:lstStyle/>
          <a:p>
            <a:r>
              <a:rPr lang="pt-PT" dirty="0" smtClean="0"/>
              <a:t>Exercício </a:t>
            </a:r>
            <a:r>
              <a:rPr lang="pt-PT" dirty="0" err="1" smtClean="0"/>
              <a:t>Mux</a:t>
            </a:r>
            <a:r>
              <a:rPr lang="pt-PT" dirty="0" smtClean="0"/>
              <a:t> 4:1</a:t>
            </a:r>
            <a:endParaRPr lang="pt-PT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43609" y="1151004"/>
            <a:ext cx="443560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Suponha que temos quatro linhas, C0, C1, C2 e C3, que devem ser multiplexadas numa única linha, Saída (f).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As quatro linhas de entrada também são conhecidas como entradas de dados. Uma vez que existem quatro entradas, precisamos de duas entradas adicionais para o multiplexador, conhecidas como Seletores, para selecionar qual das entradas C deve aparecer na saída. Chame a essas linhas selecionadas </a:t>
            </a: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S0 e S1</a:t>
            </a: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 </a:t>
            </a:r>
            <a:endParaRPr kumimoji="0" lang="pt-PT" altLang="pt-P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769549"/>
              </p:ext>
            </p:extLst>
          </p:nvPr>
        </p:nvGraphicFramePr>
        <p:xfrm>
          <a:off x="1490010" y="3766232"/>
          <a:ext cx="239744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49954269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67479517"/>
                    </a:ext>
                  </a:extLst>
                </a:gridCol>
                <a:gridCol w="873443">
                  <a:extLst>
                    <a:ext uri="{9D8B030D-6E8A-4147-A177-3AD203B41FA5}">
                      <a16:colId xmlns:a16="http://schemas.microsoft.com/office/drawing/2014/main" val="325752818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Seletores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Saída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945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f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244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18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069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89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009"/>
                  </a:ext>
                </a:extLst>
              </a:tr>
            </a:tbl>
          </a:graphicData>
        </a:graphic>
      </p:graphicFrame>
      <p:sp>
        <p:nvSpPr>
          <p:cNvPr id="7" name="Fluxograma: Operação Manual 6"/>
          <p:cNvSpPr/>
          <p:nvPr/>
        </p:nvSpPr>
        <p:spPr>
          <a:xfrm rot="16200000">
            <a:off x="6112008" y="4151793"/>
            <a:ext cx="2634297" cy="612648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6871385" y="5963216"/>
            <a:ext cx="42832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S1</a:t>
            </a: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6378536" y="3454940"/>
            <a:ext cx="46198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c0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378536" y="4019000"/>
            <a:ext cx="46198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c1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8144533" y="4235024"/>
            <a:ext cx="25680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f</a:t>
            </a:r>
          </a:p>
        </p:txBody>
      </p:sp>
      <p:cxnSp>
        <p:nvCxnSpPr>
          <p:cNvPr id="12" name="Conexão reta 11"/>
          <p:cNvCxnSpPr>
            <a:stCxn id="9" idx="3"/>
          </p:cNvCxnSpPr>
          <p:nvPr/>
        </p:nvCxnSpPr>
        <p:spPr>
          <a:xfrm flipV="1">
            <a:off x="6840522" y="3637570"/>
            <a:ext cx="282310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12"/>
          <p:cNvCxnSpPr/>
          <p:nvPr/>
        </p:nvCxnSpPr>
        <p:spPr>
          <a:xfrm flipV="1">
            <a:off x="6729914" y="4198868"/>
            <a:ext cx="392918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xão reta 13"/>
          <p:cNvCxnSpPr/>
          <p:nvPr/>
        </p:nvCxnSpPr>
        <p:spPr>
          <a:xfrm flipV="1">
            <a:off x="7751615" y="4433049"/>
            <a:ext cx="392918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em ângulos retos 14"/>
          <p:cNvCxnSpPr>
            <a:stCxn id="7" idx="1"/>
            <a:endCxn id="8" idx="3"/>
          </p:cNvCxnSpPr>
          <p:nvPr/>
        </p:nvCxnSpPr>
        <p:spPr>
          <a:xfrm rot="5400000">
            <a:off x="7046409" y="5765134"/>
            <a:ext cx="636046" cy="129450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7140739" y="3489233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z0</a:t>
            </a:r>
            <a:endParaRPr lang="pt-PT" sz="12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7144301" y="4026995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z1</a:t>
            </a:r>
            <a:endParaRPr lang="pt-PT" sz="12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372200" y="4590060"/>
            <a:ext cx="46198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c2</a:t>
            </a:r>
            <a:endParaRPr lang="pt-PT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372200" y="5171128"/>
            <a:ext cx="46198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c3</a:t>
            </a:r>
            <a:endParaRPr lang="pt-PT" dirty="0"/>
          </a:p>
        </p:txBody>
      </p:sp>
      <p:cxnSp>
        <p:nvCxnSpPr>
          <p:cNvPr id="20" name="Conexão reta 19"/>
          <p:cNvCxnSpPr>
            <a:stCxn id="18" idx="3"/>
          </p:cNvCxnSpPr>
          <p:nvPr/>
        </p:nvCxnSpPr>
        <p:spPr>
          <a:xfrm flipV="1">
            <a:off x="6834186" y="4772690"/>
            <a:ext cx="282310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xão reta 20"/>
          <p:cNvCxnSpPr/>
          <p:nvPr/>
        </p:nvCxnSpPr>
        <p:spPr>
          <a:xfrm flipV="1">
            <a:off x="6723578" y="5350996"/>
            <a:ext cx="392918" cy="20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7134403" y="4624353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z2</a:t>
            </a:r>
            <a:endParaRPr lang="pt-PT" sz="1200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7134403" y="5178460"/>
            <a:ext cx="33534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200" dirty="0" smtClean="0"/>
              <a:t>z3</a:t>
            </a:r>
            <a:endParaRPr lang="pt-PT" sz="12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6428363" y="5963216"/>
            <a:ext cx="42832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S0</a:t>
            </a:r>
            <a:endParaRPr lang="pt-PT" dirty="0"/>
          </a:p>
        </p:txBody>
      </p:sp>
      <p:sp>
        <p:nvSpPr>
          <p:cNvPr id="25" name="Retângulo 24"/>
          <p:cNvSpPr/>
          <p:nvPr/>
        </p:nvSpPr>
        <p:spPr>
          <a:xfrm>
            <a:off x="1475656" y="613739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latin typeface="Arial Unicode MS"/>
              </a:rPr>
              <a:t>Elabore o circuito no </a:t>
            </a:r>
            <a:r>
              <a:rPr lang="pt-PT" altLang="pt-PT" i="1" dirty="0" err="1" smtClean="0">
                <a:latin typeface="Arial Unicode MS"/>
              </a:rPr>
              <a:t>logisim</a:t>
            </a:r>
            <a:endParaRPr lang="pt-PT" altLang="pt-PT" i="1" dirty="0">
              <a:latin typeface="Arial Unicode MS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176300" y="12329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2</a:t>
            </a:r>
            <a:endParaRPr lang="pt-PT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6332753" y="10482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2</a:t>
            </a:r>
            <a:endParaRPr lang="pt-PT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6483595" y="122738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=</a:t>
            </a:r>
            <a:endParaRPr lang="pt-PT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6802112" y="12329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4</a:t>
            </a:r>
            <a:endParaRPr lang="pt-PT" dirty="0"/>
          </a:p>
        </p:txBody>
      </p:sp>
      <p:sp>
        <p:nvSpPr>
          <p:cNvPr id="31" name="Oval 30"/>
          <p:cNvSpPr/>
          <p:nvPr/>
        </p:nvSpPr>
        <p:spPr>
          <a:xfrm>
            <a:off x="6335731" y="1074136"/>
            <a:ext cx="312906" cy="328682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32" name="Oval 31"/>
          <p:cNvSpPr/>
          <p:nvPr/>
        </p:nvSpPr>
        <p:spPr>
          <a:xfrm>
            <a:off x="6796157" y="1250725"/>
            <a:ext cx="312906" cy="328682"/>
          </a:xfrm>
          <a:prstGeom prst="ellipse">
            <a:avLst/>
          </a:prstGeom>
          <a:solidFill>
            <a:srgbClr val="0070C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33" name="Nota de aviso retangular 32"/>
          <p:cNvSpPr/>
          <p:nvPr/>
        </p:nvSpPr>
        <p:spPr>
          <a:xfrm>
            <a:off x="5888268" y="2169048"/>
            <a:ext cx="914400" cy="612648"/>
          </a:xfrm>
          <a:prstGeom prst="wedgeRectCallout">
            <a:avLst>
              <a:gd name="adj1" fmla="val -1602"/>
              <a:gd name="adj2" fmla="val -152770"/>
            </a:avLst>
          </a:prstGeom>
          <a:solidFill>
            <a:srgbClr val="FFFF00">
              <a:alpha val="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Base 2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4" name="Nota de aviso retangular 33"/>
          <p:cNvSpPr/>
          <p:nvPr/>
        </p:nvSpPr>
        <p:spPr>
          <a:xfrm>
            <a:off x="6802112" y="308082"/>
            <a:ext cx="1606436" cy="420806"/>
          </a:xfrm>
          <a:prstGeom prst="wedgeRectCallout">
            <a:avLst>
              <a:gd name="adj1" fmla="val -61233"/>
              <a:gd name="adj2" fmla="val 128431"/>
            </a:avLst>
          </a:prstGeom>
          <a:solidFill>
            <a:srgbClr val="FFFF00">
              <a:alpha val="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</a:rPr>
              <a:t>2</a:t>
            </a:r>
            <a:r>
              <a:rPr lang="pt-PT" dirty="0" smtClean="0">
                <a:solidFill>
                  <a:schemeClr val="tx1"/>
                </a:solidFill>
              </a:rPr>
              <a:t> seletores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5" name="Nota de aviso retangular 34"/>
          <p:cNvSpPr/>
          <p:nvPr/>
        </p:nvSpPr>
        <p:spPr>
          <a:xfrm>
            <a:off x="7115018" y="2110596"/>
            <a:ext cx="1725577" cy="634516"/>
          </a:xfrm>
          <a:prstGeom prst="wedgeRectCallout">
            <a:avLst>
              <a:gd name="adj1" fmla="val -51726"/>
              <a:gd name="adj2" fmla="val -138616"/>
            </a:avLst>
          </a:prstGeom>
          <a:solidFill>
            <a:srgbClr val="FFFF00">
              <a:alpha val="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</a:rPr>
              <a:t>4</a:t>
            </a:r>
            <a:r>
              <a:rPr lang="pt-PT" dirty="0" smtClean="0">
                <a:solidFill>
                  <a:schemeClr val="tx1"/>
                </a:solidFill>
              </a:rPr>
              <a:t> linhas de entrada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120272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Exercício </a:t>
            </a:r>
            <a:r>
              <a:rPr lang="pt-PT" dirty="0" err="1" smtClean="0"/>
              <a:t>Mux</a:t>
            </a:r>
            <a:r>
              <a:rPr lang="pt-PT" dirty="0" smtClean="0"/>
              <a:t> 8:1</a:t>
            </a: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23100"/>
              </p:ext>
            </p:extLst>
          </p:nvPr>
        </p:nvGraphicFramePr>
        <p:xfrm>
          <a:off x="2483768" y="2924944"/>
          <a:ext cx="3159443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48565182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49954269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67479517"/>
                    </a:ext>
                  </a:extLst>
                </a:gridCol>
                <a:gridCol w="873443">
                  <a:extLst>
                    <a:ext uri="{9D8B030D-6E8A-4147-A177-3AD203B41FA5}">
                      <a16:colId xmlns:a16="http://schemas.microsoft.com/office/drawing/2014/main" val="325752818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Seletores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Saída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945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f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244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18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069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89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Z4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70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Z5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843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Z6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34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z7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94648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43608" y="1407230"/>
            <a:ext cx="770485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Suponha que temos 8 linhas, C0, C1, C2 e C3…….., que devem ser multiplexadas numa única linha, Saída (f).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As 8 linhas de entrada também são conhecidas como entradas de dados. Uma vez que existem 8 entradas, precisamos de 3 (porque 2</a:t>
            </a:r>
            <a:r>
              <a:rPr kumimoji="0" lang="pt-PT" altLang="pt-PT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3</a:t>
            </a: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=8) entradas adicionais para o multiplexador, conhecidas como Seletores, para selecionar qual das entradas deve aparecer na saída. Chame a essas linhas selecionadas </a:t>
            </a: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S0,</a:t>
            </a:r>
            <a:r>
              <a:rPr kumimoji="0" lang="pt-PT" alt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S1 </a:t>
            </a: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……. </a:t>
            </a:r>
            <a:endParaRPr kumimoji="0" lang="pt-PT" altLang="pt-P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6084168" y="3368234"/>
            <a:ext cx="2952327" cy="2473614"/>
            <a:chOff x="6084168" y="3368234"/>
            <a:chExt cx="2952327" cy="2473614"/>
          </a:xfrm>
        </p:grpSpPr>
        <p:sp>
          <p:nvSpPr>
            <p:cNvPr id="6" name="CaixaDeTexto 5"/>
            <p:cNvSpPr txBox="1"/>
            <p:nvPr/>
          </p:nvSpPr>
          <p:spPr>
            <a:xfrm>
              <a:off x="6372200" y="429309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2</a:t>
              </a:r>
              <a:endParaRPr lang="pt-PT" dirty="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6528653" y="410843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3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6679495" y="4287534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=</a:t>
              </a:r>
              <a:endParaRPr lang="pt-PT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6998012" y="429309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8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528653" y="4108430"/>
              <a:ext cx="312906" cy="328682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2" name="Oval 11"/>
            <p:cNvSpPr/>
            <p:nvPr/>
          </p:nvSpPr>
          <p:spPr>
            <a:xfrm>
              <a:off x="6998012" y="4293096"/>
              <a:ext cx="312906" cy="328682"/>
            </a:xfrm>
            <a:prstGeom prst="ellipse">
              <a:avLst/>
            </a:prstGeom>
            <a:solidFill>
              <a:srgbClr val="0070C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3" name="Nota de aviso retangular 12"/>
            <p:cNvSpPr/>
            <p:nvPr/>
          </p:nvSpPr>
          <p:spPr>
            <a:xfrm>
              <a:off x="6084168" y="5229200"/>
              <a:ext cx="914400" cy="612648"/>
            </a:xfrm>
            <a:prstGeom prst="wedgeRectCallout">
              <a:avLst>
                <a:gd name="adj1" fmla="val -1602"/>
                <a:gd name="adj2" fmla="val -152770"/>
              </a:avLst>
            </a:prstGeom>
            <a:solidFill>
              <a:srgbClr val="FFFF00">
                <a:alpha val="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schemeClr val="tx1"/>
                  </a:solidFill>
                </a:rPr>
                <a:t>Base 2</a:t>
              </a:r>
              <a:endParaRPr lang="pt-PT" dirty="0">
                <a:solidFill>
                  <a:schemeClr val="tx1"/>
                </a:solidFill>
              </a:endParaRPr>
            </a:p>
          </p:txBody>
        </p:sp>
        <p:sp>
          <p:nvSpPr>
            <p:cNvPr id="14" name="Nota de aviso retangular 13"/>
            <p:cNvSpPr/>
            <p:nvPr/>
          </p:nvSpPr>
          <p:spPr>
            <a:xfrm>
              <a:off x="6998012" y="3368234"/>
              <a:ext cx="1606436" cy="420806"/>
            </a:xfrm>
            <a:prstGeom prst="wedgeRectCallout">
              <a:avLst>
                <a:gd name="adj1" fmla="val -61233"/>
                <a:gd name="adj2" fmla="val 128431"/>
              </a:avLst>
            </a:prstGeom>
            <a:solidFill>
              <a:srgbClr val="FFFF00">
                <a:alpha val="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schemeClr val="tx1"/>
                  </a:solidFill>
                </a:rPr>
                <a:t>3 seletores</a:t>
              </a:r>
              <a:endParaRPr lang="pt-PT" dirty="0">
                <a:solidFill>
                  <a:schemeClr val="tx1"/>
                </a:solidFill>
              </a:endParaRPr>
            </a:p>
          </p:txBody>
        </p:sp>
        <p:sp>
          <p:nvSpPr>
            <p:cNvPr id="15" name="Nota de aviso retangular 14"/>
            <p:cNvSpPr/>
            <p:nvPr/>
          </p:nvSpPr>
          <p:spPr>
            <a:xfrm>
              <a:off x="7310918" y="5170748"/>
              <a:ext cx="1725577" cy="634516"/>
            </a:xfrm>
            <a:prstGeom prst="wedgeRectCallout">
              <a:avLst>
                <a:gd name="adj1" fmla="val -51726"/>
                <a:gd name="adj2" fmla="val -138616"/>
              </a:avLst>
            </a:prstGeom>
            <a:solidFill>
              <a:srgbClr val="FFFF00">
                <a:alpha val="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schemeClr val="tx1"/>
                  </a:solidFill>
                </a:rPr>
                <a:t>8 linhas de entrada</a:t>
              </a:r>
              <a:endParaRPr lang="pt-PT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CaixaDeTexto 16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265527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672" y="342990"/>
            <a:ext cx="6589199" cy="1280890"/>
          </a:xfrm>
        </p:spPr>
        <p:txBody>
          <a:bodyPr/>
          <a:lstStyle/>
          <a:p>
            <a:r>
              <a:rPr lang="pt-PT" altLang="pt-PT" dirty="0">
                <a:solidFill>
                  <a:schemeClr val="tx1"/>
                </a:solidFill>
                <a:latin typeface="Arial Unicode MS"/>
              </a:rPr>
              <a:t>Quatro multiplexadores de 2 linhas para 1</a:t>
            </a: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729015"/>
              </p:ext>
            </p:extLst>
          </p:nvPr>
        </p:nvGraphicFramePr>
        <p:xfrm>
          <a:off x="1625906" y="3573016"/>
          <a:ext cx="5832649" cy="2466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971">
                  <a:extLst>
                    <a:ext uri="{9D8B030D-6E8A-4147-A177-3AD203B41FA5}">
                      <a16:colId xmlns:a16="http://schemas.microsoft.com/office/drawing/2014/main" val="1485651821"/>
                    </a:ext>
                  </a:extLst>
                </a:gridCol>
                <a:gridCol w="768971">
                  <a:extLst>
                    <a:ext uri="{9D8B030D-6E8A-4147-A177-3AD203B41FA5}">
                      <a16:colId xmlns:a16="http://schemas.microsoft.com/office/drawing/2014/main" val="2499542691"/>
                    </a:ext>
                  </a:extLst>
                </a:gridCol>
                <a:gridCol w="768971">
                  <a:extLst>
                    <a:ext uri="{9D8B030D-6E8A-4147-A177-3AD203B41FA5}">
                      <a16:colId xmlns:a16="http://schemas.microsoft.com/office/drawing/2014/main" val="3667479517"/>
                    </a:ext>
                  </a:extLst>
                </a:gridCol>
                <a:gridCol w="881434">
                  <a:extLst>
                    <a:ext uri="{9D8B030D-6E8A-4147-A177-3AD203B41FA5}">
                      <a16:colId xmlns:a16="http://schemas.microsoft.com/office/drawing/2014/main" val="3257528187"/>
                    </a:ext>
                  </a:extLst>
                </a:gridCol>
                <a:gridCol w="881434">
                  <a:extLst>
                    <a:ext uri="{9D8B030D-6E8A-4147-A177-3AD203B41FA5}">
                      <a16:colId xmlns:a16="http://schemas.microsoft.com/office/drawing/2014/main" val="3226496642"/>
                    </a:ext>
                  </a:extLst>
                </a:gridCol>
                <a:gridCol w="881434">
                  <a:extLst>
                    <a:ext uri="{9D8B030D-6E8A-4147-A177-3AD203B41FA5}">
                      <a16:colId xmlns:a16="http://schemas.microsoft.com/office/drawing/2014/main" val="3104868007"/>
                    </a:ext>
                  </a:extLst>
                </a:gridCol>
                <a:gridCol w="881434">
                  <a:extLst>
                    <a:ext uri="{9D8B030D-6E8A-4147-A177-3AD203B41FA5}">
                      <a16:colId xmlns:a16="http://schemas.microsoft.com/office/drawing/2014/main" val="4283190450"/>
                    </a:ext>
                  </a:extLst>
                </a:gridCol>
              </a:tblGrid>
              <a:tr h="590537">
                <a:tc gridSpan="3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Seletores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Saída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945795"/>
                  </a:ext>
                </a:extLst>
              </a:tr>
              <a:tr h="413375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Y0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Y1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Y2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Y3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244662"/>
                  </a:ext>
                </a:extLst>
              </a:tr>
              <a:tr h="315560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181031"/>
                  </a:ext>
                </a:extLst>
              </a:tr>
              <a:tr h="315560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Z4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Z5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Z6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Z7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069420"/>
                  </a:ext>
                </a:extLst>
              </a:tr>
              <a:tr h="315560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89296"/>
                  </a:ext>
                </a:extLst>
              </a:tr>
              <a:tr h="315560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00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1623880"/>
            <a:ext cx="770485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Em alguns casos, dois ou mais multiplexadores são fabricados num único IC porque as</a:t>
            </a:r>
            <a:r>
              <a:rPr kumimoji="0" lang="pt-PT" alt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portas</a:t>
            </a: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lógicas simples podem implementar o multiplexador. Geralmente, quatro multiplexadores de 2 linhas para 1 linha são fabricados em um único IC como mostrado na figura. Alguns desses </a:t>
            </a:r>
            <a:r>
              <a:rPr kumimoji="0" lang="pt-PT" alt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ICs</a:t>
            </a:r>
            <a:r>
              <a:rPr kumimoji="0" lang="pt-PT" alt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de 2 a 1 multiplexadores incluem IC 74157 e IC 74158. A linha de seleção controla as linhas de entrada para a saída em todos os quatro multiplexadores. A saída Y1 pode ser selecionada de modo que seu valor possa ser igual a A1 ou B1, Y2 pode ser A2 ou B2 e assim por diante. A entrada de controlo E habilita e desabilita todos os multiplexadores, isto é, quando E = 1, as saídas de todo o multiplexador são zero independentemente do valor de S</a:t>
            </a:r>
            <a:endParaRPr kumimoji="0" lang="pt-PT" altLang="pt-P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79512" y="789750"/>
            <a:ext cx="87876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1</a:t>
            </a:r>
            <a:r>
              <a:rPr lang="pt-PT" b="1" dirty="0" smtClean="0">
                <a:solidFill>
                  <a:srgbClr val="FFFF00"/>
                </a:solidFill>
              </a:rPr>
              <a:t> de 2</a:t>
            </a:r>
            <a:endParaRPr lang="pt-PT" b="1" dirty="0">
              <a:solidFill>
                <a:srgbClr val="FFFF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353309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589199" cy="1280890"/>
          </a:xfrm>
        </p:spPr>
        <p:txBody>
          <a:bodyPr/>
          <a:lstStyle/>
          <a:p>
            <a:r>
              <a:rPr lang="pt-PT" altLang="pt-PT" dirty="0" smtClean="0">
                <a:solidFill>
                  <a:schemeClr val="tx1"/>
                </a:solidFill>
                <a:latin typeface="Arial Unicode MS"/>
              </a:rPr>
              <a:t>Quatro </a:t>
            </a:r>
            <a:r>
              <a:rPr lang="pt-PT" altLang="pt-PT" dirty="0">
                <a:solidFill>
                  <a:schemeClr val="tx1"/>
                </a:solidFill>
                <a:latin typeface="Arial Unicode MS"/>
              </a:rPr>
              <a:t>multiplexadores de 2 linhas para 1</a:t>
            </a: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876925" cy="455295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764704"/>
            <a:ext cx="87235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2 de 2</a:t>
            </a:r>
            <a:endParaRPr lang="pt-PT" b="1" dirty="0">
              <a:solidFill>
                <a:srgbClr val="FFFF00"/>
              </a:solidFill>
            </a:endParaRPr>
          </a:p>
        </p:txBody>
      </p:sp>
      <p:sp>
        <p:nvSpPr>
          <p:cNvPr id="7" name="Fluxograma: Operação Manual 6"/>
          <p:cNvSpPr/>
          <p:nvPr/>
        </p:nvSpPr>
        <p:spPr>
          <a:xfrm rot="16200000">
            <a:off x="2465999" y="3138367"/>
            <a:ext cx="5040560" cy="1116326"/>
          </a:xfrm>
          <a:prstGeom prst="flowChartManualOperation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3787977036"/>
      </p:ext>
    </p:extLst>
  </p:cSld>
  <p:clrMapOvr>
    <a:masterClrMapping/>
  </p:clrMapOvr>
</p:sld>
</file>

<file path=ppt/theme/theme1.xml><?xml version="1.0" encoding="utf-8"?>
<a:theme xmlns:a="http://schemas.openxmlformats.org/drawingml/2006/main" name="Haste">
  <a:themeElements>
    <a:clrScheme name="Hast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Hast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t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10113</TotalTime>
  <Words>676</Words>
  <Application>Microsoft Office PowerPoint</Application>
  <PresentationFormat>Apresentação no Ecrã (4:3)</PresentationFormat>
  <Paragraphs>242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6" baseType="lpstr">
      <vt:lpstr>Arial</vt:lpstr>
      <vt:lpstr>Arial Unicode MS</vt:lpstr>
      <vt:lpstr>Calibri</vt:lpstr>
      <vt:lpstr>Century Gothic</vt:lpstr>
      <vt:lpstr>Consolas</vt:lpstr>
      <vt:lpstr>Wingdings 3</vt:lpstr>
      <vt:lpstr>Haste</vt:lpstr>
      <vt:lpstr>Módulo 3 – Circuitos Combinatórios</vt:lpstr>
      <vt:lpstr>Multiplexers</vt:lpstr>
      <vt:lpstr>Multiplexers</vt:lpstr>
      <vt:lpstr>Multiplexers</vt:lpstr>
      <vt:lpstr>Multiplexers</vt:lpstr>
      <vt:lpstr>Exercício Mux 4:1</vt:lpstr>
      <vt:lpstr>Exercício Mux 8:1</vt:lpstr>
      <vt:lpstr>Quatro multiplexadores de 2 linhas para 1</vt:lpstr>
      <vt:lpstr>Quatro multiplexadores de 2 linhas para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3 – Circuitos Combinatórios</dc:title>
  <dc:creator>Laura</dc:creator>
  <cp:lastModifiedBy>Carlos esteves</cp:lastModifiedBy>
  <cp:revision>235</cp:revision>
  <dcterms:created xsi:type="dcterms:W3CDTF">2010-01-22T13:53:18Z</dcterms:created>
  <dcterms:modified xsi:type="dcterms:W3CDTF">2018-02-22T17:38:25Z</dcterms:modified>
</cp:coreProperties>
</file>