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1" r:id="rId4"/>
    <p:sldId id="272" r:id="rId5"/>
    <p:sldId id="283" r:id="rId6"/>
    <p:sldId id="273" r:id="rId7"/>
    <p:sldId id="274" r:id="rId8"/>
    <p:sldId id="276" r:id="rId9"/>
    <p:sldId id="278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1E5"/>
    <a:srgbClr val="422C16"/>
    <a:srgbClr val="0C788E"/>
    <a:srgbClr val="025198"/>
    <a:srgbClr val="000099"/>
    <a:srgbClr val="1C1C1C"/>
    <a:srgbClr val="660066"/>
    <a:srgbClr val="00005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>
        <p:scale>
          <a:sx n="100" d="100"/>
          <a:sy n="100" d="100"/>
        </p:scale>
        <p:origin x="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DB6D6-5B67-4F87-A51B-78F2B5869F30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337306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4D80C-F664-4E51-8A9E-257978F9C8B9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319960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68C7-E78C-4C7B-985B-A51D26EAB393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17168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8B835-FC1D-49D9-98F6-4E97D51FE0E6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152909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E7C09-2126-4881-849A-F111207E7192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389527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9C536-5B20-40AD-B9D4-7E874D868A94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399095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82E22-1C32-4EAE-86B6-2E21D19CB483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310426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14C68-AB7D-4D93-BEFF-45BA264965DD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412861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F4CB0-F7FD-4BD2-AE0B-94A0C7CE8D16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57639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789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85B48-03BD-4070-ACF0-82D4C0D006B3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24852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789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F53C6-0CCE-4D94-BAED-6240BB11B3D4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104216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PT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PT"/>
              <a:t>Haga clic para modificar el estilo de texto del patrón</a:t>
            </a:r>
          </a:p>
          <a:p>
            <a:pPr lvl="1"/>
            <a:r>
              <a:rPr lang="es-ES" altLang="pt-PT"/>
              <a:t>Segundo nivel</a:t>
            </a:r>
          </a:p>
          <a:p>
            <a:pPr lvl="2"/>
            <a:r>
              <a:rPr lang="es-ES" altLang="pt-PT"/>
              <a:t>Tercer nivel</a:t>
            </a:r>
          </a:p>
          <a:p>
            <a:pPr lvl="3"/>
            <a:r>
              <a:rPr lang="es-ES" altLang="pt-PT"/>
              <a:t>Cuarto nivel</a:t>
            </a:r>
          </a:p>
          <a:p>
            <a:pPr lvl="4"/>
            <a:r>
              <a:rPr lang="es-ES" altLang="pt-PT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86D147-5391-44AA-A5D2-C1A3F3FD1837}" type="slidenum">
              <a:rPr lang="es-ES" altLang="pt-PT"/>
              <a:pPr/>
              <a:t>‹nº›</a:t>
            </a:fld>
            <a:endParaRPr lang="es-ES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cmania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cmania.ne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cmania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cmania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arduinoecia.com.br/2014/07/arduino-sensor-de-nivel-de-liquido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icmania.net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icmania.net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123728" y="5405441"/>
            <a:ext cx="5184775" cy="544513"/>
          </a:xfrm>
          <a:noFill/>
          <a:ln/>
        </p:spPr>
        <p:txBody>
          <a:bodyPr anchor="ctr"/>
          <a:lstStyle/>
          <a:p>
            <a:pPr algn="l"/>
            <a:r>
              <a:rPr lang="es-ES" altLang="pt-PT" sz="3600" b="1" dirty="0">
                <a:solidFill>
                  <a:schemeClr val="bg1"/>
                </a:solidFill>
              </a:rPr>
              <a:t>Circuitos </a:t>
            </a:r>
            <a:r>
              <a:rPr lang="es-ES" altLang="pt-PT" sz="3600" b="1" dirty="0" err="1">
                <a:solidFill>
                  <a:schemeClr val="bg1"/>
                </a:solidFill>
              </a:rPr>
              <a:t>Sequenciais</a:t>
            </a:r>
            <a:endParaRPr lang="es-ES" altLang="pt-PT" sz="3600" b="1" dirty="0">
              <a:solidFill>
                <a:schemeClr val="bg1"/>
              </a:solidFill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2195517" y="5949954"/>
            <a:ext cx="518477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UY" altLang="pt-PT" sz="18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1800" b="1" dirty="0">
              <a:solidFill>
                <a:schemeClr val="bg1"/>
              </a:solidFill>
            </a:endParaRPr>
          </a:p>
        </p:txBody>
      </p:sp>
      <p:sp>
        <p:nvSpPr>
          <p:cNvPr id="2" name="Fluxograma: Processo 1"/>
          <p:cNvSpPr/>
          <p:nvPr/>
        </p:nvSpPr>
        <p:spPr>
          <a:xfrm>
            <a:off x="-108520" y="519305"/>
            <a:ext cx="5040560" cy="26906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LATCH ou Flip-Flop RS assíncrono</a:t>
            </a:r>
          </a:p>
        </p:txBody>
      </p:sp>
      <p:sp>
        <p:nvSpPr>
          <p:cNvPr id="3" name="Retângulo 2"/>
          <p:cNvSpPr/>
          <p:nvPr/>
        </p:nvSpPr>
        <p:spPr>
          <a:xfrm>
            <a:off x="7773112" y="6596390"/>
            <a:ext cx="1370888" cy="2616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s-UY" altLang="pt-PT" sz="105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1050" b="1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F348D2F-793C-49DD-B905-75626C734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28" y="1171285"/>
            <a:ext cx="9144000" cy="29367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13336"/>
            <a:ext cx="6891116" cy="1143000"/>
          </a:xfrm>
        </p:spPr>
        <p:txBody>
          <a:bodyPr/>
          <a:lstStyle/>
          <a:p>
            <a:r>
              <a:rPr lang="pt-PT" sz="2800" dirty="0"/>
              <a:t>Diagrama Temporal de Q e Q’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6230"/>
            <a:ext cx="7543800" cy="2691685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158148"/>
              </p:ext>
            </p:extLst>
          </p:nvPr>
        </p:nvGraphicFramePr>
        <p:xfrm>
          <a:off x="6750600" y="613336"/>
          <a:ext cx="2393400" cy="1628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93">
                  <a:extLst>
                    <a:ext uri="{9D8B030D-6E8A-4147-A177-3AD203B41FA5}">
                      <a16:colId xmlns:a16="http://schemas.microsoft.com/office/drawing/2014/main" val="1391761118"/>
                    </a:ext>
                  </a:extLst>
                </a:gridCol>
                <a:gridCol w="313166">
                  <a:extLst>
                    <a:ext uri="{9D8B030D-6E8A-4147-A177-3AD203B41FA5}">
                      <a16:colId xmlns:a16="http://schemas.microsoft.com/office/drawing/2014/main" val="234661009"/>
                    </a:ext>
                  </a:extLst>
                </a:gridCol>
                <a:gridCol w="427624">
                  <a:extLst>
                    <a:ext uri="{9D8B030D-6E8A-4147-A177-3AD203B41FA5}">
                      <a16:colId xmlns:a16="http://schemas.microsoft.com/office/drawing/2014/main" val="3656748345"/>
                    </a:ext>
                  </a:extLst>
                </a:gridCol>
                <a:gridCol w="463118">
                  <a:extLst>
                    <a:ext uri="{9D8B030D-6E8A-4147-A177-3AD203B41FA5}">
                      <a16:colId xmlns:a16="http://schemas.microsoft.com/office/drawing/2014/main" val="1045854938"/>
                    </a:ext>
                  </a:extLst>
                </a:gridCol>
                <a:gridCol w="864999">
                  <a:extLst>
                    <a:ext uri="{9D8B030D-6E8A-4147-A177-3AD203B41FA5}">
                      <a16:colId xmlns:a16="http://schemas.microsoft.com/office/drawing/2014/main" val="1612995605"/>
                    </a:ext>
                  </a:extLst>
                </a:gridCol>
              </a:tblGrid>
              <a:tr h="289031">
                <a:tc>
                  <a:txBody>
                    <a:bodyPr/>
                    <a:lstStyle/>
                    <a:p>
                      <a:r>
                        <a:rPr lang="pt-PT" sz="1400" dirty="0"/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4554325"/>
                  </a:ext>
                </a:extLst>
              </a:tr>
              <a:tr h="347707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Qa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err="1"/>
                        <a:t>Q’a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Mem.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3536658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5263892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Reset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033965"/>
                  </a:ext>
                </a:extLst>
              </a:tr>
              <a:tr h="414017"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100" dirty="0">
                          <a:solidFill>
                            <a:srgbClr val="FF0000"/>
                          </a:solidFill>
                        </a:rPr>
                        <a:t>Erro lógico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0169966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7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64275"/>
            <a:ext cx="6347048" cy="1143000"/>
          </a:xfrm>
        </p:spPr>
        <p:txBody>
          <a:bodyPr/>
          <a:lstStyle/>
          <a:p>
            <a:r>
              <a:rPr lang="pt-PT" sz="2800" dirty="0"/>
              <a:t>Diagrama Temporal de Q e Q’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6230"/>
            <a:ext cx="7543800" cy="2691685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8797"/>
              </p:ext>
            </p:extLst>
          </p:nvPr>
        </p:nvGraphicFramePr>
        <p:xfrm>
          <a:off x="6444208" y="385064"/>
          <a:ext cx="2151253" cy="15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74">
                  <a:extLst>
                    <a:ext uri="{9D8B030D-6E8A-4147-A177-3AD203B41FA5}">
                      <a16:colId xmlns:a16="http://schemas.microsoft.com/office/drawing/2014/main" val="1391761118"/>
                    </a:ext>
                  </a:extLst>
                </a:gridCol>
                <a:gridCol w="273965">
                  <a:extLst>
                    <a:ext uri="{9D8B030D-6E8A-4147-A177-3AD203B41FA5}">
                      <a16:colId xmlns:a16="http://schemas.microsoft.com/office/drawing/2014/main" val="234661009"/>
                    </a:ext>
                  </a:extLst>
                </a:gridCol>
                <a:gridCol w="374095">
                  <a:extLst>
                    <a:ext uri="{9D8B030D-6E8A-4147-A177-3AD203B41FA5}">
                      <a16:colId xmlns:a16="http://schemas.microsoft.com/office/drawing/2014/main" val="3656748345"/>
                    </a:ext>
                  </a:extLst>
                </a:gridCol>
                <a:gridCol w="462598">
                  <a:extLst>
                    <a:ext uri="{9D8B030D-6E8A-4147-A177-3AD203B41FA5}">
                      <a16:colId xmlns:a16="http://schemas.microsoft.com/office/drawing/2014/main" val="1045854938"/>
                    </a:ext>
                  </a:extLst>
                </a:gridCol>
                <a:gridCol w="756721">
                  <a:extLst>
                    <a:ext uri="{9D8B030D-6E8A-4147-A177-3AD203B41FA5}">
                      <a16:colId xmlns:a16="http://schemas.microsoft.com/office/drawing/2014/main" val="16129956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45543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Qa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err="1"/>
                        <a:t>Q’a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Mem.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35366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526389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Reset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03396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100" dirty="0">
                          <a:solidFill>
                            <a:srgbClr val="FF0000"/>
                          </a:solidFill>
                        </a:rPr>
                        <a:t>Erro lógico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0169966"/>
                  </a:ext>
                </a:extLst>
              </a:tr>
            </a:tbl>
          </a:graphicData>
        </a:graphic>
      </p:graphicFrame>
      <p:cxnSp>
        <p:nvCxnSpPr>
          <p:cNvPr id="6" name="Conexão reta 5"/>
          <p:cNvCxnSpPr/>
          <p:nvPr/>
        </p:nvCxnSpPr>
        <p:spPr>
          <a:xfrm>
            <a:off x="2207419" y="23931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7"/>
          <p:cNvCxnSpPr/>
          <p:nvPr/>
        </p:nvCxnSpPr>
        <p:spPr>
          <a:xfrm flipH="1">
            <a:off x="2971800" y="3593310"/>
            <a:ext cx="14288" cy="208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9"/>
          <p:cNvCxnSpPr/>
          <p:nvPr/>
        </p:nvCxnSpPr>
        <p:spPr>
          <a:xfrm flipH="1">
            <a:off x="3371855" y="3593310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11"/>
          <p:cNvCxnSpPr/>
          <p:nvPr/>
        </p:nvCxnSpPr>
        <p:spPr>
          <a:xfrm>
            <a:off x="3786188" y="25074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12"/>
          <p:cNvCxnSpPr/>
          <p:nvPr/>
        </p:nvCxnSpPr>
        <p:spPr>
          <a:xfrm>
            <a:off x="4179094" y="233601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/>
          <p:cNvCxnSpPr/>
          <p:nvPr/>
        </p:nvCxnSpPr>
        <p:spPr>
          <a:xfrm>
            <a:off x="5750719" y="25074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14"/>
          <p:cNvCxnSpPr/>
          <p:nvPr/>
        </p:nvCxnSpPr>
        <p:spPr>
          <a:xfrm>
            <a:off x="6136482" y="23931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15"/>
          <p:cNvCxnSpPr/>
          <p:nvPr/>
        </p:nvCxnSpPr>
        <p:spPr>
          <a:xfrm flipH="1">
            <a:off x="4936336" y="3542134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16"/>
          <p:cNvCxnSpPr/>
          <p:nvPr/>
        </p:nvCxnSpPr>
        <p:spPr>
          <a:xfrm flipH="1">
            <a:off x="5314955" y="3526677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17"/>
          <p:cNvCxnSpPr/>
          <p:nvPr/>
        </p:nvCxnSpPr>
        <p:spPr>
          <a:xfrm flipH="1">
            <a:off x="7272342" y="3593310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/>
          <p:cNvCxnSpPr/>
          <p:nvPr/>
        </p:nvCxnSpPr>
        <p:spPr>
          <a:xfrm flipH="1">
            <a:off x="7672392" y="3599284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707236" y="194537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Resolução parte I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6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320" y="591618"/>
            <a:ext cx="6195881" cy="1143000"/>
          </a:xfrm>
        </p:spPr>
        <p:txBody>
          <a:bodyPr/>
          <a:lstStyle/>
          <a:p>
            <a:r>
              <a:rPr lang="pt-PT" sz="3200" dirty="0"/>
              <a:t>Diagrama Temporal de Q e Q’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6230"/>
            <a:ext cx="7543800" cy="2691685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173049"/>
              </p:ext>
            </p:extLst>
          </p:nvPr>
        </p:nvGraphicFramePr>
        <p:xfrm>
          <a:off x="6992747" y="574901"/>
          <a:ext cx="2151253" cy="15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74">
                  <a:extLst>
                    <a:ext uri="{9D8B030D-6E8A-4147-A177-3AD203B41FA5}">
                      <a16:colId xmlns:a16="http://schemas.microsoft.com/office/drawing/2014/main" val="1391761118"/>
                    </a:ext>
                  </a:extLst>
                </a:gridCol>
                <a:gridCol w="273965">
                  <a:extLst>
                    <a:ext uri="{9D8B030D-6E8A-4147-A177-3AD203B41FA5}">
                      <a16:colId xmlns:a16="http://schemas.microsoft.com/office/drawing/2014/main" val="234661009"/>
                    </a:ext>
                  </a:extLst>
                </a:gridCol>
                <a:gridCol w="374095">
                  <a:extLst>
                    <a:ext uri="{9D8B030D-6E8A-4147-A177-3AD203B41FA5}">
                      <a16:colId xmlns:a16="http://schemas.microsoft.com/office/drawing/2014/main" val="3656748345"/>
                    </a:ext>
                  </a:extLst>
                </a:gridCol>
                <a:gridCol w="462598">
                  <a:extLst>
                    <a:ext uri="{9D8B030D-6E8A-4147-A177-3AD203B41FA5}">
                      <a16:colId xmlns:a16="http://schemas.microsoft.com/office/drawing/2014/main" val="1045854938"/>
                    </a:ext>
                  </a:extLst>
                </a:gridCol>
                <a:gridCol w="756721">
                  <a:extLst>
                    <a:ext uri="{9D8B030D-6E8A-4147-A177-3AD203B41FA5}">
                      <a16:colId xmlns:a16="http://schemas.microsoft.com/office/drawing/2014/main" val="16129956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45543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Qa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err="1"/>
                        <a:t>Q’a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Mem.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35366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526389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Reset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03396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100" dirty="0">
                          <a:solidFill>
                            <a:srgbClr val="FF0000"/>
                          </a:solidFill>
                        </a:rPr>
                        <a:t>Erro lógico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0169966"/>
                  </a:ext>
                </a:extLst>
              </a:tr>
            </a:tbl>
          </a:graphicData>
        </a:graphic>
      </p:graphicFrame>
      <p:cxnSp>
        <p:nvCxnSpPr>
          <p:cNvPr id="6" name="Conexão reta 5"/>
          <p:cNvCxnSpPr/>
          <p:nvPr/>
        </p:nvCxnSpPr>
        <p:spPr>
          <a:xfrm>
            <a:off x="2207419" y="23931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7"/>
          <p:cNvCxnSpPr/>
          <p:nvPr/>
        </p:nvCxnSpPr>
        <p:spPr>
          <a:xfrm flipH="1">
            <a:off x="2971800" y="3593310"/>
            <a:ext cx="14288" cy="208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9"/>
          <p:cNvCxnSpPr/>
          <p:nvPr/>
        </p:nvCxnSpPr>
        <p:spPr>
          <a:xfrm flipH="1">
            <a:off x="3371855" y="3593310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11"/>
          <p:cNvCxnSpPr/>
          <p:nvPr/>
        </p:nvCxnSpPr>
        <p:spPr>
          <a:xfrm>
            <a:off x="3786188" y="25074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12"/>
          <p:cNvCxnSpPr/>
          <p:nvPr/>
        </p:nvCxnSpPr>
        <p:spPr>
          <a:xfrm>
            <a:off x="4179094" y="233601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/>
          <p:cNvCxnSpPr/>
          <p:nvPr/>
        </p:nvCxnSpPr>
        <p:spPr>
          <a:xfrm>
            <a:off x="5750719" y="25074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14"/>
          <p:cNvCxnSpPr/>
          <p:nvPr/>
        </p:nvCxnSpPr>
        <p:spPr>
          <a:xfrm>
            <a:off x="6136482" y="23931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15"/>
          <p:cNvCxnSpPr/>
          <p:nvPr/>
        </p:nvCxnSpPr>
        <p:spPr>
          <a:xfrm flipH="1">
            <a:off x="4936336" y="3542134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16"/>
          <p:cNvCxnSpPr/>
          <p:nvPr/>
        </p:nvCxnSpPr>
        <p:spPr>
          <a:xfrm flipH="1">
            <a:off x="5314955" y="3526677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17"/>
          <p:cNvCxnSpPr/>
          <p:nvPr/>
        </p:nvCxnSpPr>
        <p:spPr>
          <a:xfrm flipH="1">
            <a:off x="7272342" y="3593310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/>
          <p:cNvCxnSpPr/>
          <p:nvPr/>
        </p:nvCxnSpPr>
        <p:spPr>
          <a:xfrm flipH="1">
            <a:off x="7672392" y="3599284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7790825" y="36808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359195" y="345480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048759" y="346078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080089" y="346078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830433" y="262777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856679" y="258299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588178" y="262353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844845" y="290081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236244" y="372947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841024" y="28505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890780" y="290053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465036" y="36808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341777" y="373778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cxnSp>
        <p:nvCxnSpPr>
          <p:cNvPr id="9" name="Conexão reta 8"/>
          <p:cNvCxnSpPr/>
          <p:nvPr/>
        </p:nvCxnSpPr>
        <p:spPr>
          <a:xfrm>
            <a:off x="1007273" y="4757738"/>
            <a:ext cx="1971675" cy="714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/>
          <p:cNvCxnSpPr/>
          <p:nvPr/>
        </p:nvCxnSpPr>
        <p:spPr>
          <a:xfrm>
            <a:off x="985842" y="5092824"/>
            <a:ext cx="1971675" cy="714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33"/>
          <p:cNvCxnSpPr/>
          <p:nvPr/>
        </p:nvCxnSpPr>
        <p:spPr>
          <a:xfrm flipH="1" flipV="1">
            <a:off x="2963528" y="4464848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/>
          <p:cNvCxnSpPr/>
          <p:nvPr/>
        </p:nvCxnSpPr>
        <p:spPr>
          <a:xfrm flipH="1" flipV="1">
            <a:off x="2956014" y="5107955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ta 37"/>
          <p:cNvCxnSpPr/>
          <p:nvPr/>
        </p:nvCxnSpPr>
        <p:spPr>
          <a:xfrm flipV="1">
            <a:off x="2964661" y="4462338"/>
            <a:ext cx="821531" cy="119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ta 40"/>
          <p:cNvCxnSpPr/>
          <p:nvPr/>
        </p:nvCxnSpPr>
        <p:spPr>
          <a:xfrm flipV="1">
            <a:off x="2950373" y="5395333"/>
            <a:ext cx="821531" cy="119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/>
          <p:cNvCxnSpPr/>
          <p:nvPr/>
        </p:nvCxnSpPr>
        <p:spPr>
          <a:xfrm flipH="1" flipV="1">
            <a:off x="3777545" y="5085984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42"/>
          <p:cNvCxnSpPr/>
          <p:nvPr/>
        </p:nvCxnSpPr>
        <p:spPr>
          <a:xfrm flipH="1" flipV="1">
            <a:off x="3785059" y="4474276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/>
          <p:cNvCxnSpPr/>
          <p:nvPr/>
        </p:nvCxnSpPr>
        <p:spPr>
          <a:xfrm flipV="1">
            <a:off x="3777546" y="4764882"/>
            <a:ext cx="1173077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/>
          <p:cNvCxnSpPr/>
          <p:nvPr/>
        </p:nvCxnSpPr>
        <p:spPr>
          <a:xfrm flipV="1">
            <a:off x="3770402" y="5080355"/>
            <a:ext cx="1173077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/>
          <p:cNvSpPr txBox="1"/>
          <p:nvPr/>
        </p:nvSpPr>
        <p:spPr>
          <a:xfrm>
            <a:off x="707236" y="194537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Resolução parte II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4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54A50-F7E7-488F-BE15-F10F13C5F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1" dirty="0"/>
              <a:t>Circuitos Combinatórios Sequenciais</a:t>
            </a:r>
            <a:endParaRPr lang="pt-PT" sz="2800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2A19C80-7CAB-4F39-92FB-BA9A4AD45524}"/>
              </a:ext>
            </a:extLst>
          </p:cNvPr>
          <p:cNvSpPr/>
          <p:nvPr/>
        </p:nvSpPr>
        <p:spPr>
          <a:xfrm>
            <a:off x="1547664" y="1916832"/>
            <a:ext cx="2160000" cy="9143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Circuito Combinatório</a:t>
            </a:r>
          </a:p>
          <a:p>
            <a:pPr algn="ctr"/>
            <a:r>
              <a:rPr lang="pt-PT" sz="1100" dirty="0"/>
              <a:t>saídas dependentes unicamente das entradas atuais</a:t>
            </a:r>
            <a:r>
              <a:rPr lang="pt-PT" sz="1400" dirty="0"/>
              <a:t>  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4476E66-DEDA-460C-A902-AB594AB62612}"/>
              </a:ext>
            </a:extLst>
          </p:cNvPr>
          <p:cNvSpPr/>
          <p:nvPr/>
        </p:nvSpPr>
        <p:spPr>
          <a:xfrm>
            <a:off x="3833275" y="1920972"/>
            <a:ext cx="2160240" cy="91025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Circuito Sequencial</a:t>
            </a:r>
          </a:p>
          <a:p>
            <a:pPr algn="ctr"/>
            <a:r>
              <a:rPr lang="pt-PT" sz="1100" dirty="0"/>
              <a:t>saídas dependentes das entradas atuais e passadas (memória)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F616FA0-C72B-43D9-A56D-B73B08EB5D23}"/>
              </a:ext>
            </a:extLst>
          </p:cNvPr>
          <p:cNvSpPr/>
          <p:nvPr/>
        </p:nvSpPr>
        <p:spPr>
          <a:xfrm>
            <a:off x="3491880" y="3429915"/>
            <a:ext cx="1728192" cy="74893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/>
              <a:t>Biestáveis</a:t>
            </a:r>
          </a:p>
          <a:p>
            <a:pPr algn="ctr"/>
            <a:r>
              <a:rPr lang="pt-PT" sz="1100" dirty="0"/>
              <a:t>Trancados “</a:t>
            </a:r>
            <a:r>
              <a:rPr lang="pt-PT" sz="1100" i="1" dirty="0" err="1">
                <a:latin typeface="Consolas" panose="020B0609020204030204" pitchFamily="49" charset="0"/>
              </a:rPr>
              <a:t>latched</a:t>
            </a:r>
            <a:r>
              <a:rPr lang="pt-PT" sz="1100" dirty="0"/>
              <a:t>” num estado 0 ou 1 (memória)</a:t>
            </a:r>
            <a:endParaRPr lang="pt-PT" sz="1400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1A25F18-C6B2-4B8D-B1E8-8DF3BA18ACE4}"/>
              </a:ext>
            </a:extLst>
          </p:cNvPr>
          <p:cNvSpPr/>
          <p:nvPr/>
        </p:nvSpPr>
        <p:spPr>
          <a:xfrm>
            <a:off x="1759090" y="4599416"/>
            <a:ext cx="1944216" cy="914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/>
              <a:t>síncronos (Flip-flop)</a:t>
            </a:r>
          </a:p>
          <a:p>
            <a:pPr algn="ctr"/>
            <a:r>
              <a:rPr lang="pt-PT" sz="1200" dirty="0"/>
              <a:t>Sinal de </a:t>
            </a:r>
            <a:r>
              <a:rPr lang="pt-PT" sz="1200" dirty="0" err="1"/>
              <a:t>clock</a:t>
            </a:r>
            <a:endParaRPr lang="pt-PT" sz="1200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B18A671-4FE5-4A4D-83DC-437F1DA320A6}"/>
              </a:ext>
            </a:extLst>
          </p:cNvPr>
          <p:cNvSpPr/>
          <p:nvPr/>
        </p:nvSpPr>
        <p:spPr>
          <a:xfrm>
            <a:off x="5566065" y="4599416"/>
            <a:ext cx="2088232" cy="914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/>
              <a:t>assíncronos (</a:t>
            </a:r>
            <a:r>
              <a:rPr lang="pt-PT" sz="1400" dirty="0" err="1"/>
              <a:t>Latch</a:t>
            </a:r>
            <a:r>
              <a:rPr lang="pt-PT" sz="1400" dirty="0"/>
              <a:t>) </a:t>
            </a:r>
          </a:p>
          <a:p>
            <a:pPr algn="ctr"/>
            <a:r>
              <a:rPr lang="pt-PT" sz="1200" dirty="0"/>
              <a:t>Sem sinal de </a:t>
            </a:r>
            <a:r>
              <a:rPr lang="pt-PT" sz="1200" dirty="0" err="1"/>
              <a:t>Clock</a:t>
            </a:r>
            <a:endParaRPr lang="pt-PT" sz="1200" dirty="0"/>
          </a:p>
        </p:txBody>
      </p:sp>
      <p:cxnSp>
        <p:nvCxnSpPr>
          <p:cNvPr id="10" name="Conexão: Ângulo Reto 9">
            <a:extLst>
              <a:ext uri="{FF2B5EF4-FFF2-40B4-BE49-F238E27FC236}">
                <a16:creationId xmlns:a16="http://schemas.microsoft.com/office/drawing/2014/main" id="{191EE840-1210-471C-9EA2-938F41244AF3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5400000">
            <a:off x="4335344" y="2851864"/>
            <a:ext cx="598684" cy="557419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: Ângulo Reto 13">
            <a:extLst>
              <a:ext uri="{FF2B5EF4-FFF2-40B4-BE49-F238E27FC236}">
                <a16:creationId xmlns:a16="http://schemas.microsoft.com/office/drawing/2014/main" id="{28D0B107-64AC-40D1-A345-C0EB68206059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>
            <a:off x="5220072" y="3804380"/>
            <a:ext cx="1390109" cy="795036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: Ângulo Reto 16">
            <a:extLst>
              <a:ext uri="{FF2B5EF4-FFF2-40B4-BE49-F238E27FC236}">
                <a16:creationId xmlns:a16="http://schemas.microsoft.com/office/drawing/2014/main" id="{0017C3A3-A706-4319-A688-3DED578C68A4}"/>
              </a:ext>
            </a:extLst>
          </p:cNvPr>
          <p:cNvCxnSpPr>
            <a:cxnSpLocks/>
            <a:stCxn id="6" idx="1"/>
            <a:endCxn id="7" idx="0"/>
          </p:cNvCxnSpPr>
          <p:nvPr/>
        </p:nvCxnSpPr>
        <p:spPr>
          <a:xfrm rot="10800000" flipV="1">
            <a:off x="2731198" y="3804380"/>
            <a:ext cx="760682" cy="795036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extLst>
              <a:ext uri="{FF2B5EF4-FFF2-40B4-BE49-F238E27FC236}">
                <a16:creationId xmlns:a16="http://schemas.microsoft.com/office/drawing/2014/main" id="{C7B3624D-C019-4FC1-8C1F-662A96C33929}"/>
              </a:ext>
            </a:extLst>
          </p:cNvPr>
          <p:cNvSpPr/>
          <p:nvPr/>
        </p:nvSpPr>
        <p:spPr>
          <a:xfrm>
            <a:off x="2411760" y="564685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400" dirty="0">
                <a:solidFill>
                  <a:srgbClr val="C00000"/>
                </a:solidFill>
              </a:rPr>
              <a:t>A principal </a:t>
            </a:r>
            <a:r>
              <a:rPr lang="pt-PT" sz="1400" b="1" dirty="0">
                <a:solidFill>
                  <a:srgbClr val="C00000"/>
                </a:solidFill>
              </a:rPr>
              <a:t>diferença</a:t>
            </a:r>
            <a:r>
              <a:rPr lang="pt-PT" sz="1400" dirty="0">
                <a:solidFill>
                  <a:srgbClr val="C00000"/>
                </a:solidFill>
              </a:rPr>
              <a:t> entre os </a:t>
            </a:r>
            <a:r>
              <a:rPr lang="pt-PT" sz="1400" dirty="0" err="1">
                <a:solidFill>
                  <a:srgbClr val="C00000"/>
                </a:solidFill>
              </a:rPr>
              <a:t>latches</a:t>
            </a:r>
            <a:r>
              <a:rPr lang="pt-PT" sz="1400" dirty="0">
                <a:solidFill>
                  <a:srgbClr val="C00000"/>
                </a:solidFill>
              </a:rPr>
              <a:t> e flip-flops ocorrer no método usado para a mudança de estado</a:t>
            </a:r>
          </a:p>
        </p:txBody>
      </p:sp>
      <p:sp>
        <p:nvSpPr>
          <p:cNvPr id="41" name="Não É Igual A 40">
            <a:extLst>
              <a:ext uri="{FF2B5EF4-FFF2-40B4-BE49-F238E27FC236}">
                <a16:creationId xmlns:a16="http://schemas.microsoft.com/office/drawing/2014/main" id="{AE628953-4AE4-45A7-800D-03FA63C1D75E}"/>
              </a:ext>
            </a:extLst>
          </p:cNvPr>
          <p:cNvSpPr/>
          <p:nvPr/>
        </p:nvSpPr>
        <p:spPr>
          <a:xfrm>
            <a:off x="3980122" y="4732457"/>
            <a:ext cx="1300742" cy="672603"/>
          </a:xfrm>
          <a:prstGeom prst="mathNot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3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1521" y="390240"/>
            <a:ext cx="7427168" cy="1143000"/>
          </a:xfrm>
        </p:spPr>
        <p:txBody>
          <a:bodyPr/>
          <a:lstStyle/>
          <a:p>
            <a:r>
              <a:rPr lang="pt-PT" sz="3000" dirty="0"/>
              <a:t>circuito combinatório </a:t>
            </a:r>
            <a:r>
              <a:rPr lang="pt-PT" sz="3000" dirty="0" err="1"/>
              <a:t>vs</a:t>
            </a:r>
            <a:r>
              <a:rPr lang="pt-PT" sz="3000" dirty="0"/>
              <a:t> Circuito sequencial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2658723"/>
            <a:ext cx="7886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/>
              <a:t>Um </a:t>
            </a:r>
            <a:r>
              <a:rPr lang="pt-PT" sz="1600" b="1" u="sng" dirty="0"/>
              <a:t>circuito combinatório </a:t>
            </a:r>
            <a:r>
              <a:rPr lang="pt-PT" sz="1600" dirty="0"/>
              <a:t>tem, as saídas dependentes unicamente das entradas </a:t>
            </a:r>
            <a:r>
              <a:rPr lang="pt-PT" sz="1600" dirty="0" err="1"/>
              <a:t>actuais</a:t>
            </a:r>
            <a:r>
              <a:rPr lang="pt-PT" sz="1600" dirty="0"/>
              <a:t>, enquanto que o </a:t>
            </a:r>
            <a:r>
              <a:rPr lang="pt-PT" sz="1600" b="1" u="sng" dirty="0"/>
              <a:t>circuito sequencial</a:t>
            </a:r>
            <a:r>
              <a:rPr lang="pt-PT" sz="1600" dirty="0"/>
              <a:t> tem as saídas </a:t>
            </a:r>
            <a:r>
              <a:rPr lang="pt-PT" sz="1600" b="1" dirty="0"/>
              <a:t>dependentes das entradas </a:t>
            </a:r>
            <a:r>
              <a:rPr lang="pt-PT" sz="1600" b="1" dirty="0" err="1"/>
              <a:t>actuais</a:t>
            </a:r>
            <a:r>
              <a:rPr lang="pt-PT" sz="1600" b="1" dirty="0"/>
              <a:t> mas também do seu passado</a:t>
            </a:r>
            <a:r>
              <a:rPr lang="pt-PT" sz="1600" dirty="0"/>
              <a:t>.</a:t>
            </a:r>
          </a:p>
          <a:p>
            <a:pPr algn="just"/>
            <a:r>
              <a:rPr lang="pt-PT" sz="1600" dirty="0"/>
              <a:t>É muitas vezes impossível descrever um circuito sequencial com uma tabela que liste as suas saídas em função das suas entradas ao longo do tempo.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/>
              <a:t>Exemplo: Num circuito combinatório é possível somar 2 números, mas se o numero for muito grande o circuito torna-se difícil, ENTÃO, utiliza-se o </a:t>
            </a:r>
            <a:r>
              <a:rPr lang="pt-PT" sz="1600" b="1" dirty="0"/>
              <a:t>circuito sequencial (que tem memória) </a:t>
            </a:r>
            <a:r>
              <a:rPr lang="pt-PT" sz="1600" dirty="0"/>
              <a:t>sendo</a:t>
            </a:r>
            <a:r>
              <a:rPr lang="pt-PT" sz="1600" b="1" dirty="0"/>
              <a:t> </a:t>
            </a:r>
            <a:r>
              <a:rPr lang="pt-PT" sz="1600" dirty="0"/>
              <a:t>possível somar números grandes passo a passo, digito a digito.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7" y="177282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Num circuito </a:t>
            </a:r>
            <a:r>
              <a:rPr lang="pt-PT" b="1" dirty="0">
                <a:solidFill>
                  <a:srgbClr val="FF0000"/>
                </a:solidFill>
              </a:rPr>
              <a:t>combinatório</a:t>
            </a:r>
            <a:r>
              <a:rPr lang="pt-PT" dirty="0">
                <a:solidFill>
                  <a:srgbClr val="FF0000"/>
                </a:solidFill>
              </a:rPr>
              <a:t> a saída </a:t>
            </a:r>
            <a:r>
              <a:rPr lang="pt-PT" b="1" dirty="0">
                <a:solidFill>
                  <a:srgbClr val="FF0000"/>
                </a:solidFill>
              </a:rPr>
              <a:t>depende</a:t>
            </a:r>
            <a:r>
              <a:rPr lang="pt-PT" dirty="0">
                <a:solidFill>
                  <a:srgbClr val="FF0000"/>
                </a:solidFill>
              </a:rPr>
              <a:t> exclusivamente do estado lógico das </a:t>
            </a:r>
            <a:r>
              <a:rPr lang="pt-PT" b="1" dirty="0">
                <a:solidFill>
                  <a:srgbClr val="FF0000"/>
                </a:solidFill>
              </a:rPr>
              <a:t>entradas</a:t>
            </a:r>
            <a:r>
              <a:rPr lang="pt-P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5301212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Num circuito </a:t>
            </a:r>
            <a:r>
              <a:rPr lang="pt-PT" b="1" dirty="0">
                <a:solidFill>
                  <a:srgbClr val="FF0000"/>
                </a:solidFill>
              </a:rPr>
              <a:t>sequencial</a:t>
            </a:r>
            <a:r>
              <a:rPr lang="pt-PT" dirty="0">
                <a:solidFill>
                  <a:srgbClr val="FF0000"/>
                </a:solidFill>
              </a:rPr>
              <a:t>  a saída </a:t>
            </a:r>
            <a:r>
              <a:rPr lang="pt-PT" b="1" dirty="0">
                <a:solidFill>
                  <a:srgbClr val="FF0000"/>
                </a:solidFill>
              </a:rPr>
              <a:t>depende</a:t>
            </a:r>
            <a:r>
              <a:rPr lang="pt-PT" dirty="0">
                <a:solidFill>
                  <a:srgbClr val="FF0000"/>
                </a:solidFill>
              </a:rPr>
              <a:t>  das </a:t>
            </a:r>
            <a:r>
              <a:rPr lang="pt-PT" b="1" dirty="0">
                <a:solidFill>
                  <a:srgbClr val="FF0000"/>
                </a:solidFill>
              </a:rPr>
              <a:t>entradas</a:t>
            </a:r>
            <a:r>
              <a:rPr lang="pt-PT" dirty="0">
                <a:solidFill>
                  <a:srgbClr val="FF0000"/>
                </a:solidFill>
              </a:rPr>
              <a:t> mas também do </a:t>
            </a:r>
            <a:r>
              <a:rPr lang="pt-PT" b="1" dirty="0">
                <a:solidFill>
                  <a:srgbClr val="FF0000"/>
                </a:solidFill>
              </a:rPr>
              <a:t>estado anterior da saída </a:t>
            </a:r>
            <a:r>
              <a:rPr lang="pt-PT" dirty="0">
                <a:solidFill>
                  <a:srgbClr val="FF0000"/>
                </a:solidFill>
              </a:rPr>
              <a:t>(memória)</a:t>
            </a:r>
          </a:p>
        </p:txBody>
      </p:sp>
      <p:sp>
        <p:nvSpPr>
          <p:cNvPr id="9" name="Retângulo 8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2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pt-PT" dirty="0"/>
              <a:t>Circuito sequencial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70631" y="1753850"/>
            <a:ext cx="7886700" cy="2611834"/>
          </a:xfrm>
        </p:spPr>
        <p:txBody>
          <a:bodyPr/>
          <a:lstStyle/>
          <a:p>
            <a:pPr marL="0" indent="0" algn="just">
              <a:buNone/>
            </a:pPr>
            <a:r>
              <a:rPr lang="pt-PT" sz="1800" b="1" dirty="0"/>
              <a:t>Circuito sequencial</a:t>
            </a:r>
            <a:r>
              <a:rPr lang="pt-PT" sz="1800" dirty="0"/>
              <a:t> é um circuito digital cujo comportamento é determinado, parcial ou totalmente, </a:t>
            </a:r>
            <a:r>
              <a:rPr lang="pt-PT" sz="1800" b="1" dirty="0"/>
              <a:t>pelas entradas do momento, pelas entradas que ocorreram no passado</a:t>
            </a:r>
            <a:r>
              <a:rPr lang="pt-PT" sz="1800" dirty="0"/>
              <a:t>. </a:t>
            </a:r>
          </a:p>
          <a:p>
            <a:pPr marL="0" indent="0" algn="just">
              <a:buNone/>
            </a:pPr>
            <a:r>
              <a:rPr lang="pt-PT" sz="1800" dirty="0"/>
              <a:t>Os mais importantes são os </a:t>
            </a:r>
            <a:r>
              <a:rPr lang="pt-PT" sz="1800" b="1" dirty="0"/>
              <a:t>biestáveis</a:t>
            </a:r>
            <a:r>
              <a:rPr lang="pt-PT" sz="1800" dirty="0"/>
              <a:t>, que, por serem constituídos por portas lógicas e terem a capacidade de armazenar um bit de informação, são por vezes vistos como elementos de memória. Os circuitos sequenciais biestáveis dividem-se em </a:t>
            </a:r>
            <a:r>
              <a:rPr lang="pt-PT" sz="1800" b="1" dirty="0"/>
              <a:t>síncronos (Flip-flop) </a:t>
            </a:r>
            <a:r>
              <a:rPr lang="pt-PT" sz="1800" dirty="0"/>
              <a:t>e </a:t>
            </a:r>
            <a:r>
              <a:rPr lang="pt-PT" sz="1800" b="1" dirty="0"/>
              <a:t>assíncronos (</a:t>
            </a:r>
            <a:r>
              <a:rPr lang="pt-PT" sz="1800" b="1" dirty="0" err="1"/>
              <a:t>Latch</a:t>
            </a:r>
            <a:r>
              <a:rPr lang="pt-PT" sz="1800" b="1" dirty="0"/>
              <a:t>) </a:t>
            </a:r>
            <a:r>
              <a:rPr lang="pt-PT" sz="1800" dirty="0"/>
              <a:t>conforme a sua capacidade de alterar a saída a qualquer instante ou somente quando houver uma variação no sinal de </a:t>
            </a:r>
            <a:r>
              <a:rPr lang="pt-PT" sz="1800" dirty="0" err="1"/>
              <a:t>clock</a:t>
            </a:r>
            <a:r>
              <a:rPr lang="pt-PT" sz="1800" dirty="0"/>
              <a:t>.	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825755"/>
            <a:ext cx="1595766" cy="8550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151" y="4789175"/>
            <a:ext cx="708722" cy="92819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99503" y="4364643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Flip-Flop</a:t>
            </a:r>
          </a:p>
        </p:txBody>
      </p:sp>
      <p:sp>
        <p:nvSpPr>
          <p:cNvPr id="7" name="Retângulo 6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4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DDC28AA-E2C4-4DCA-899F-FE18136538CA}"/>
              </a:ext>
            </a:extLst>
          </p:cNvPr>
          <p:cNvSpPr/>
          <p:nvPr/>
        </p:nvSpPr>
        <p:spPr>
          <a:xfrm>
            <a:off x="683568" y="5725193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1" dirty="0">
                <a:latin typeface="Consolas" panose="020B0609020204030204" pitchFamily="49" charset="0"/>
              </a:rPr>
              <a:t>Biestáveis</a:t>
            </a:r>
            <a:r>
              <a:rPr lang="pt-PT" sz="1200" dirty="0">
                <a:latin typeface="Consolas" panose="020B0609020204030204" pitchFamily="49" charset="0"/>
              </a:rPr>
              <a:t> ​​porque a saída pode ser 0 ou 1, e permanece trancada “</a:t>
            </a:r>
            <a:r>
              <a:rPr lang="pt-PT" sz="1200" dirty="0" err="1">
                <a:latin typeface="Consolas" panose="020B0609020204030204" pitchFamily="49" charset="0"/>
              </a:rPr>
              <a:t>latched</a:t>
            </a:r>
            <a:r>
              <a:rPr lang="pt-PT" sz="1200" dirty="0">
                <a:latin typeface="Consolas" panose="020B0609020204030204" pitchFamily="49" charset="0"/>
              </a:rPr>
              <a:t>” até a alguma condição mude ou seja aplicado um outro sinal ou pulso.</a:t>
            </a:r>
          </a:p>
        </p:txBody>
      </p:sp>
    </p:spTree>
    <p:extLst>
      <p:ext uri="{BB962C8B-B14F-4D97-AF65-F5344CB8AC3E}">
        <p14:creationId xmlns:p14="http://schemas.microsoft.com/office/powerpoint/2010/main" val="61874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302851" cy="1143000"/>
          </a:xfrm>
        </p:spPr>
        <p:txBody>
          <a:bodyPr/>
          <a:lstStyle/>
          <a:p>
            <a:r>
              <a:rPr lang="pt-PT" dirty="0" err="1"/>
              <a:t>Latch</a:t>
            </a:r>
            <a:r>
              <a:rPr lang="pt-PT" dirty="0"/>
              <a:t> </a:t>
            </a:r>
            <a:r>
              <a:rPr lang="pt-PT" dirty="0" err="1"/>
              <a:t>vs</a:t>
            </a:r>
            <a:r>
              <a:rPr lang="pt-PT" dirty="0"/>
              <a:t> Flip-Flop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1916832"/>
            <a:ext cx="81472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Arial" panose="020B0604020202020204" pitchFamily="34" charset="0"/>
              </a:rPr>
              <a:t>O </a:t>
            </a:r>
            <a:r>
              <a:rPr lang="pt-PT" b="1" dirty="0" err="1">
                <a:latin typeface="Arial" panose="020B0604020202020204" pitchFamily="34" charset="0"/>
              </a:rPr>
              <a:t>latch</a:t>
            </a:r>
            <a:r>
              <a:rPr lang="pt-PT" dirty="0">
                <a:latin typeface="Arial" panose="020B0604020202020204" pitchFamily="34" charset="0"/>
              </a:rPr>
              <a:t> é um dispositivo de armazenamento temporário que tem dois estados estáveis (biestável). </a:t>
            </a:r>
          </a:p>
          <a:p>
            <a:pPr algn="just"/>
            <a:endParaRPr lang="pt-PT" dirty="0">
              <a:latin typeface="Arial" panose="020B0604020202020204" pitchFamily="34" charset="0"/>
            </a:endParaRPr>
          </a:p>
          <a:p>
            <a:pPr algn="just"/>
            <a:endParaRPr lang="pt-PT" dirty="0"/>
          </a:p>
          <a:p>
            <a:pPr algn="just"/>
            <a:endParaRPr lang="pt-PT" dirty="0">
              <a:latin typeface="Arial" panose="020B0604020202020204" pitchFamily="34" charset="0"/>
            </a:endParaRPr>
          </a:p>
          <a:p>
            <a:pPr algn="just"/>
            <a:endParaRPr lang="pt-PT" dirty="0">
              <a:latin typeface="Arial" panose="020B0604020202020204" pitchFamily="34" charset="0"/>
            </a:endParaRPr>
          </a:p>
          <a:p>
            <a:pPr algn="just"/>
            <a:r>
              <a:rPr lang="pt-PT" dirty="0">
                <a:latin typeface="Arial" panose="020B0604020202020204" pitchFamily="34" charset="0"/>
              </a:rPr>
              <a:t>Os </a:t>
            </a:r>
            <a:r>
              <a:rPr lang="pt-PT" dirty="0" err="1">
                <a:latin typeface="Arial" panose="020B0604020202020204" pitchFamily="34" charset="0"/>
              </a:rPr>
              <a:t>latches</a:t>
            </a:r>
            <a:r>
              <a:rPr lang="pt-PT" dirty="0">
                <a:latin typeface="Arial" panose="020B0604020202020204" pitchFamily="34" charset="0"/>
              </a:rPr>
              <a:t> são similares aos flip-flops porque são dispositivos biestáveis e que podem permanecer em um dos dois estados estáveis usando uma configuração de realimentação, na qual as saídas são ligadas </a:t>
            </a:r>
            <a:r>
              <a:rPr lang="pt-PT" dirty="0"/>
              <a:t>às</a:t>
            </a:r>
            <a:r>
              <a:rPr lang="pt-PT" dirty="0">
                <a:latin typeface="Arial" panose="020B0604020202020204" pitchFamily="34" charset="0"/>
              </a:rPr>
              <a:t> entradas opostas.</a:t>
            </a:r>
          </a:p>
          <a:p>
            <a:pPr algn="just"/>
            <a:endParaRPr lang="pt-PT" dirty="0">
              <a:latin typeface="Arial" panose="020B0604020202020204" pitchFamily="34" charset="0"/>
            </a:endParaRPr>
          </a:p>
          <a:p>
            <a:pPr algn="just"/>
            <a:r>
              <a:rPr lang="pt-PT" dirty="0">
                <a:latin typeface="Arial" panose="020B0604020202020204" pitchFamily="34" charset="0"/>
              </a:rPr>
              <a:t>A </a:t>
            </a:r>
            <a:r>
              <a:rPr lang="pt-PT" b="1" dirty="0">
                <a:latin typeface="Arial" panose="020B0604020202020204" pitchFamily="34" charset="0"/>
              </a:rPr>
              <a:t>principal diferença </a:t>
            </a:r>
            <a:r>
              <a:rPr lang="pt-PT" dirty="0">
                <a:latin typeface="Arial" panose="020B0604020202020204" pitchFamily="34" charset="0"/>
              </a:rPr>
              <a:t>entre os </a:t>
            </a:r>
            <a:r>
              <a:rPr lang="pt-PT" b="1" dirty="0" err="1">
                <a:latin typeface="Arial" panose="020B0604020202020204" pitchFamily="34" charset="0"/>
              </a:rPr>
              <a:t>latches</a:t>
            </a:r>
            <a:r>
              <a:rPr lang="pt-PT" b="1" dirty="0">
                <a:latin typeface="Arial" panose="020B0604020202020204" pitchFamily="34" charset="0"/>
              </a:rPr>
              <a:t> e flip-flops </a:t>
            </a:r>
            <a:r>
              <a:rPr lang="pt-PT" dirty="0">
                <a:latin typeface="Arial" panose="020B0604020202020204" pitchFamily="34" charset="0"/>
              </a:rPr>
              <a:t>pode ocorrer no método usado para a </a:t>
            </a:r>
            <a:r>
              <a:rPr lang="pt-PT" b="1" dirty="0">
                <a:latin typeface="Arial" panose="020B0604020202020204" pitchFamily="34" charset="0"/>
              </a:rPr>
              <a:t>mudança de estado</a:t>
            </a:r>
            <a:r>
              <a:rPr lang="pt-PT" dirty="0">
                <a:latin typeface="Arial" panose="020B0604020202020204" pitchFamily="34" charset="0"/>
              </a:rPr>
              <a:t>.</a:t>
            </a:r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827584" y="2492896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200" dirty="0"/>
              <a:t>Biestável - O flip-flop ou </a:t>
            </a:r>
            <a:r>
              <a:rPr lang="pt-PT" sz="1200" dirty="0" err="1"/>
              <a:t>latch</a:t>
            </a:r>
            <a:r>
              <a:rPr lang="pt-PT" sz="1200" dirty="0"/>
              <a:t> são elementos de circuito que podem apresentar no seu funcionamento apenas dois estados estáveis. Não existem estados intermédios entre estes dois estados.</a:t>
            </a:r>
          </a:p>
          <a:p>
            <a:pPr algn="just"/>
            <a:r>
              <a:rPr lang="pt-PT" sz="1200" dirty="0"/>
              <a:t>A aplicação de um sinal de entrada pode mudar o dispositivo de um estado para outro e como a qualquer momento podemos saber qual é o estado em que ele se encontra, é possível considerar este circuito como uma memória capaz de armazenar um bit.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2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6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Flip-Flop RS ou SR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59632" y="2021016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S – set (liga a saída)</a:t>
            </a:r>
          </a:p>
          <a:p>
            <a:r>
              <a:rPr lang="pt-PT" dirty="0"/>
              <a:t>R – </a:t>
            </a:r>
            <a:r>
              <a:rPr lang="pt-PT" dirty="0" err="1"/>
              <a:t>reset</a:t>
            </a:r>
            <a:r>
              <a:rPr lang="pt-PT" dirty="0"/>
              <a:t> (desliga a saída)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890125"/>
              </p:ext>
            </p:extLst>
          </p:nvPr>
        </p:nvGraphicFramePr>
        <p:xfrm>
          <a:off x="1547664" y="3270716"/>
          <a:ext cx="5409447" cy="14097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5816">
                  <a:extLst>
                    <a:ext uri="{9D8B030D-6E8A-4147-A177-3AD203B41FA5}">
                      <a16:colId xmlns:a16="http://schemas.microsoft.com/office/drawing/2014/main" val="1391761118"/>
                    </a:ext>
                  </a:extLst>
                </a:gridCol>
                <a:gridCol w="314444">
                  <a:extLst>
                    <a:ext uri="{9D8B030D-6E8A-4147-A177-3AD203B41FA5}">
                      <a16:colId xmlns:a16="http://schemas.microsoft.com/office/drawing/2014/main" val="234661009"/>
                    </a:ext>
                  </a:extLst>
                </a:gridCol>
                <a:gridCol w="1589729">
                  <a:extLst>
                    <a:ext uri="{9D8B030D-6E8A-4147-A177-3AD203B41FA5}">
                      <a16:colId xmlns:a16="http://schemas.microsoft.com/office/drawing/2014/main" val="3656748345"/>
                    </a:ext>
                  </a:extLst>
                </a:gridCol>
                <a:gridCol w="1570577">
                  <a:extLst>
                    <a:ext uri="{9D8B030D-6E8A-4147-A177-3AD203B41FA5}">
                      <a16:colId xmlns:a16="http://schemas.microsoft.com/office/drawing/2014/main" val="1045854938"/>
                    </a:ext>
                  </a:extLst>
                </a:gridCol>
                <a:gridCol w="1608881">
                  <a:extLst>
                    <a:ext uri="{9D8B030D-6E8A-4147-A177-3AD203B41FA5}">
                      <a16:colId xmlns:a16="http://schemas.microsoft.com/office/drawing/2014/main" val="16129956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pt-PT" sz="1400" dirty="0"/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4554325"/>
                  </a:ext>
                </a:extLst>
              </a:tr>
              <a:tr h="222116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Qa</a:t>
                      </a:r>
                      <a:r>
                        <a:rPr lang="pt-PT" sz="1400" dirty="0"/>
                        <a:t> (Q anterior)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err="1"/>
                        <a:t>Q’a</a:t>
                      </a:r>
                      <a:r>
                        <a:rPr lang="pt-PT" sz="1400" dirty="0"/>
                        <a:t> (Q’ anterior)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Memória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353665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Set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526389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Reset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0339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Erro lógico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0169966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907" y="1634784"/>
            <a:ext cx="2326427" cy="141878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707904" y="1124744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(assíncrono)</a:t>
            </a:r>
          </a:p>
        </p:txBody>
      </p:sp>
      <p:sp>
        <p:nvSpPr>
          <p:cNvPr id="8" name="Retângulo 7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7504" y="5085184"/>
            <a:ext cx="64646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400" b="1" dirty="0"/>
              <a:t>Flip-Flop ou </a:t>
            </a:r>
            <a:r>
              <a:rPr lang="pt-PT" sz="1400" b="1" dirty="0" err="1"/>
              <a:t>Latch</a:t>
            </a:r>
            <a:r>
              <a:rPr lang="pt-PT" sz="1400" b="1" dirty="0"/>
              <a:t> com portas NAND e NOR</a:t>
            </a:r>
          </a:p>
          <a:p>
            <a:pPr algn="just"/>
            <a:r>
              <a:rPr lang="pt-PT" sz="1400" dirty="0"/>
              <a:t>Para maior conveniência na manipulação do </a:t>
            </a:r>
            <a:r>
              <a:rPr lang="pt-PT" sz="1400" dirty="0" err="1"/>
              <a:t>latch</a:t>
            </a:r>
            <a:r>
              <a:rPr lang="pt-PT" sz="1400" dirty="0"/>
              <a:t> é vantajoso substituir os inversores por portas NOR ou NAND. Os terminais adicionais de entrada servem como terminais de controlo. O símbolo lógico para um </a:t>
            </a:r>
            <a:r>
              <a:rPr lang="pt-PT" sz="1400" dirty="0" err="1"/>
              <a:t>latch</a:t>
            </a:r>
            <a:r>
              <a:rPr lang="pt-PT" sz="1400" dirty="0"/>
              <a:t> RS é o seguinte.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145651"/>
            <a:ext cx="1217687" cy="10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5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565909"/>
            <a:ext cx="5410944" cy="1143000"/>
          </a:xfrm>
        </p:spPr>
        <p:txBody>
          <a:bodyPr/>
          <a:lstStyle/>
          <a:p>
            <a:r>
              <a:rPr lang="pt-PT" dirty="0"/>
              <a:t>Flip-Flop RS ou SR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202013" y="802531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S – set (liga a saída)</a:t>
            </a:r>
          </a:p>
          <a:p>
            <a:r>
              <a:rPr lang="pt-PT" dirty="0"/>
              <a:t>R – </a:t>
            </a:r>
            <a:r>
              <a:rPr lang="pt-PT" dirty="0" err="1"/>
              <a:t>reset</a:t>
            </a:r>
            <a:r>
              <a:rPr lang="pt-PT" dirty="0"/>
              <a:t> (desligar a saída)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690945"/>
              </p:ext>
            </p:extLst>
          </p:nvPr>
        </p:nvGraphicFramePr>
        <p:xfrm>
          <a:off x="1763692" y="4273552"/>
          <a:ext cx="4876645" cy="14346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960">
                  <a:extLst>
                    <a:ext uri="{9D8B030D-6E8A-4147-A177-3AD203B41FA5}">
                      <a16:colId xmlns:a16="http://schemas.microsoft.com/office/drawing/2014/main" val="1391761118"/>
                    </a:ext>
                  </a:extLst>
                </a:gridCol>
                <a:gridCol w="305435">
                  <a:extLst>
                    <a:ext uri="{9D8B030D-6E8A-4147-A177-3AD203B41FA5}">
                      <a16:colId xmlns:a16="http://schemas.microsoft.com/office/drawing/2014/main" val="234661009"/>
                    </a:ext>
                  </a:extLst>
                </a:gridCol>
                <a:gridCol w="1418750">
                  <a:extLst>
                    <a:ext uri="{9D8B030D-6E8A-4147-A177-3AD203B41FA5}">
                      <a16:colId xmlns:a16="http://schemas.microsoft.com/office/drawing/2014/main" val="3656748345"/>
                    </a:ext>
                  </a:extLst>
                </a:gridCol>
                <a:gridCol w="1401658">
                  <a:extLst>
                    <a:ext uri="{9D8B030D-6E8A-4147-A177-3AD203B41FA5}">
                      <a16:colId xmlns:a16="http://schemas.microsoft.com/office/drawing/2014/main" val="1045854938"/>
                    </a:ext>
                  </a:extLst>
                </a:gridCol>
                <a:gridCol w="1435842">
                  <a:extLst>
                    <a:ext uri="{9D8B030D-6E8A-4147-A177-3AD203B41FA5}">
                      <a16:colId xmlns:a16="http://schemas.microsoft.com/office/drawing/2014/main" val="16129956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pt-PT" sz="1400" dirty="0"/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4554325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Qa</a:t>
                      </a:r>
                      <a:r>
                        <a:rPr lang="pt-PT" sz="1400" dirty="0"/>
                        <a:t> (Q anterior)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err="1"/>
                        <a:t>Q’a</a:t>
                      </a:r>
                      <a:r>
                        <a:rPr lang="pt-PT" sz="1400" dirty="0"/>
                        <a:t> (Q’ anterior)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Memória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353665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526389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Reset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0339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Erro lógico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0169966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735" y="2521061"/>
            <a:ext cx="2326427" cy="141878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61" y="2688286"/>
            <a:ext cx="2295741" cy="131429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74517" y="217744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Flip-Flop RS portas NAND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414214" y="212615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Flip-Flop RS portas NOR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3309" y="5979170"/>
            <a:ext cx="841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Exercício – Verifica o funcionamento dos dois circuitos e tira as tuas conclusões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1514" y="1389176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(assíncrono)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4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1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492" y="500484"/>
            <a:ext cx="8229600" cy="1143000"/>
          </a:xfrm>
        </p:spPr>
        <p:txBody>
          <a:bodyPr/>
          <a:lstStyle/>
          <a:p>
            <a:r>
              <a:rPr lang="pt-PT" sz="3600" dirty="0"/>
              <a:t>Flip-Flop  (Exercício reservatório)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262800" y="4348346"/>
            <a:ext cx="2242039" cy="797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1045186" y="3464723"/>
            <a:ext cx="217610" cy="16815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>
            <a:off x="3504834" y="3464723"/>
            <a:ext cx="217610" cy="16815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4" name="Retângulo 13"/>
          <p:cNvSpPr/>
          <p:nvPr/>
        </p:nvSpPr>
        <p:spPr>
          <a:xfrm rot="5400000">
            <a:off x="2275009" y="3916423"/>
            <a:ext cx="217610" cy="267725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5" name="Retângulo 14"/>
          <p:cNvSpPr/>
          <p:nvPr/>
        </p:nvSpPr>
        <p:spPr>
          <a:xfrm>
            <a:off x="828675" y="3557591"/>
            <a:ext cx="800100" cy="2071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200" dirty="0"/>
              <a:t>Sensor 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450311" y="2571750"/>
            <a:ext cx="2078831" cy="17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7" name="Retângulo 16"/>
          <p:cNvSpPr/>
          <p:nvPr/>
        </p:nvSpPr>
        <p:spPr>
          <a:xfrm rot="16200000">
            <a:off x="2057401" y="2964656"/>
            <a:ext cx="964406" cy="17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9" name="Retângulo 18"/>
          <p:cNvSpPr/>
          <p:nvPr/>
        </p:nvSpPr>
        <p:spPr>
          <a:xfrm>
            <a:off x="4868831" y="2571753"/>
            <a:ext cx="4275173" cy="17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8" name="Fluxograma: Convolução 17"/>
          <p:cNvSpPr/>
          <p:nvPr/>
        </p:nvSpPr>
        <p:spPr>
          <a:xfrm>
            <a:off x="4471988" y="2450306"/>
            <a:ext cx="459486" cy="459486"/>
          </a:xfrm>
          <a:prstGeom prst="flowChartSummingJunc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20" name="CaixaDeTexto 19"/>
          <p:cNvSpPr txBox="1"/>
          <p:nvPr/>
        </p:nvSpPr>
        <p:spPr>
          <a:xfrm>
            <a:off x="3943651" y="2919827"/>
            <a:ext cx="1516160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1100" dirty="0"/>
              <a:t>Válvula Solenoide B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94216" y="2314619"/>
            <a:ext cx="1413488" cy="253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1050" dirty="0"/>
              <a:t>Botão de pressão C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84601" y="3557586"/>
            <a:ext cx="3423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/>
              <a:t>Situação / Problema</a:t>
            </a:r>
          </a:p>
          <a:p>
            <a:pPr algn="just"/>
            <a:r>
              <a:rPr lang="pt-PT" dirty="0"/>
              <a:t>O circuito deve encher o deposito (Abrindo a válvula B (b=1)) quando o botão C (c=1) é pressionado e deve desligar quando o sensor detetar que o deposito está cheio (a=1) (Fechando a válvula B (b=0))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7743248" y="2871790"/>
            <a:ext cx="1293019" cy="2900363"/>
            <a:chOff x="10324325" y="2686048"/>
            <a:chExt cx="1724025" cy="3867150"/>
          </a:xfrm>
        </p:grpSpPr>
        <p:pic>
          <p:nvPicPr>
            <p:cNvPr id="29" name="Imagem 28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13925" y="5808782"/>
              <a:ext cx="811282" cy="614362"/>
            </a:xfrm>
            <a:prstGeom prst="rect">
              <a:avLst/>
            </a:prstGeom>
          </p:spPr>
        </p:pic>
        <p:sp>
          <p:nvSpPr>
            <p:cNvPr id="30" name="Retângulo 29"/>
            <p:cNvSpPr/>
            <p:nvPr/>
          </p:nvSpPr>
          <p:spPr>
            <a:xfrm>
              <a:off x="10799330" y="5512041"/>
              <a:ext cx="825877" cy="2762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900" dirty="0"/>
                <a:t>Sensor A</a:t>
              </a: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56907" y="4408932"/>
              <a:ext cx="1408676" cy="932287"/>
            </a:xfrm>
            <a:prstGeom prst="rect">
              <a:avLst/>
            </a:prstGeom>
          </p:spPr>
        </p:pic>
        <p:sp>
          <p:nvSpPr>
            <p:cNvPr id="32" name="CaixaDeTexto 31"/>
            <p:cNvSpPr txBox="1"/>
            <p:nvPr/>
          </p:nvSpPr>
          <p:spPr>
            <a:xfrm>
              <a:off x="10368129" y="4255044"/>
              <a:ext cx="1636418" cy="3077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PT" sz="900" dirty="0"/>
                <a:t>Válvula Solenoide B </a:t>
              </a:r>
            </a:p>
          </p:txBody>
        </p: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13925" y="3070796"/>
              <a:ext cx="842480" cy="845288"/>
            </a:xfrm>
            <a:prstGeom prst="rect">
              <a:avLst/>
            </a:prstGeom>
          </p:spPr>
        </p:pic>
        <p:sp>
          <p:nvSpPr>
            <p:cNvPr id="34" name="CaixaDeTexto 33"/>
            <p:cNvSpPr txBox="1"/>
            <p:nvPr/>
          </p:nvSpPr>
          <p:spPr>
            <a:xfrm>
              <a:off x="10367112" y="2815955"/>
              <a:ext cx="1598470" cy="3077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PT" sz="900" dirty="0"/>
                <a:t>Botão de pressão C</a:t>
              </a:r>
            </a:p>
          </p:txBody>
        </p:sp>
        <p:sp>
          <p:nvSpPr>
            <p:cNvPr id="35" name="Fluxograma: Processo 34"/>
            <p:cNvSpPr/>
            <p:nvPr/>
          </p:nvSpPr>
          <p:spPr>
            <a:xfrm>
              <a:off x="10324325" y="2686048"/>
              <a:ext cx="1724025" cy="3867150"/>
            </a:xfrm>
            <a:prstGeom prst="flowChartProcess">
              <a:avLst/>
            </a:prstGeom>
            <a:solidFill>
              <a:schemeClr val="accent1">
                <a:alpha val="12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 sz="700"/>
            </a:p>
          </p:txBody>
        </p:sp>
      </p:grpSp>
      <p:sp>
        <p:nvSpPr>
          <p:cNvPr id="24" name="Retângulo 23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6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2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789" y="675712"/>
            <a:ext cx="7886700" cy="994172"/>
          </a:xfrm>
        </p:spPr>
        <p:txBody>
          <a:bodyPr/>
          <a:lstStyle/>
          <a:p>
            <a:r>
              <a:rPr lang="pt-PT" dirty="0"/>
              <a:t>Flip-Flop  (Exercício alarme)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-1" r="27500" b="1148"/>
          <a:stretch/>
        </p:blipFill>
        <p:spPr>
          <a:xfrm>
            <a:off x="3950498" y="2961981"/>
            <a:ext cx="764381" cy="75644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8842" t="46134"/>
          <a:stretch/>
        </p:blipFill>
        <p:spPr>
          <a:xfrm>
            <a:off x="1403648" y="2050971"/>
            <a:ext cx="946547" cy="74652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777411" y="3790460"/>
            <a:ext cx="1227314" cy="253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50" dirty="0"/>
              <a:t>Sensor LDR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775339" y="2969216"/>
            <a:ext cx="1198853" cy="253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50" dirty="0"/>
              <a:t>LED Laser</a:t>
            </a:r>
          </a:p>
        </p:txBody>
      </p:sp>
      <p:sp>
        <p:nvSpPr>
          <p:cNvPr id="14" name="Fluxograma: Processo 13"/>
          <p:cNvSpPr/>
          <p:nvPr/>
        </p:nvSpPr>
        <p:spPr>
          <a:xfrm>
            <a:off x="7728254" y="2829188"/>
            <a:ext cx="1293019" cy="2900363"/>
          </a:xfrm>
          <a:prstGeom prst="flowChartProcess">
            <a:avLst/>
          </a:prstGeom>
          <a:solidFill>
            <a:schemeClr val="accent1">
              <a:alpha val="12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5" name="Retângulo 14"/>
          <p:cNvSpPr/>
          <p:nvPr/>
        </p:nvSpPr>
        <p:spPr>
          <a:xfrm>
            <a:off x="374112" y="4279365"/>
            <a:ext cx="7354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Com recurso a um Botão de pressão, led laser, um LDR, um </a:t>
            </a:r>
            <a:r>
              <a:rPr lang="pt-PT" dirty="0" err="1"/>
              <a:t>Buzzer</a:t>
            </a:r>
            <a:r>
              <a:rPr lang="pt-PT" dirty="0"/>
              <a:t> e um FF, cria um circuito de alarme.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65873" y="1751032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LED Laser - light-</a:t>
            </a:r>
            <a:r>
              <a:rPr lang="pt-PT" dirty="0" err="1"/>
              <a:t>emitting</a:t>
            </a:r>
            <a:r>
              <a:rPr lang="pt-PT" dirty="0"/>
              <a:t> </a:t>
            </a:r>
            <a:r>
              <a:rPr lang="pt-PT" dirty="0" err="1"/>
              <a:t>diode</a:t>
            </a:r>
            <a:endParaRPr lang="pt-PT" dirty="0"/>
          </a:p>
        </p:txBody>
      </p:sp>
      <p:sp>
        <p:nvSpPr>
          <p:cNvPr id="17" name="Retângulo 16"/>
          <p:cNvSpPr/>
          <p:nvPr/>
        </p:nvSpPr>
        <p:spPr>
          <a:xfrm>
            <a:off x="2605292" y="2639241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LDR - Light Dependent Resistor</a:t>
            </a:r>
            <a:endParaRPr lang="pt-PT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/>
          <a:srcRect l="48842" t="46134"/>
          <a:stretch/>
        </p:blipFill>
        <p:spPr>
          <a:xfrm>
            <a:off x="8149110" y="3253073"/>
            <a:ext cx="531130" cy="41889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640" y="4063639"/>
            <a:ext cx="524670" cy="521528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563690" y="4911263"/>
            <a:ext cx="69749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50" dirty="0"/>
              <a:t>Nota: Antes de começar deves compreender o funcionamento dos componentes utilizados, principalmente o LDR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8081363" y="4762774"/>
            <a:ext cx="619408" cy="2071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050" dirty="0" err="1"/>
              <a:t>buzzer</a:t>
            </a:r>
            <a:endParaRPr lang="pt-PT" sz="1050" dirty="0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031" y="4971543"/>
            <a:ext cx="709458" cy="54007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208" y="2045504"/>
            <a:ext cx="709458" cy="540075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6504503" y="172378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/>
              <a:t>buzzer</a:t>
            </a:r>
            <a:endParaRPr lang="pt-PT" dirty="0"/>
          </a:p>
        </p:txBody>
      </p:sp>
      <p:sp>
        <p:nvSpPr>
          <p:cNvPr id="32" name="Retângulo 31"/>
          <p:cNvSpPr/>
          <p:nvPr/>
        </p:nvSpPr>
        <p:spPr>
          <a:xfrm>
            <a:off x="374112" y="5301968"/>
            <a:ext cx="532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Justifica a escolha do tipo de portas usadas no FF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6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0652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9184</TotalTime>
  <Words>898</Words>
  <Application>Microsoft Office PowerPoint</Application>
  <PresentationFormat>Apresentação no Ecrã (4:3)</PresentationFormat>
  <Paragraphs>219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5" baseType="lpstr">
      <vt:lpstr>Arial</vt:lpstr>
      <vt:lpstr>Consolas</vt:lpstr>
      <vt:lpstr>Diseño predeterminado</vt:lpstr>
      <vt:lpstr>Circuitos Sequenciais</vt:lpstr>
      <vt:lpstr>Circuitos Combinatórios Sequenciais</vt:lpstr>
      <vt:lpstr>circuito combinatório vs Circuito sequencial</vt:lpstr>
      <vt:lpstr>Circuito sequencial</vt:lpstr>
      <vt:lpstr>Latch vs Flip-Flop</vt:lpstr>
      <vt:lpstr>Flip-Flop RS ou SR</vt:lpstr>
      <vt:lpstr>Flip-Flop RS ou SR</vt:lpstr>
      <vt:lpstr>Flip-Flop  (Exercício reservatório)</vt:lpstr>
      <vt:lpstr>Flip-Flop  (Exercício alarme)</vt:lpstr>
      <vt:lpstr>Diagrama Temporal de Q e Q’</vt:lpstr>
      <vt:lpstr>Diagrama Temporal de Q e Q’</vt:lpstr>
      <vt:lpstr>Diagrama Temporal de Q e Q’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DELL</cp:lastModifiedBy>
  <cp:revision>663</cp:revision>
  <dcterms:created xsi:type="dcterms:W3CDTF">2010-05-23T14:28:12Z</dcterms:created>
  <dcterms:modified xsi:type="dcterms:W3CDTF">2019-01-24T15:57:03Z</dcterms:modified>
</cp:coreProperties>
</file>