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8" r:id="rId4"/>
    <p:sldId id="289" r:id="rId5"/>
    <p:sldId id="284" r:id="rId6"/>
    <p:sldId id="273" r:id="rId7"/>
    <p:sldId id="274" r:id="rId8"/>
    <p:sldId id="275" r:id="rId9"/>
    <p:sldId id="276" r:id="rId10"/>
    <p:sldId id="277" r:id="rId11"/>
    <p:sldId id="278" r:id="rId12"/>
    <p:sldId id="286" r:id="rId13"/>
    <p:sldId id="285" r:id="rId14"/>
    <p:sldId id="280" r:id="rId15"/>
    <p:sldId id="281" r:id="rId16"/>
    <p:sldId id="282" r:id="rId17"/>
    <p:sldId id="283" r:id="rId1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71E5"/>
    <a:srgbClr val="422C16"/>
    <a:srgbClr val="0C788E"/>
    <a:srgbClr val="025198"/>
    <a:srgbClr val="000099"/>
    <a:srgbClr val="1C1C1C"/>
    <a:srgbClr val="660066"/>
    <a:srgbClr val="000058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Estilo Médio 2 - Destaqu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75" autoAdjust="0"/>
    <p:restoredTop sz="94652" autoAdjust="0"/>
  </p:normalViewPr>
  <p:slideViewPr>
    <p:cSldViewPr>
      <p:cViewPr varScale="1">
        <p:scale>
          <a:sx n="97" d="100"/>
          <a:sy n="97" d="100"/>
        </p:scale>
        <p:origin x="7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Luxor &amp; resistencia do LDR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Folha1!$O$19</c:f>
              <c:strCache>
                <c:ptCount val="1"/>
                <c:pt idx="0">
                  <c:v>Lux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Folha1!$P$17:$W$17</c:f>
              <c:strCache>
                <c:ptCount val="8"/>
                <c:pt idx="0">
                  <c:v>1k</c:v>
                </c:pt>
                <c:pt idx="1">
                  <c:v>10k</c:v>
                </c:pt>
                <c:pt idx="2">
                  <c:v>100k</c:v>
                </c:pt>
                <c:pt idx="3">
                  <c:v>300k</c:v>
                </c:pt>
                <c:pt idx="4">
                  <c:v>500k</c:v>
                </c:pt>
                <c:pt idx="5">
                  <c:v>700k</c:v>
                </c:pt>
                <c:pt idx="6">
                  <c:v>800k</c:v>
                </c:pt>
                <c:pt idx="7">
                  <c:v>1M</c:v>
                </c:pt>
              </c:strCache>
            </c:strRef>
          </c:cat>
          <c:val>
            <c:numRef>
              <c:f>Folha1!$P$19:$W$19</c:f>
              <c:numCache>
                <c:formatCode>General</c:formatCode>
                <c:ptCount val="8"/>
                <c:pt idx="0">
                  <c:v>1000</c:v>
                </c:pt>
                <c:pt idx="1">
                  <c:v>990</c:v>
                </c:pt>
                <c:pt idx="2">
                  <c:v>900</c:v>
                </c:pt>
                <c:pt idx="3">
                  <c:v>700</c:v>
                </c:pt>
                <c:pt idx="4">
                  <c:v>500</c:v>
                </c:pt>
                <c:pt idx="5">
                  <c:v>300</c:v>
                </c:pt>
                <c:pt idx="6">
                  <c:v>200</c:v>
                </c:pt>
                <c:pt idx="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E8-4753-96EC-32990F77A6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1695080"/>
        <c:axId val="551697048"/>
      </c:lineChart>
      <c:catAx>
        <c:axId val="5516950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Resistencia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551697048"/>
        <c:crosses val="autoZero"/>
        <c:auto val="1"/>
        <c:lblAlgn val="ctr"/>
        <c:lblOffset val="100"/>
        <c:noMultiLvlLbl val="0"/>
      </c:catAx>
      <c:valAx>
        <c:axId val="551697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/>
                  <a:t>Luxor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551695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C00000"/>
      </a:solidFill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Tensão &amp; resistencia do LDR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Folha1!$O$18</c:f>
              <c:strCache>
                <c:ptCount val="1"/>
                <c:pt idx="0">
                  <c:v>Tensão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Folha1!$P$17:$W$17</c:f>
              <c:strCache>
                <c:ptCount val="8"/>
                <c:pt idx="0">
                  <c:v>1k</c:v>
                </c:pt>
                <c:pt idx="1">
                  <c:v>10k</c:v>
                </c:pt>
                <c:pt idx="2">
                  <c:v>100k</c:v>
                </c:pt>
                <c:pt idx="3">
                  <c:v>300k</c:v>
                </c:pt>
                <c:pt idx="4">
                  <c:v>500k</c:v>
                </c:pt>
                <c:pt idx="5">
                  <c:v>700k</c:v>
                </c:pt>
                <c:pt idx="6">
                  <c:v>800k</c:v>
                </c:pt>
                <c:pt idx="7">
                  <c:v>1M</c:v>
                </c:pt>
              </c:strCache>
            </c:strRef>
          </c:cat>
          <c:val>
            <c:numRef>
              <c:f>Folha1!$P$18:$W$18</c:f>
              <c:numCache>
                <c:formatCode>General</c:formatCode>
                <c:ptCount val="8"/>
                <c:pt idx="0">
                  <c:v>4.9950000000000001</c:v>
                </c:pt>
                <c:pt idx="1">
                  <c:v>4.95</c:v>
                </c:pt>
                <c:pt idx="2">
                  <c:v>4.5</c:v>
                </c:pt>
                <c:pt idx="3">
                  <c:v>3.5</c:v>
                </c:pt>
                <c:pt idx="4">
                  <c:v>2.5</c:v>
                </c:pt>
                <c:pt idx="5">
                  <c:v>1.4999999999999996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B4-4487-9938-196D9BADC2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4002384"/>
        <c:axId val="544005664"/>
      </c:lineChart>
      <c:catAx>
        <c:axId val="5440023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Resistencia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544005664"/>
        <c:crosses val="autoZero"/>
        <c:auto val="1"/>
        <c:lblAlgn val="ctr"/>
        <c:lblOffset val="100"/>
        <c:noMultiLvlLbl val="0"/>
      </c:catAx>
      <c:valAx>
        <c:axId val="544005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Tensão (Volts)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54400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C00000"/>
      </a:solidFill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DB6D6-5B67-4F87-A51B-78F2B5869F30}" type="slidenum">
              <a:rPr lang="es-ES" altLang="pt-PT"/>
              <a:pPr/>
              <a:t>‹nº›</a:t>
            </a:fld>
            <a:endParaRPr lang="es-ES" altLang="pt-PT"/>
          </a:p>
        </p:txBody>
      </p:sp>
    </p:spTree>
    <p:extLst>
      <p:ext uri="{BB962C8B-B14F-4D97-AF65-F5344CB8AC3E}">
        <p14:creationId xmlns:p14="http://schemas.microsoft.com/office/powerpoint/2010/main" val="3373067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4D80C-F664-4E51-8A9E-257978F9C8B9}" type="slidenum">
              <a:rPr lang="es-ES" altLang="pt-PT"/>
              <a:pPr/>
              <a:t>‹nº›</a:t>
            </a:fld>
            <a:endParaRPr lang="es-ES" altLang="pt-PT"/>
          </a:p>
        </p:txBody>
      </p:sp>
    </p:spTree>
    <p:extLst>
      <p:ext uri="{BB962C8B-B14F-4D97-AF65-F5344CB8AC3E}">
        <p14:creationId xmlns:p14="http://schemas.microsoft.com/office/powerpoint/2010/main" val="3199605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068C7-E78C-4C7B-985B-A51D26EAB393}" type="slidenum">
              <a:rPr lang="es-ES" altLang="pt-PT"/>
              <a:pPr/>
              <a:t>‹nº›</a:t>
            </a:fld>
            <a:endParaRPr lang="es-ES" altLang="pt-PT"/>
          </a:p>
        </p:txBody>
      </p:sp>
    </p:spTree>
    <p:extLst>
      <p:ext uri="{BB962C8B-B14F-4D97-AF65-F5344CB8AC3E}">
        <p14:creationId xmlns:p14="http://schemas.microsoft.com/office/powerpoint/2010/main" val="171683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8B835-FC1D-49D9-98F6-4E97D51FE0E6}" type="slidenum">
              <a:rPr lang="es-ES" altLang="pt-PT"/>
              <a:pPr/>
              <a:t>‹nº›</a:t>
            </a:fld>
            <a:endParaRPr lang="es-ES" altLang="pt-PT"/>
          </a:p>
        </p:txBody>
      </p:sp>
    </p:spTree>
    <p:extLst>
      <p:ext uri="{BB962C8B-B14F-4D97-AF65-F5344CB8AC3E}">
        <p14:creationId xmlns:p14="http://schemas.microsoft.com/office/powerpoint/2010/main" val="1529095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E7C09-2126-4881-849A-F111207E7192}" type="slidenum">
              <a:rPr lang="es-ES" altLang="pt-PT"/>
              <a:pPr/>
              <a:t>‹nº›</a:t>
            </a:fld>
            <a:endParaRPr lang="es-ES" altLang="pt-PT"/>
          </a:p>
        </p:txBody>
      </p:sp>
    </p:spTree>
    <p:extLst>
      <p:ext uri="{BB962C8B-B14F-4D97-AF65-F5344CB8AC3E}">
        <p14:creationId xmlns:p14="http://schemas.microsoft.com/office/powerpoint/2010/main" val="3895275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9C536-5B20-40AD-B9D4-7E874D868A94}" type="slidenum">
              <a:rPr lang="es-ES" altLang="pt-PT"/>
              <a:pPr/>
              <a:t>‹nº›</a:t>
            </a:fld>
            <a:endParaRPr lang="es-ES" altLang="pt-PT"/>
          </a:p>
        </p:txBody>
      </p:sp>
    </p:spTree>
    <p:extLst>
      <p:ext uri="{BB962C8B-B14F-4D97-AF65-F5344CB8AC3E}">
        <p14:creationId xmlns:p14="http://schemas.microsoft.com/office/powerpoint/2010/main" val="399095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E82E22-1C32-4EAE-86B6-2E21D19CB483}" type="slidenum">
              <a:rPr lang="es-ES" altLang="pt-PT"/>
              <a:pPr/>
              <a:t>‹nº›</a:t>
            </a:fld>
            <a:endParaRPr lang="es-ES" altLang="pt-PT"/>
          </a:p>
        </p:txBody>
      </p:sp>
    </p:spTree>
    <p:extLst>
      <p:ext uri="{BB962C8B-B14F-4D97-AF65-F5344CB8AC3E}">
        <p14:creationId xmlns:p14="http://schemas.microsoft.com/office/powerpoint/2010/main" val="3104269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14C68-AB7D-4D93-BEFF-45BA264965DD}" type="slidenum">
              <a:rPr lang="es-ES" altLang="pt-PT"/>
              <a:pPr/>
              <a:t>‹nº›</a:t>
            </a:fld>
            <a:endParaRPr lang="es-ES" altLang="pt-PT"/>
          </a:p>
        </p:txBody>
      </p:sp>
    </p:spTree>
    <p:extLst>
      <p:ext uri="{BB962C8B-B14F-4D97-AF65-F5344CB8AC3E}">
        <p14:creationId xmlns:p14="http://schemas.microsoft.com/office/powerpoint/2010/main" val="4128617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F4CB0-F7FD-4BD2-AE0B-94A0C7CE8D16}" type="slidenum">
              <a:rPr lang="es-ES" altLang="pt-PT"/>
              <a:pPr/>
              <a:t>‹nº›</a:t>
            </a:fld>
            <a:endParaRPr lang="es-ES" altLang="pt-PT"/>
          </a:p>
        </p:txBody>
      </p:sp>
    </p:spTree>
    <p:extLst>
      <p:ext uri="{BB962C8B-B14F-4D97-AF65-F5344CB8AC3E}">
        <p14:creationId xmlns:p14="http://schemas.microsoft.com/office/powerpoint/2010/main" val="57639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887789" y="98742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85B48-03BD-4070-ACF0-82D4C0D006B3}" type="slidenum">
              <a:rPr lang="es-ES" altLang="pt-PT"/>
              <a:pPr/>
              <a:t>‹nº›</a:t>
            </a:fld>
            <a:endParaRPr lang="es-ES" altLang="pt-PT"/>
          </a:p>
        </p:txBody>
      </p:sp>
    </p:spTree>
    <p:extLst>
      <p:ext uri="{BB962C8B-B14F-4D97-AF65-F5344CB8AC3E}">
        <p14:creationId xmlns:p14="http://schemas.microsoft.com/office/powerpoint/2010/main" val="248522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3887789" y="987429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F53C6-0CCE-4D94-BAED-6240BB11B3D4}" type="slidenum">
              <a:rPr lang="es-ES" altLang="pt-PT"/>
              <a:pPr/>
              <a:t>‹nº›</a:t>
            </a:fld>
            <a:endParaRPr lang="es-ES" altLang="pt-PT"/>
          </a:p>
        </p:txBody>
      </p:sp>
    </p:spTree>
    <p:extLst>
      <p:ext uri="{BB962C8B-B14F-4D97-AF65-F5344CB8AC3E}">
        <p14:creationId xmlns:p14="http://schemas.microsoft.com/office/powerpoint/2010/main" val="1042162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pt-PT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pt-PT"/>
              <a:t>Haga clic para modificar el estilo de texto del patrón</a:t>
            </a:r>
          </a:p>
          <a:p>
            <a:pPr lvl="1"/>
            <a:r>
              <a:rPr lang="es-ES" altLang="pt-PT"/>
              <a:t>Segundo nivel</a:t>
            </a:r>
          </a:p>
          <a:p>
            <a:pPr lvl="2"/>
            <a:r>
              <a:rPr lang="es-ES" altLang="pt-PT"/>
              <a:t>Tercer nivel</a:t>
            </a:r>
          </a:p>
          <a:p>
            <a:pPr lvl="3"/>
            <a:r>
              <a:rPr lang="es-ES" altLang="pt-PT"/>
              <a:t>Cuarto nivel</a:t>
            </a:r>
          </a:p>
          <a:p>
            <a:pPr lvl="4"/>
            <a:r>
              <a:rPr lang="es-ES" altLang="pt-PT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pt-P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F86D147-5391-44AA-A5D2-C1A3F3FD1837}" type="slidenum">
              <a:rPr lang="es-ES" altLang="pt-PT"/>
              <a:pPr/>
              <a:t>‹nº›</a:t>
            </a:fld>
            <a:endParaRPr lang="es-ES" alt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cmania.net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://www.ticmania.net/" TargetMode="External"/><Relationship Id="rId2" Type="http://schemas.openxmlformats.org/officeDocument/2006/relationships/hyperlink" Target="https://www.arduinoecia.com.br/2014/07/arduino-sensor-de-nivel-de-liquido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icmania.net/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cmania.net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cmania.net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cmania.net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cmania.net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cmania.ne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icmania.net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cmania.ne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cmania.ne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icmania.ne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icmania.ne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arduinoecia.com.br/2014/07/arduino-sensor-de-nivel-de-liquido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icmania.net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2123728" y="5405441"/>
            <a:ext cx="5184775" cy="544513"/>
          </a:xfrm>
          <a:noFill/>
          <a:ln/>
        </p:spPr>
        <p:txBody>
          <a:bodyPr anchor="ctr"/>
          <a:lstStyle/>
          <a:p>
            <a:pPr algn="l"/>
            <a:r>
              <a:rPr lang="es-ES" altLang="pt-PT" sz="3600" b="1" dirty="0">
                <a:solidFill>
                  <a:schemeClr val="bg1"/>
                </a:solidFill>
              </a:rPr>
              <a:t>Circuitos </a:t>
            </a:r>
            <a:r>
              <a:rPr lang="es-ES" altLang="pt-PT" sz="3600" b="1" dirty="0" err="1">
                <a:solidFill>
                  <a:schemeClr val="bg1"/>
                </a:solidFill>
              </a:rPr>
              <a:t>Sequenciais</a:t>
            </a:r>
            <a:endParaRPr lang="es-ES" altLang="pt-PT" sz="3600" b="1" dirty="0">
              <a:solidFill>
                <a:schemeClr val="bg1"/>
              </a:solidFill>
            </a:endParaRPr>
          </a:p>
        </p:txBody>
      </p:sp>
      <p:sp>
        <p:nvSpPr>
          <p:cNvPr id="2170" name="Rectangle 122"/>
          <p:cNvSpPr>
            <a:spLocks noChangeArrowheads="1"/>
          </p:cNvSpPr>
          <p:nvPr/>
        </p:nvSpPr>
        <p:spPr bwMode="auto">
          <a:xfrm>
            <a:off x="2195517" y="5949954"/>
            <a:ext cx="5184775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s-UY" altLang="pt-PT" sz="1800" b="1" dirty="0">
                <a:solidFill>
                  <a:schemeClr val="bg1"/>
                </a:solidFill>
                <a:hlinkClick r:id="rId3"/>
              </a:rPr>
              <a:t>www.ticmania.net</a:t>
            </a:r>
            <a:endParaRPr lang="es-UY" altLang="pt-PT" sz="1800" b="1" dirty="0">
              <a:solidFill>
                <a:schemeClr val="bg1"/>
              </a:solidFill>
            </a:endParaRPr>
          </a:p>
        </p:txBody>
      </p:sp>
      <p:sp>
        <p:nvSpPr>
          <p:cNvPr id="2" name="Fluxograma: Processo 1"/>
          <p:cNvSpPr/>
          <p:nvPr/>
        </p:nvSpPr>
        <p:spPr>
          <a:xfrm>
            <a:off x="-33297" y="415757"/>
            <a:ext cx="5040560" cy="26906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/>
              <a:t>LATCH ou Flip-Flop RS assíncrono</a:t>
            </a:r>
          </a:p>
        </p:txBody>
      </p:sp>
      <p:sp>
        <p:nvSpPr>
          <p:cNvPr id="3" name="Retângulo 2"/>
          <p:cNvSpPr/>
          <p:nvPr/>
        </p:nvSpPr>
        <p:spPr>
          <a:xfrm>
            <a:off x="7773112" y="6596390"/>
            <a:ext cx="1370888" cy="261610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es-UY" altLang="pt-PT" sz="1050" b="1" dirty="0">
                <a:solidFill>
                  <a:schemeClr val="bg1"/>
                </a:solidFill>
                <a:hlinkClick r:id="rId3"/>
              </a:rPr>
              <a:t>www.ticmania.net</a:t>
            </a:r>
            <a:endParaRPr lang="es-UY" altLang="pt-PT" sz="1050" b="1" dirty="0">
              <a:solidFill>
                <a:schemeClr val="bg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188A145-966E-445C-B7A6-63380F1C96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0" y="1272559"/>
            <a:ext cx="9144000" cy="29367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4587" y="697652"/>
            <a:ext cx="8229600" cy="1143000"/>
          </a:xfrm>
        </p:spPr>
        <p:txBody>
          <a:bodyPr/>
          <a:lstStyle/>
          <a:p>
            <a:r>
              <a:rPr lang="pt-PT" sz="3600" dirty="0"/>
              <a:t>Flip-Flop  (Exercício reservatório - Resolvido)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262800" y="4348346"/>
            <a:ext cx="2242039" cy="797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/>
          </a:p>
        </p:txBody>
      </p:sp>
      <p:sp>
        <p:nvSpPr>
          <p:cNvPr id="12" name="Retângulo 11"/>
          <p:cNvSpPr/>
          <p:nvPr/>
        </p:nvSpPr>
        <p:spPr>
          <a:xfrm>
            <a:off x="1045186" y="3464723"/>
            <a:ext cx="217610" cy="168152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/>
          </a:p>
        </p:txBody>
      </p:sp>
      <p:sp>
        <p:nvSpPr>
          <p:cNvPr id="13" name="Retângulo 12"/>
          <p:cNvSpPr/>
          <p:nvPr/>
        </p:nvSpPr>
        <p:spPr>
          <a:xfrm>
            <a:off x="3504834" y="3464723"/>
            <a:ext cx="217610" cy="168152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/>
          </a:p>
        </p:txBody>
      </p:sp>
      <p:sp>
        <p:nvSpPr>
          <p:cNvPr id="14" name="Retângulo 13"/>
          <p:cNvSpPr/>
          <p:nvPr/>
        </p:nvSpPr>
        <p:spPr>
          <a:xfrm rot="5400000">
            <a:off x="2275009" y="3916423"/>
            <a:ext cx="217610" cy="2677258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/>
          </a:p>
        </p:txBody>
      </p:sp>
      <p:sp>
        <p:nvSpPr>
          <p:cNvPr id="15" name="Retângulo 14"/>
          <p:cNvSpPr/>
          <p:nvPr/>
        </p:nvSpPr>
        <p:spPr>
          <a:xfrm>
            <a:off x="828675" y="3557591"/>
            <a:ext cx="800100" cy="2071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PT" sz="1200" dirty="0"/>
              <a:t>Sensor A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2450311" y="2571750"/>
            <a:ext cx="2078831" cy="178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/>
          </a:p>
        </p:txBody>
      </p:sp>
      <p:sp>
        <p:nvSpPr>
          <p:cNvPr id="17" name="Retângulo 16"/>
          <p:cNvSpPr/>
          <p:nvPr/>
        </p:nvSpPr>
        <p:spPr>
          <a:xfrm rot="16200000">
            <a:off x="2057401" y="2964656"/>
            <a:ext cx="964406" cy="178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/>
          </a:p>
        </p:txBody>
      </p:sp>
      <p:sp>
        <p:nvSpPr>
          <p:cNvPr id="19" name="Retângulo 18"/>
          <p:cNvSpPr/>
          <p:nvPr/>
        </p:nvSpPr>
        <p:spPr>
          <a:xfrm>
            <a:off x="4868831" y="2571753"/>
            <a:ext cx="4275173" cy="178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/>
          </a:p>
        </p:txBody>
      </p:sp>
      <p:sp>
        <p:nvSpPr>
          <p:cNvPr id="18" name="Fluxograma: Convolução 17"/>
          <p:cNvSpPr/>
          <p:nvPr/>
        </p:nvSpPr>
        <p:spPr>
          <a:xfrm>
            <a:off x="4471988" y="2450306"/>
            <a:ext cx="459486" cy="459486"/>
          </a:xfrm>
          <a:prstGeom prst="flowChartSummingJunct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/>
          </a:p>
        </p:txBody>
      </p:sp>
      <p:sp>
        <p:nvSpPr>
          <p:cNvPr id="20" name="CaixaDeTexto 19"/>
          <p:cNvSpPr txBox="1"/>
          <p:nvPr/>
        </p:nvSpPr>
        <p:spPr>
          <a:xfrm>
            <a:off x="3943651" y="2919827"/>
            <a:ext cx="1516160" cy="2616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1100" dirty="0"/>
              <a:t>Válvula Solenoide B 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494220" y="2314619"/>
            <a:ext cx="1198853" cy="2308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900" dirty="0"/>
              <a:t>Botão de pressão C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7743248" y="2871790"/>
            <a:ext cx="1293019" cy="2900363"/>
            <a:chOff x="10324325" y="2686048"/>
            <a:chExt cx="1724025" cy="3867150"/>
          </a:xfrm>
        </p:grpSpPr>
        <p:pic>
          <p:nvPicPr>
            <p:cNvPr id="21" name="Imagem 20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13925" y="5808782"/>
              <a:ext cx="811282" cy="614362"/>
            </a:xfrm>
            <a:prstGeom prst="rect">
              <a:avLst/>
            </a:prstGeom>
          </p:spPr>
        </p:pic>
        <p:sp>
          <p:nvSpPr>
            <p:cNvPr id="22" name="Retângulo 21"/>
            <p:cNvSpPr/>
            <p:nvPr/>
          </p:nvSpPr>
          <p:spPr>
            <a:xfrm>
              <a:off x="10799330" y="5512041"/>
              <a:ext cx="825877" cy="27622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t-PT" sz="900" dirty="0"/>
                <a:t>Sensor A</a:t>
              </a:r>
            </a:p>
          </p:txBody>
        </p:sp>
        <p:pic>
          <p:nvPicPr>
            <p:cNvPr id="23" name="Imagem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56907" y="4408932"/>
              <a:ext cx="1408676" cy="932287"/>
            </a:xfrm>
            <a:prstGeom prst="rect">
              <a:avLst/>
            </a:prstGeom>
          </p:spPr>
        </p:pic>
        <p:sp>
          <p:nvSpPr>
            <p:cNvPr id="24" name="CaixaDeTexto 23"/>
            <p:cNvSpPr txBox="1"/>
            <p:nvPr/>
          </p:nvSpPr>
          <p:spPr>
            <a:xfrm>
              <a:off x="10368129" y="4255044"/>
              <a:ext cx="1636418" cy="30777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pt-PT" sz="900" dirty="0"/>
                <a:t>Válvula Solenoide B </a:t>
              </a: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813925" y="3070796"/>
              <a:ext cx="842480" cy="845288"/>
            </a:xfrm>
            <a:prstGeom prst="rect">
              <a:avLst/>
            </a:prstGeom>
          </p:spPr>
        </p:pic>
        <p:sp>
          <p:nvSpPr>
            <p:cNvPr id="26" name="CaixaDeTexto 25"/>
            <p:cNvSpPr txBox="1"/>
            <p:nvPr/>
          </p:nvSpPr>
          <p:spPr>
            <a:xfrm>
              <a:off x="10367112" y="2815955"/>
              <a:ext cx="1598470" cy="30777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pt-PT" sz="900" dirty="0"/>
                <a:t>Botão de pressão C</a:t>
              </a:r>
            </a:p>
          </p:txBody>
        </p:sp>
        <p:sp>
          <p:nvSpPr>
            <p:cNvPr id="7" name="Fluxograma: Processo 6"/>
            <p:cNvSpPr/>
            <p:nvPr/>
          </p:nvSpPr>
          <p:spPr>
            <a:xfrm>
              <a:off x="10324325" y="2686048"/>
              <a:ext cx="1724025" cy="3867150"/>
            </a:xfrm>
            <a:prstGeom prst="flowChartProcess">
              <a:avLst/>
            </a:prstGeom>
            <a:solidFill>
              <a:schemeClr val="accent1">
                <a:alpha val="12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PT" sz="1400"/>
            </a:p>
          </p:txBody>
        </p:sp>
      </p:grpSp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2273" y="3784187"/>
            <a:ext cx="3374604" cy="1662610"/>
          </a:xfrm>
          <a:prstGeom prst="rect">
            <a:avLst/>
          </a:prstGeom>
        </p:spPr>
      </p:pic>
      <p:sp>
        <p:nvSpPr>
          <p:cNvPr id="27" name="Retângulo 26"/>
          <p:cNvSpPr/>
          <p:nvPr/>
        </p:nvSpPr>
        <p:spPr>
          <a:xfrm>
            <a:off x="8028384" y="6638554"/>
            <a:ext cx="1115616" cy="21544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s-UY" altLang="pt-PT" sz="800" b="1" dirty="0">
                <a:solidFill>
                  <a:schemeClr val="bg1"/>
                </a:solidFill>
                <a:hlinkClick r:id="rId7"/>
              </a:rPr>
              <a:t>www.ticmania.net</a:t>
            </a:r>
            <a:endParaRPr lang="es-UY" altLang="pt-PT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468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2789" y="675712"/>
            <a:ext cx="7886700" cy="994172"/>
          </a:xfrm>
        </p:spPr>
        <p:txBody>
          <a:bodyPr/>
          <a:lstStyle/>
          <a:p>
            <a:r>
              <a:rPr lang="pt-PT" dirty="0"/>
              <a:t>Flip-Flop  (Exercício alarme)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t="-1" r="27500" b="1148"/>
          <a:stretch/>
        </p:blipFill>
        <p:spPr>
          <a:xfrm>
            <a:off x="3950498" y="2961981"/>
            <a:ext cx="764381" cy="75644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48842" t="46134"/>
          <a:stretch/>
        </p:blipFill>
        <p:spPr>
          <a:xfrm>
            <a:off x="1403648" y="2050971"/>
            <a:ext cx="946547" cy="746522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7777411" y="3790460"/>
            <a:ext cx="1227314" cy="2539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050" dirty="0"/>
              <a:t>Sensor LDR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775339" y="2969216"/>
            <a:ext cx="1198853" cy="2539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050" dirty="0"/>
              <a:t>LED Laser</a:t>
            </a:r>
          </a:p>
        </p:txBody>
      </p:sp>
      <p:sp>
        <p:nvSpPr>
          <p:cNvPr id="14" name="Fluxograma: Processo 13"/>
          <p:cNvSpPr/>
          <p:nvPr/>
        </p:nvSpPr>
        <p:spPr>
          <a:xfrm>
            <a:off x="7728254" y="2829188"/>
            <a:ext cx="1293019" cy="2900363"/>
          </a:xfrm>
          <a:prstGeom prst="flowChartProcess">
            <a:avLst/>
          </a:prstGeom>
          <a:solidFill>
            <a:schemeClr val="accent1">
              <a:alpha val="12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/>
          </a:p>
        </p:txBody>
      </p:sp>
      <p:sp>
        <p:nvSpPr>
          <p:cNvPr id="15" name="Retângulo 14"/>
          <p:cNvSpPr/>
          <p:nvPr/>
        </p:nvSpPr>
        <p:spPr>
          <a:xfrm>
            <a:off x="374112" y="4279365"/>
            <a:ext cx="73541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Com recurso a um Botão de pressão, led laser, um LDR, um </a:t>
            </a:r>
            <a:r>
              <a:rPr lang="pt-PT" dirty="0" err="1"/>
              <a:t>Buzzer</a:t>
            </a:r>
            <a:r>
              <a:rPr lang="pt-PT" dirty="0"/>
              <a:t> e um FF, cria um circuito de alarme. 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365873" y="1751032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LED Laser - light-</a:t>
            </a:r>
            <a:r>
              <a:rPr lang="pt-PT" dirty="0" err="1"/>
              <a:t>emitting</a:t>
            </a:r>
            <a:r>
              <a:rPr lang="pt-PT" dirty="0"/>
              <a:t> </a:t>
            </a:r>
            <a:r>
              <a:rPr lang="pt-PT" dirty="0" err="1"/>
              <a:t>diode</a:t>
            </a:r>
            <a:endParaRPr lang="pt-PT" dirty="0"/>
          </a:p>
        </p:txBody>
      </p:sp>
      <p:sp>
        <p:nvSpPr>
          <p:cNvPr id="17" name="Retângulo 16"/>
          <p:cNvSpPr/>
          <p:nvPr/>
        </p:nvSpPr>
        <p:spPr>
          <a:xfrm>
            <a:off x="2605292" y="2639241"/>
            <a:ext cx="3454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LDR - Light Dependent Resistor</a:t>
            </a:r>
            <a:endParaRPr lang="pt-PT" dirty="0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3"/>
          <a:srcRect l="48842" t="46134"/>
          <a:stretch/>
        </p:blipFill>
        <p:spPr>
          <a:xfrm>
            <a:off x="8149110" y="3253073"/>
            <a:ext cx="531130" cy="41889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3640" y="4063639"/>
            <a:ext cx="524670" cy="521528"/>
          </a:xfrm>
          <a:prstGeom prst="rect">
            <a:avLst/>
          </a:prstGeom>
        </p:spPr>
      </p:pic>
      <p:sp>
        <p:nvSpPr>
          <p:cNvPr id="20" name="Retângulo 19"/>
          <p:cNvSpPr/>
          <p:nvPr/>
        </p:nvSpPr>
        <p:spPr>
          <a:xfrm>
            <a:off x="563690" y="4911263"/>
            <a:ext cx="697498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050" dirty="0"/>
              <a:t>Nota: Antes de começar deves compreender o funcionamento dos componentes utilizados, principalmente o LDR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8081363" y="4762774"/>
            <a:ext cx="619408" cy="2071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PT" sz="1050" dirty="0" err="1"/>
              <a:t>buzzer</a:t>
            </a:r>
            <a:endParaRPr lang="pt-PT" sz="1050" dirty="0"/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0031" y="4971543"/>
            <a:ext cx="709458" cy="540075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2208" y="2045504"/>
            <a:ext cx="709458" cy="540075"/>
          </a:xfrm>
          <a:prstGeom prst="rect">
            <a:avLst/>
          </a:prstGeom>
        </p:spPr>
      </p:pic>
      <p:sp>
        <p:nvSpPr>
          <p:cNvPr id="31" name="Retângulo 30"/>
          <p:cNvSpPr/>
          <p:nvPr/>
        </p:nvSpPr>
        <p:spPr>
          <a:xfrm>
            <a:off x="6504503" y="172378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err="1"/>
              <a:t>buzzer</a:t>
            </a:r>
            <a:endParaRPr lang="pt-PT" dirty="0"/>
          </a:p>
        </p:txBody>
      </p:sp>
      <p:sp>
        <p:nvSpPr>
          <p:cNvPr id="32" name="Retângulo 31"/>
          <p:cNvSpPr/>
          <p:nvPr/>
        </p:nvSpPr>
        <p:spPr>
          <a:xfrm>
            <a:off x="374112" y="5301968"/>
            <a:ext cx="5327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Justifica a escolha do tipo de portas usadas no FF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8028384" y="6638554"/>
            <a:ext cx="1115616" cy="21544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s-UY" altLang="pt-PT" sz="800" b="1" dirty="0">
                <a:solidFill>
                  <a:schemeClr val="bg1"/>
                </a:solidFill>
                <a:hlinkClick r:id="rId6"/>
              </a:rPr>
              <a:t>www.ticmania.net</a:t>
            </a:r>
            <a:endParaRPr lang="es-UY" altLang="pt-PT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006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Funcionamento do LDR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867712"/>
              </p:ext>
            </p:extLst>
          </p:nvPr>
        </p:nvGraphicFramePr>
        <p:xfrm>
          <a:off x="395536" y="1772816"/>
          <a:ext cx="3744416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7291944"/>
              </p:ext>
            </p:extLst>
          </p:nvPr>
        </p:nvGraphicFramePr>
        <p:xfrm>
          <a:off x="4587579" y="1772816"/>
          <a:ext cx="3744416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492659" y="1417638"/>
            <a:ext cx="1809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+ luz   + Tensão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/>
          <a:srcRect t="-1" r="27500" b="1148"/>
          <a:stretch/>
        </p:blipFill>
        <p:spPr>
          <a:xfrm rot="3070313">
            <a:off x="7820430" y="777344"/>
            <a:ext cx="764381" cy="756446"/>
          </a:xfrm>
          <a:prstGeom prst="rect">
            <a:avLst/>
          </a:prstGeom>
        </p:spPr>
      </p:pic>
      <p:grpSp>
        <p:nvGrpSpPr>
          <p:cNvPr id="20" name="Grupo 19"/>
          <p:cNvGrpSpPr/>
          <p:nvPr/>
        </p:nvGrpSpPr>
        <p:grpSpPr>
          <a:xfrm>
            <a:off x="2403920" y="4204881"/>
            <a:ext cx="4399015" cy="1900247"/>
            <a:chOff x="2403920" y="4204881"/>
            <a:chExt cx="4399015" cy="1900247"/>
          </a:xfrm>
        </p:grpSpPr>
        <p:sp>
          <p:nvSpPr>
            <p:cNvPr id="14" name="CaixaDeTexto 13"/>
            <p:cNvSpPr txBox="1"/>
            <p:nvPr/>
          </p:nvSpPr>
          <p:spPr>
            <a:xfrm>
              <a:off x="3022610" y="4204881"/>
              <a:ext cx="2890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/>
                <a:t>Flip-Flop RS portas NAND</a:t>
              </a:r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2403920" y="5699340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LDR</a:t>
              </a:r>
              <a:endParaRPr lang="pt-PT" dirty="0"/>
            </a:p>
          </p:txBody>
        </p:sp>
        <p:pic>
          <p:nvPicPr>
            <p:cNvPr id="16" name="Imagem 15"/>
            <p:cNvPicPr>
              <a:picLocks noChangeAspect="1"/>
            </p:cNvPicPr>
            <p:nvPr/>
          </p:nvPicPr>
          <p:blipFill rotWithShape="1">
            <a:blip r:embed="rId5"/>
            <a:srcRect l="22414" t="18965" r="20689" b="27586"/>
            <a:stretch/>
          </p:blipFill>
          <p:spPr>
            <a:xfrm>
              <a:off x="2440383" y="4540522"/>
              <a:ext cx="434287" cy="407968"/>
            </a:xfrm>
            <a:prstGeom prst="rect">
              <a:avLst/>
            </a:prstGeom>
          </p:spPr>
        </p:pic>
        <p:sp>
          <p:nvSpPr>
            <p:cNvPr id="17" name="Retângulo 16"/>
            <p:cNvSpPr/>
            <p:nvPr/>
          </p:nvSpPr>
          <p:spPr>
            <a:xfrm>
              <a:off x="5925772" y="5500870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dirty="0" err="1"/>
                <a:t>buzzer</a:t>
              </a:r>
              <a:endParaRPr lang="pt-PT" dirty="0"/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87824" y="4581128"/>
              <a:ext cx="3000375" cy="1524000"/>
            </a:xfrm>
            <a:prstGeom prst="rect">
              <a:avLst/>
            </a:prstGeom>
          </p:spPr>
        </p:pic>
        <p:sp>
          <p:nvSpPr>
            <p:cNvPr id="19" name="Retângulo 18"/>
            <p:cNvSpPr/>
            <p:nvPr/>
          </p:nvSpPr>
          <p:spPr>
            <a:xfrm>
              <a:off x="3851920" y="4581128"/>
              <a:ext cx="1656184" cy="1487544"/>
            </a:xfrm>
            <a:prstGeom prst="rect">
              <a:avLst/>
            </a:prstGeom>
            <a:solidFill>
              <a:schemeClr val="accent1">
                <a:alpha val="1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35212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t="-1" r="27500" b="1148"/>
          <a:stretch/>
        </p:blipFill>
        <p:spPr>
          <a:xfrm rot="17786265">
            <a:off x="2802674" y="1633514"/>
            <a:ext cx="764381" cy="75644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48842" t="46134"/>
          <a:stretch/>
        </p:blipFill>
        <p:spPr>
          <a:xfrm rot="19358699">
            <a:off x="1211682" y="1592471"/>
            <a:ext cx="946547" cy="746522"/>
          </a:xfrm>
          <a:prstGeom prst="rect">
            <a:avLst/>
          </a:prstGeom>
        </p:spPr>
      </p:pic>
      <p:cxnSp>
        <p:nvCxnSpPr>
          <p:cNvPr id="10" name="Conexão curva 9"/>
          <p:cNvCxnSpPr>
            <a:endCxn id="11" idx="3"/>
          </p:cNvCxnSpPr>
          <p:nvPr/>
        </p:nvCxnSpPr>
        <p:spPr>
          <a:xfrm rot="16200000" flipH="1">
            <a:off x="3477100" y="2083235"/>
            <a:ext cx="604300" cy="515614"/>
          </a:xfrm>
          <a:prstGeom prst="curvedConnector4">
            <a:avLst>
              <a:gd name="adj1" fmla="val 34721"/>
              <a:gd name="adj2" fmla="val 144335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2602049" y="2458526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Entrada +5v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693694" y="1612984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+5v</a:t>
            </a:r>
          </a:p>
        </p:txBody>
      </p:sp>
      <p:cxnSp>
        <p:nvCxnSpPr>
          <p:cNvPr id="14" name="Conexão reta 13"/>
          <p:cNvCxnSpPr/>
          <p:nvPr/>
        </p:nvCxnSpPr>
        <p:spPr>
          <a:xfrm>
            <a:off x="1883947" y="1920513"/>
            <a:ext cx="1008113" cy="17977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141916" y="2982659"/>
            <a:ext cx="8721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/>
              <a:t>O LED aponta para o LDR. Caso o feixe de luz seja interrompido o LDR irá acionar a entrada SET e o alarme disparará acionando o </a:t>
            </a:r>
            <a:r>
              <a:rPr lang="pt-PT" dirty="0" err="1"/>
              <a:t>buzzer</a:t>
            </a:r>
            <a:r>
              <a:rPr lang="pt-PT" dirty="0"/>
              <a:t>.</a:t>
            </a:r>
          </a:p>
          <a:p>
            <a:pPr algn="just"/>
            <a:r>
              <a:rPr lang="pt-PT" dirty="0"/>
              <a:t>Para desligar o alarme basta carregar no RESET. 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113074" y="3848788"/>
            <a:ext cx="8923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/>
              <a:t>Foram usadas portas NAND, porque caso ao feixe de luz esteja interrompido quando fizer RESET o alarme irá continuar a tocar.</a:t>
            </a:r>
          </a:p>
        </p:txBody>
      </p:sp>
      <p:sp>
        <p:nvSpPr>
          <p:cNvPr id="26" name="Título 1"/>
          <p:cNvSpPr>
            <a:spLocks noGrp="1"/>
          </p:cNvSpPr>
          <p:nvPr>
            <p:ph type="title"/>
          </p:nvPr>
        </p:nvSpPr>
        <p:spPr>
          <a:xfrm>
            <a:off x="943008" y="122016"/>
            <a:ext cx="7886700" cy="994172"/>
          </a:xfrm>
        </p:spPr>
        <p:txBody>
          <a:bodyPr/>
          <a:lstStyle/>
          <a:p>
            <a:r>
              <a:rPr lang="pt-PT" dirty="0"/>
              <a:t>Flip-Flop  </a:t>
            </a:r>
            <a:r>
              <a:rPr lang="pt-PT" sz="2400" dirty="0"/>
              <a:t>(Exercício alarme Resolvido)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4935034" y="4653136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Flip-Flop RS portas NAND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4316344" y="6147595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LDR</a:t>
            </a:r>
            <a:endParaRPr lang="pt-PT" dirty="0"/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 rotWithShape="1">
          <a:blip r:embed="rId4"/>
          <a:srcRect l="22414" t="18965" r="20689" b="27586"/>
          <a:stretch/>
        </p:blipFill>
        <p:spPr>
          <a:xfrm>
            <a:off x="4352807" y="4988777"/>
            <a:ext cx="434287" cy="407968"/>
          </a:xfrm>
          <a:prstGeom prst="rect">
            <a:avLst/>
          </a:prstGeom>
        </p:spPr>
      </p:pic>
      <p:sp>
        <p:nvSpPr>
          <p:cNvPr id="31" name="Retângulo 30"/>
          <p:cNvSpPr/>
          <p:nvPr/>
        </p:nvSpPr>
        <p:spPr>
          <a:xfrm>
            <a:off x="7838196" y="5949125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err="1"/>
              <a:t>buzzer</a:t>
            </a:r>
            <a:endParaRPr lang="pt-PT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5373616" y="998123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Flip-Flop RS portas NAND</a:t>
            </a:r>
          </a:p>
        </p:txBody>
      </p:sp>
      <p:sp>
        <p:nvSpPr>
          <p:cNvPr id="36" name="Retângulo 35"/>
          <p:cNvSpPr/>
          <p:nvPr/>
        </p:nvSpPr>
        <p:spPr>
          <a:xfrm>
            <a:off x="4754926" y="249258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LDR</a:t>
            </a:r>
            <a:endParaRPr lang="pt-PT" dirty="0"/>
          </a:p>
        </p:txBody>
      </p:sp>
      <p:pic>
        <p:nvPicPr>
          <p:cNvPr id="37" name="Imagem 36"/>
          <p:cNvPicPr>
            <a:picLocks noChangeAspect="1"/>
          </p:cNvPicPr>
          <p:nvPr/>
        </p:nvPicPr>
        <p:blipFill rotWithShape="1">
          <a:blip r:embed="rId4"/>
          <a:srcRect l="22414" t="18965" r="20689" b="27586"/>
          <a:stretch/>
        </p:blipFill>
        <p:spPr>
          <a:xfrm>
            <a:off x="4791389" y="1333764"/>
            <a:ext cx="434287" cy="407968"/>
          </a:xfrm>
          <a:prstGeom prst="rect">
            <a:avLst/>
          </a:prstGeom>
        </p:spPr>
      </p:pic>
      <p:sp>
        <p:nvSpPr>
          <p:cNvPr id="38" name="Retângulo 37"/>
          <p:cNvSpPr/>
          <p:nvPr/>
        </p:nvSpPr>
        <p:spPr>
          <a:xfrm>
            <a:off x="8276778" y="229411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err="1"/>
              <a:t>buzzer</a:t>
            </a:r>
            <a:endParaRPr lang="pt-PT" dirty="0"/>
          </a:p>
        </p:txBody>
      </p:sp>
      <p:pic>
        <p:nvPicPr>
          <p:cNvPr id="42" name="Imagem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4364" y="1403767"/>
            <a:ext cx="2981325" cy="1476375"/>
          </a:xfrm>
          <a:prstGeom prst="rect">
            <a:avLst/>
          </a:prstGeom>
        </p:spPr>
      </p:pic>
      <p:sp>
        <p:nvSpPr>
          <p:cNvPr id="40" name="Retângulo 39"/>
          <p:cNvSpPr/>
          <p:nvPr/>
        </p:nvSpPr>
        <p:spPr>
          <a:xfrm>
            <a:off x="6202926" y="1374370"/>
            <a:ext cx="1656184" cy="1487544"/>
          </a:xfrm>
          <a:prstGeom prst="rect">
            <a:avLst/>
          </a:prstGeom>
          <a:solidFill>
            <a:schemeClr val="accent1">
              <a:alpha val="13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44" name="Conexão curva 43"/>
          <p:cNvCxnSpPr>
            <a:stCxn id="36" idx="1"/>
            <a:endCxn id="12" idx="3"/>
          </p:cNvCxnSpPr>
          <p:nvPr/>
        </p:nvCxnSpPr>
        <p:spPr>
          <a:xfrm rot="10800000">
            <a:off x="4256670" y="1797650"/>
            <a:ext cx="498257" cy="879598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Imagem 46"/>
          <p:cNvPicPr>
            <a:picLocks noChangeAspect="1"/>
          </p:cNvPicPr>
          <p:nvPr/>
        </p:nvPicPr>
        <p:blipFill rotWithShape="1">
          <a:blip r:embed="rId2"/>
          <a:srcRect t="-1" r="27500" b="1148"/>
          <a:stretch/>
        </p:blipFill>
        <p:spPr>
          <a:xfrm rot="17786265">
            <a:off x="1662264" y="4824641"/>
            <a:ext cx="764381" cy="756446"/>
          </a:xfrm>
          <a:prstGeom prst="rect">
            <a:avLst/>
          </a:prstGeom>
        </p:spPr>
      </p:pic>
      <p:pic>
        <p:nvPicPr>
          <p:cNvPr id="48" name="Imagem 47"/>
          <p:cNvPicPr>
            <a:picLocks noChangeAspect="1"/>
          </p:cNvPicPr>
          <p:nvPr/>
        </p:nvPicPr>
        <p:blipFill rotWithShape="1">
          <a:blip r:embed="rId3"/>
          <a:srcRect l="48842" t="46134"/>
          <a:stretch/>
        </p:blipFill>
        <p:spPr>
          <a:xfrm rot="19358699">
            <a:off x="292814" y="4829603"/>
            <a:ext cx="946547" cy="746522"/>
          </a:xfrm>
          <a:prstGeom prst="rect">
            <a:avLst/>
          </a:prstGeom>
        </p:spPr>
      </p:pic>
      <p:cxnSp>
        <p:nvCxnSpPr>
          <p:cNvPr id="49" name="Conexão curva 48"/>
          <p:cNvCxnSpPr>
            <a:endCxn id="50" idx="3"/>
          </p:cNvCxnSpPr>
          <p:nvPr/>
        </p:nvCxnSpPr>
        <p:spPr>
          <a:xfrm rot="16200000" flipH="1">
            <a:off x="2336690" y="5274362"/>
            <a:ext cx="604300" cy="515614"/>
          </a:xfrm>
          <a:prstGeom prst="curvedConnector4">
            <a:avLst>
              <a:gd name="adj1" fmla="val 34721"/>
              <a:gd name="adj2" fmla="val 144335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ixaDeTexto 49"/>
          <p:cNvSpPr txBox="1"/>
          <p:nvPr/>
        </p:nvSpPr>
        <p:spPr>
          <a:xfrm>
            <a:off x="1461639" y="5649653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Entrada +5v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2553284" y="4804111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0v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1063" y="5062558"/>
            <a:ext cx="3038475" cy="1419225"/>
          </a:xfrm>
          <a:prstGeom prst="rect">
            <a:avLst/>
          </a:prstGeom>
        </p:spPr>
      </p:pic>
      <p:cxnSp>
        <p:nvCxnSpPr>
          <p:cNvPr id="52" name="Conexão reta 51"/>
          <p:cNvCxnSpPr/>
          <p:nvPr/>
        </p:nvCxnSpPr>
        <p:spPr>
          <a:xfrm>
            <a:off x="959562" y="5149039"/>
            <a:ext cx="318933" cy="24404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xão curva 52"/>
          <p:cNvCxnSpPr>
            <a:stCxn id="29" idx="1"/>
            <a:endCxn id="51" idx="3"/>
          </p:cNvCxnSpPr>
          <p:nvPr/>
        </p:nvCxnSpPr>
        <p:spPr>
          <a:xfrm rot="10800000">
            <a:off x="2981606" y="4988777"/>
            <a:ext cx="1334738" cy="1343484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 32"/>
          <p:cNvSpPr/>
          <p:nvPr/>
        </p:nvSpPr>
        <p:spPr>
          <a:xfrm>
            <a:off x="5764344" y="5029383"/>
            <a:ext cx="1656184" cy="1487544"/>
          </a:xfrm>
          <a:prstGeom prst="rect">
            <a:avLst/>
          </a:prstGeom>
          <a:solidFill>
            <a:schemeClr val="accent1">
              <a:alpha val="13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tângulo 58"/>
          <p:cNvSpPr/>
          <p:nvPr/>
        </p:nvSpPr>
        <p:spPr>
          <a:xfrm>
            <a:off x="1278495" y="4804111"/>
            <a:ext cx="90271" cy="84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2076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613336"/>
            <a:ext cx="6891116" cy="1143000"/>
          </a:xfrm>
        </p:spPr>
        <p:txBody>
          <a:bodyPr/>
          <a:lstStyle/>
          <a:p>
            <a:r>
              <a:rPr lang="pt-PT" sz="2800" dirty="0"/>
              <a:t>Diagrama Temporal de Q e Q’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736230"/>
            <a:ext cx="7543800" cy="2691685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158148"/>
              </p:ext>
            </p:extLst>
          </p:nvPr>
        </p:nvGraphicFramePr>
        <p:xfrm>
          <a:off x="6750600" y="613336"/>
          <a:ext cx="2393400" cy="1628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493">
                  <a:extLst>
                    <a:ext uri="{9D8B030D-6E8A-4147-A177-3AD203B41FA5}">
                      <a16:colId xmlns:a16="http://schemas.microsoft.com/office/drawing/2014/main" val="1391761118"/>
                    </a:ext>
                  </a:extLst>
                </a:gridCol>
                <a:gridCol w="313166">
                  <a:extLst>
                    <a:ext uri="{9D8B030D-6E8A-4147-A177-3AD203B41FA5}">
                      <a16:colId xmlns:a16="http://schemas.microsoft.com/office/drawing/2014/main" val="234661009"/>
                    </a:ext>
                  </a:extLst>
                </a:gridCol>
                <a:gridCol w="427624">
                  <a:extLst>
                    <a:ext uri="{9D8B030D-6E8A-4147-A177-3AD203B41FA5}">
                      <a16:colId xmlns:a16="http://schemas.microsoft.com/office/drawing/2014/main" val="3656748345"/>
                    </a:ext>
                  </a:extLst>
                </a:gridCol>
                <a:gridCol w="463118">
                  <a:extLst>
                    <a:ext uri="{9D8B030D-6E8A-4147-A177-3AD203B41FA5}">
                      <a16:colId xmlns:a16="http://schemas.microsoft.com/office/drawing/2014/main" val="1045854938"/>
                    </a:ext>
                  </a:extLst>
                </a:gridCol>
                <a:gridCol w="864999">
                  <a:extLst>
                    <a:ext uri="{9D8B030D-6E8A-4147-A177-3AD203B41FA5}">
                      <a16:colId xmlns:a16="http://schemas.microsoft.com/office/drawing/2014/main" val="1612995605"/>
                    </a:ext>
                  </a:extLst>
                </a:gridCol>
              </a:tblGrid>
              <a:tr h="289031">
                <a:tc>
                  <a:txBody>
                    <a:bodyPr/>
                    <a:lstStyle/>
                    <a:p>
                      <a:r>
                        <a:rPr lang="pt-PT" sz="1400" dirty="0"/>
                        <a:t>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Q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Q’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54554325"/>
                  </a:ext>
                </a:extLst>
              </a:tr>
              <a:tr h="347707"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 err="1"/>
                        <a:t>Qa</a:t>
                      </a:r>
                      <a:endParaRPr lang="pt-PT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err="1"/>
                        <a:t>Q’a</a:t>
                      </a:r>
                      <a:endParaRPr lang="pt-PT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Mem.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83536658"/>
                  </a:ext>
                </a:extLst>
              </a:tr>
              <a:tr h="289031"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Set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55263892"/>
                  </a:ext>
                </a:extLst>
              </a:tr>
              <a:tr h="289031">
                <a:tc>
                  <a:txBody>
                    <a:bodyPr/>
                    <a:lstStyle/>
                    <a:p>
                      <a:r>
                        <a:rPr lang="pt-PT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 err="1"/>
                        <a:t>Reset</a:t>
                      </a:r>
                      <a:endParaRPr lang="pt-PT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8033965"/>
                  </a:ext>
                </a:extLst>
              </a:tr>
              <a:tr h="414017">
                <a:tc>
                  <a:txBody>
                    <a:bodyPr/>
                    <a:lstStyle/>
                    <a:p>
                      <a:r>
                        <a:rPr lang="pt-PT" sz="14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100" dirty="0">
                          <a:solidFill>
                            <a:srgbClr val="FF0000"/>
                          </a:solidFill>
                        </a:rPr>
                        <a:t>Erro lógico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80169966"/>
                  </a:ext>
                </a:extLst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8028384" y="6638554"/>
            <a:ext cx="1115616" cy="21544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s-UY" altLang="pt-PT" sz="800" b="1" dirty="0">
                <a:solidFill>
                  <a:schemeClr val="bg1"/>
                </a:solidFill>
                <a:hlinkClick r:id="rId3"/>
              </a:rPr>
              <a:t>www.ticmania.net</a:t>
            </a:r>
            <a:endParaRPr lang="es-UY" altLang="pt-PT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575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64275"/>
            <a:ext cx="6347048" cy="1143000"/>
          </a:xfrm>
        </p:spPr>
        <p:txBody>
          <a:bodyPr/>
          <a:lstStyle/>
          <a:p>
            <a:r>
              <a:rPr lang="pt-PT" sz="2800" dirty="0"/>
              <a:t>Diagrama Temporal de Q e Q’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736230"/>
            <a:ext cx="7543800" cy="2691685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78797"/>
              </p:ext>
            </p:extLst>
          </p:nvPr>
        </p:nvGraphicFramePr>
        <p:xfrm>
          <a:off x="6444208" y="385064"/>
          <a:ext cx="2151253" cy="1531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874">
                  <a:extLst>
                    <a:ext uri="{9D8B030D-6E8A-4147-A177-3AD203B41FA5}">
                      <a16:colId xmlns:a16="http://schemas.microsoft.com/office/drawing/2014/main" val="1391761118"/>
                    </a:ext>
                  </a:extLst>
                </a:gridCol>
                <a:gridCol w="273965">
                  <a:extLst>
                    <a:ext uri="{9D8B030D-6E8A-4147-A177-3AD203B41FA5}">
                      <a16:colId xmlns:a16="http://schemas.microsoft.com/office/drawing/2014/main" val="234661009"/>
                    </a:ext>
                  </a:extLst>
                </a:gridCol>
                <a:gridCol w="374095">
                  <a:extLst>
                    <a:ext uri="{9D8B030D-6E8A-4147-A177-3AD203B41FA5}">
                      <a16:colId xmlns:a16="http://schemas.microsoft.com/office/drawing/2014/main" val="3656748345"/>
                    </a:ext>
                  </a:extLst>
                </a:gridCol>
                <a:gridCol w="462598">
                  <a:extLst>
                    <a:ext uri="{9D8B030D-6E8A-4147-A177-3AD203B41FA5}">
                      <a16:colId xmlns:a16="http://schemas.microsoft.com/office/drawing/2014/main" val="1045854938"/>
                    </a:ext>
                  </a:extLst>
                </a:gridCol>
                <a:gridCol w="756721">
                  <a:extLst>
                    <a:ext uri="{9D8B030D-6E8A-4147-A177-3AD203B41FA5}">
                      <a16:colId xmlns:a16="http://schemas.microsoft.com/office/drawing/2014/main" val="161299560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pt-PT" sz="1400" dirty="0"/>
                        <a:t>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Q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Q’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5455432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 err="1"/>
                        <a:t>Qa</a:t>
                      </a:r>
                      <a:endParaRPr lang="pt-PT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err="1"/>
                        <a:t>Q’a</a:t>
                      </a:r>
                      <a:endParaRPr lang="pt-PT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Mem.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8353665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Set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5526389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pt-PT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 err="1"/>
                        <a:t>Reset</a:t>
                      </a:r>
                      <a:endParaRPr lang="pt-PT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803396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pt-PT" sz="14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100" dirty="0">
                          <a:solidFill>
                            <a:srgbClr val="FF0000"/>
                          </a:solidFill>
                        </a:rPr>
                        <a:t>Erro lógico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80169966"/>
                  </a:ext>
                </a:extLst>
              </a:tr>
            </a:tbl>
          </a:graphicData>
        </a:graphic>
      </p:graphicFrame>
      <p:cxnSp>
        <p:nvCxnSpPr>
          <p:cNvPr id="6" name="Conexão reta 5"/>
          <p:cNvCxnSpPr/>
          <p:nvPr/>
        </p:nvCxnSpPr>
        <p:spPr>
          <a:xfrm>
            <a:off x="2207419" y="2393160"/>
            <a:ext cx="7144" cy="3228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xão reta 7"/>
          <p:cNvCxnSpPr/>
          <p:nvPr/>
        </p:nvCxnSpPr>
        <p:spPr>
          <a:xfrm flipH="1">
            <a:off x="2971800" y="3593310"/>
            <a:ext cx="14288" cy="2085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ta 9"/>
          <p:cNvCxnSpPr/>
          <p:nvPr/>
        </p:nvCxnSpPr>
        <p:spPr>
          <a:xfrm flipH="1">
            <a:off x="3371855" y="3593310"/>
            <a:ext cx="21431" cy="2143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ta 11"/>
          <p:cNvCxnSpPr/>
          <p:nvPr/>
        </p:nvCxnSpPr>
        <p:spPr>
          <a:xfrm>
            <a:off x="3786188" y="2507460"/>
            <a:ext cx="7144" cy="3228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ta 12"/>
          <p:cNvCxnSpPr/>
          <p:nvPr/>
        </p:nvCxnSpPr>
        <p:spPr>
          <a:xfrm>
            <a:off x="4179094" y="2336010"/>
            <a:ext cx="7144" cy="3228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xão reta 13"/>
          <p:cNvCxnSpPr/>
          <p:nvPr/>
        </p:nvCxnSpPr>
        <p:spPr>
          <a:xfrm>
            <a:off x="5750719" y="2507460"/>
            <a:ext cx="7144" cy="3228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14"/>
          <p:cNvCxnSpPr/>
          <p:nvPr/>
        </p:nvCxnSpPr>
        <p:spPr>
          <a:xfrm>
            <a:off x="6136482" y="2393160"/>
            <a:ext cx="7144" cy="3228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xão reta 15"/>
          <p:cNvCxnSpPr/>
          <p:nvPr/>
        </p:nvCxnSpPr>
        <p:spPr>
          <a:xfrm flipH="1">
            <a:off x="4936336" y="3542134"/>
            <a:ext cx="21431" cy="2143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ta 16"/>
          <p:cNvCxnSpPr/>
          <p:nvPr/>
        </p:nvCxnSpPr>
        <p:spPr>
          <a:xfrm flipH="1">
            <a:off x="5314955" y="3526677"/>
            <a:ext cx="21431" cy="2143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xão reta 17"/>
          <p:cNvCxnSpPr/>
          <p:nvPr/>
        </p:nvCxnSpPr>
        <p:spPr>
          <a:xfrm flipH="1">
            <a:off x="7272342" y="3593310"/>
            <a:ext cx="21431" cy="2143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xão reta 18"/>
          <p:cNvCxnSpPr/>
          <p:nvPr/>
        </p:nvCxnSpPr>
        <p:spPr>
          <a:xfrm flipH="1">
            <a:off x="7672392" y="3599284"/>
            <a:ext cx="21431" cy="2143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707236" y="1945378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Resolução parte I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8028384" y="6638554"/>
            <a:ext cx="1115616" cy="21544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s-UY" altLang="pt-PT" sz="800" b="1" dirty="0">
                <a:solidFill>
                  <a:schemeClr val="bg1"/>
                </a:solidFill>
                <a:hlinkClick r:id="rId3"/>
              </a:rPr>
              <a:t>www.ticmania.net</a:t>
            </a:r>
            <a:endParaRPr lang="es-UY" altLang="pt-PT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869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4320" y="591618"/>
            <a:ext cx="6195881" cy="1143000"/>
          </a:xfrm>
        </p:spPr>
        <p:txBody>
          <a:bodyPr/>
          <a:lstStyle/>
          <a:p>
            <a:r>
              <a:rPr lang="pt-PT" sz="3200" dirty="0"/>
              <a:t>Diagrama Temporal de Q e Q’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736230"/>
            <a:ext cx="7543800" cy="2691685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173049"/>
              </p:ext>
            </p:extLst>
          </p:nvPr>
        </p:nvGraphicFramePr>
        <p:xfrm>
          <a:off x="6992747" y="574901"/>
          <a:ext cx="2151253" cy="1531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874">
                  <a:extLst>
                    <a:ext uri="{9D8B030D-6E8A-4147-A177-3AD203B41FA5}">
                      <a16:colId xmlns:a16="http://schemas.microsoft.com/office/drawing/2014/main" val="1391761118"/>
                    </a:ext>
                  </a:extLst>
                </a:gridCol>
                <a:gridCol w="273965">
                  <a:extLst>
                    <a:ext uri="{9D8B030D-6E8A-4147-A177-3AD203B41FA5}">
                      <a16:colId xmlns:a16="http://schemas.microsoft.com/office/drawing/2014/main" val="234661009"/>
                    </a:ext>
                  </a:extLst>
                </a:gridCol>
                <a:gridCol w="374095">
                  <a:extLst>
                    <a:ext uri="{9D8B030D-6E8A-4147-A177-3AD203B41FA5}">
                      <a16:colId xmlns:a16="http://schemas.microsoft.com/office/drawing/2014/main" val="3656748345"/>
                    </a:ext>
                  </a:extLst>
                </a:gridCol>
                <a:gridCol w="462598">
                  <a:extLst>
                    <a:ext uri="{9D8B030D-6E8A-4147-A177-3AD203B41FA5}">
                      <a16:colId xmlns:a16="http://schemas.microsoft.com/office/drawing/2014/main" val="1045854938"/>
                    </a:ext>
                  </a:extLst>
                </a:gridCol>
                <a:gridCol w="756721">
                  <a:extLst>
                    <a:ext uri="{9D8B030D-6E8A-4147-A177-3AD203B41FA5}">
                      <a16:colId xmlns:a16="http://schemas.microsoft.com/office/drawing/2014/main" val="161299560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pt-PT" sz="1400" dirty="0"/>
                        <a:t>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Q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Q’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5455432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 err="1"/>
                        <a:t>Qa</a:t>
                      </a:r>
                      <a:endParaRPr lang="pt-PT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err="1"/>
                        <a:t>Q’a</a:t>
                      </a:r>
                      <a:endParaRPr lang="pt-PT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Mem.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8353665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Set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5526389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pt-PT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 err="1"/>
                        <a:t>Reset</a:t>
                      </a:r>
                      <a:endParaRPr lang="pt-PT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803396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pt-PT" sz="14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100" dirty="0">
                          <a:solidFill>
                            <a:srgbClr val="FF0000"/>
                          </a:solidFill>
                        </a:rPr>
                        <a:t>Erro lógico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80169966"/>
                  </a:ext>
                </a:extLst>
              </a:tr>
            </a:tbl>
          </a:graphicData>
        </a:graphic>
      </p:graphicFrame>
      <p:cxnSp>
        <p:nvCxnSpPr>
          <p:cNvPr id="6" name="Conexão reta 5"/>
          <p:cNvCxnSpPr/>
          <p:nvPr/>
        </p:nvCxnSpPr>
        <p:spPr>
          <a:xfrm>
            <a:off x="2207419" y="2393160"/>
            <a:ext cx="7144" cy="3228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xão reta 7"/>
          <p:cNvCxnSpPr/>
          <p:nvPr/>
        </p:nvCxnSpPr>
        <p:spPr>
          <a:xfrm flipH="1">
            <a:off x="2971800" y="3593310"/>
            <a:ext cx="14288" cy="2085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ta 9"/>
          <p:cNvCxnSpPr/>
          <p:nvPr/>
        </p:nvCxnSpPr>
        <p:spPr>
          <a:xfrm flipH="1">
            <a:off x="3371855" y="3593310"/>
            <a:ext cx="21431" cy="2143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ta 11"/>
          <p:cNvCxnSpPr/>
          <p:nvPr/>
        </p:nvCxnSpPr>
        <p:spPr>
          <a:xfrm>
            <a:off x="3786188" y="2507460"/>
            <a:ext cx="7144" cy="3228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ta 12"/>
          <p:cNvCxnSpPr/>
          <p:nvPr/>
        </p:nvCxnSpPr>
        <p:spPr>
          <a:xfrm>
            <a:off x="4179094" y="2336010"/>
            <a:ext cx="7144" cy="3228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xão reta 13"/>
          <p:cNvCxnSpPr/>
          <p:nvPr/>
        </p:nvCxnSpPr>
        <p:spPr>
          <a:xfrm>
            <a:off x="5750719" y="2507460"/>
            <a:ext cx="7144" cy="3228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14"/>
          <p:cNvCxnSpPr/>
          <p:nvPr/>
        </p:nvCxnSpPr>
        <p:spPr>
          <a:xfrm>
            <a:off x="6136482" y="2393160"/>
            <a:ext cx="7144" cy="3228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xão reta 15"/>
          <p:cNvCxnSpPr/>
          <p:nvPr/>
        </p:nvCxnSpPr>
        <p:spPr>
          <a:xfrm flipH="1">
            <a:off x="4936336" y="3542134"/>
            <a:ext cx="21431" cy="2143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ta 16"/>
          <p:cNvCxnSpPr/>
          <p:nvPr/>
        </p:nvCxnSpPr>
        <p:spPr>
          <a:xfrm flipH="1">
            <a:off x="5314955" y="3526677"/>
            <a:ext cx="21431" cy="2143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xão reta 17"/>
          <p:cNvCxnSpPr/>
          <p:nvPr/>
        </p:nvCxnSpPr>
        <p:spPr>
          <a:xfrm flipH="1">
            <a:off x="7272342" y="3593310"/>
            <a:ext cx="21431" cy="2143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xão reta 18"/>
          <p:cNvCxnSpPr/>
          <p:nvPr/>
        </p:nvCxnSpPr>
        <p:spPr>
          <a:xfrm flipH="1">
            <a:off x="7672392" y="3599284"/>
            <a:ext cx="21431" cy="2143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7790825" y="368080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Consolas" panose="020B0609020204030204" pitchFamily="49" charset="0"/>
              </a:rPr>
              <a:t>0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7359195" y="345480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5048759" y="346078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3080089" y="346078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830433" y="262777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3856679" y="258299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1588178" y="262353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6844845" y="290081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Consolas" panose="020B0609020204030204" pitchFamily="49" charset="0"/>
              </a:rPr>
              <a:t>0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4236244" y="372947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Consolas" panose="020B0609020204030204" pitchFamily="49" charset="0"/>
              </a:rPr>
              <a:t>0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4841024" y="285052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Consolas" panose="020B0609020204030204" pitchFamily="49" charset="0"/>
              </a:rPr>
              <a:t>0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2890780" y="290053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Consolas" panose="020B0609020204030204" pitchFamily="49" charset="0"/>
              </a:rPr>
              <a:t>0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465036" y="368080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Consolas" panose="020B0609020204030204" pitchFamily="49" charset="0"/>
              </a:rPr>
              <a:t>0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6341777" y="373778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Consolas" panose="020B0609020204030204" pitchFamily="49" charset="0"/>
              </a:rPr>
              <a:t>0</a:t>
            </a:r>
          </a:p>
        </p:txBody>
      </p:sp>
      <p:cxnSp>
        <p:nvCxnSpPr>
          <p:cNvPr id="9" name="Conexão reta 8"/>
          <p:cNvCxnSpPr/>
          <p:nvPr/>
        </p:nvCxnSpPr>
        <p:spPr>
          <a:xfrm>
            <a:off x="1007273" y="4757738"/>
            <a:ext cx="1971675" cy="714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/>
          <p:cNvCxnSpPr/>
          <p:nvPr/>
        </p:nvCxnSpPr>
        <p:spPr>
          <a:xfrm>
            <a:off x="985842" y="5092824"/>
            <a:ext cx="1971675" cy="714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xão reta 33"/>
          <p:cNvCxnSpPr/>
          <p:nvPr/>
        </p:nvCxnSpPr>
        <p:spPr>
          <a:xfrm flipH="1" flipV="1">
            <a:off x="2963528" y="4464848"/>
            <a:ext cx="1133" cy="31025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xão reta 36"/>
          <p:cNvCxnSpPr/>
          <p:nvPr/>
        </p:nvCxnSpPr>
        <p:spPr>
          <a:xfrm flipH="1" flipV="1">
            <a:off x="2956014" y="5107955"/>
            <a:ext cx="1133" cy="31025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xão reta 37"/>
          <p:cNvCxnSpPr/>
          <p:nvPr/>
        </p:nvCxnSpPr>
        <p:spPr>
          <a:xfrm flipV="1">
            <a:off x="2964661" y="4462338"/>
            <a:ext cx="821531" cy="1193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xão reta 40"/>
          <p:cNvCxnSpPr/>
          <p:nvPr/>
        </p:nvCxnSpPr>
        <p:spPr>
          <a:xfrm flipV="1">
            <a:off x="2950373" y="5395333"/>
            <a:ext cx="821531" cy="1193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xão reta 41"/>
          <p:cNvCxnSpPr/>
          <p:nvPr/>
        </p:nvCxnSpPr>
        <p:spPr>
          <a:xfrm flipH="1" flipV="1">
            <a:off x="3777545" y="5085984"/>
            <a:ext cx="1133" cy="31025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xão reta 42"/>
          <p:cNvCxnSpPr/>
          <p:nvPr/>
        </p:nvCxnSpPr>
        <p:spPr>
          <a:xfrm flipH="1" flipV="1">
            <a:off x="3785059" y="4474276"/>
            <a:ext cx="1133" cy="31025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xão reta 43"/>
          <p:cNvCxnSpPr/>
          <p:nvPr/>
        </p:nvCxnSpPr>
        <p:spPr>
          <a:xfrm flipV="1">
            <a:off x="3777546" y="4764882"/>
            <a:ext cx="1173077" cy="965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ta 45"/>
          <p:cNvCxnSpPr/>
          <p:nvPr/>
        </p:nvCxnSpPr>
        <p:spPr>
          <a:xfrm flipV="1">
            <a:off x="3770402" y="5080355"/>
            <a:ext cx="1173077" cy="965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aixaDeTexto 60"/>
          <p:cNvSpPr txBox="1"/>
          <p:nvPr/>
        </p:nvSpPr>
        <p:spPr>
          <a:xfrm>
            <a:off x="707236" y="1945378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Resolução parte II</a:t>
            </a:r>
          </a:p>
        </p:txBody>
      </p:sp>
      <p:sp>
        <p:nvSpPr>
          <p:cNvPr id="45" name="Retângulo 44"/>
          <p:cNvSpPr/>
          <p:nvPr/>
        </p:nvSpPr>
        <p:spPr>
          <a:xfrm>
            <a:off x="8028384" y="6638554"/>
            <a:ext cx="1115616" cy="21544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s-UY" altLang="pt-PT" sz="800" b="1" dirty="0">
                <a:solidFill>
                  <a:schemeClr val="bg1"/>
                </a:solidFill>
                <a:hlinkClick r:id="rId3"/>
              </a:rPr>
              <a:t>www.ticmania.net</a:t>
            </a:r>
            <a:endParaRPr lang="es-UY" altLang="pt-PT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445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583202"/>
            <a:ext cx="6195881" cy="1143000"/>
          </a:xfrm>
        </p:spPr>
        <p:txBody>
          <a:bodyPr/>
          <a:lstStyle/>
          <a:p>
            <a:r>
              <a:rPr lang="pt-PT" sz="2800" dirty="0"/>
              <a:t>Diagrama Temporal de Q e Q’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736230"/>
            <a:ext cx="7543800" cy="2691685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389929"/>
              </p:ext>
            </p:extLst>
          </p:nvPr>
        </p:nvGraphicFramePr>
        <p:xfrm>
          <a:off x="6844846" y="558307"/>
          <a:ext cx="2285212" cy="1516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25">
                  <a:extLst>
                    <a:ext uri="{9D8B030D-6E8A-4147-A177-3AD203B41FA5}">
                      <a16:colId xmlns:a16="http://schemas.microsoft.com/office/drawing/2014/main" val="1391761118"/>
                    </a:ext>
                  </a:extLst>
                </a:gridCol>
                <a:gridCol w="299010">
                  <a:extLst>
                    <a:ext uri="{9D8B030D-6E8A-4147-A177-3AD203B41FA5}">
                      <a16:colId xmlns:a16="http://schemas.microsoft.com/office/drawing/2014/main" val="234661009"/>
                    </a:ext>
                  </a:extLst>
                </a:gridCol>
                <a:gridCol w="408294">
                  <a:extLst>
                    <a:ext uri="{9D8B030D-6E8A-4147-A177-3AD203B41FA5}">
                      <a16:colId xmlns:a16="http://schemas.microsoft.com/office/drawing/2014/main" val="3656748345"/>
                    </a:ext>
                  </a:extLst>
                </a:gridCol>
                <a:gridCol w="442184">
                  <a:extLst>
                    <a:ext uri="{9D8B030D-6E8A-4147-A177-3AD203B41FA5}">
                      <a16:colId xmlns:a16="http://schemas.microsoft.com/office/drawing/2014/main" val="1045854938"/>
                    </a:ext>
                  </a:extLst>
                </a:gridCol>
                <a:gridCol w="825899">
                  <a:extLst>
                    <a:ext uri="{9D8B030D-6E8A-4147-A177-3AD203B41FA5}">
                      <a16:colId xmlns:a16="http://schemas.microsoft.com/office/drawing/2014/main" val="161299560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pt-PT" sz="1400" dirty="0"/>
                        <a:t>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Q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Q’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5455432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 err="1"/>
                        <a:t>Qa</a:t>
                      </a:r>
                      <a:endParaRPr lang="pt-PT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err="1"/>
                        <a:t>Q’a</a:t>
                      </a:r>
                      <a:endParaRPr lang="pt-PT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Mem.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8353665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Set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5526389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pt-PT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 err="1"/>
                        <a:t>Reset</a:t>
                      </a:r>
                      <a:endParaRPr lang="pt-PT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803396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pt-PT" sz="14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100" dirty="0">
                          <a:solidFill>
                            <a:srgbClr val="FF0000"/>
                          </a:solidFill>
                        </a:rPr>
                        <a:t>Erro lógico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80169966"/>
                  </a:ext>
                </a:extLst>
              </a:tr>
            </a:tbl>
          </a:graphicData>
        </a:graphic>
      </p:graphicFrame>
      <p:cxnSp>
        <p:nvCxnSpPr>
          <p:cNvPr id="6" name="Conexão reta 5"/>
          <p:cNvCxnSpPr/>
          <p:nvPr/>
        </p:nvCxnSpPr>
        <p:spPr>
          <a:xfrm>
            <a:off x="2207419" y="2393160"/>
            <a:ext cx="7144" cy="3228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xão reta 7"/>
          <p:cNvCxnSpPr/>
          <p:nvPr/>
        </p:nvCxnSpPr>
        <p:spPr>
          <a:xfrm flipH="1">
            <a:off x="2971800" y="3593310"/>
            <a:ext cx="14288" cy="2085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ta 9"/>
          <p:cNvCxnSpPr/>
          <p:nvPr/>
        </p:nvCxnSpPr>
        <p:spPr>
          <a:xfrm flipH="1">
            <a:off x="3371855" y="3593310"/>
            <a:ext cx="21431" cy="2143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ta 11"/>
          <p:cNvCxnSpPr/>
          <p:nvPr/>
        </p:nvCxnSpPr>
        <p:spPr>
          <a:xfrm>
            <a:off x="3786188" y="2507460"/>
            <a:ext cx="7144" cy="3228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ta 12"/>
          <p:cNvCxnSpPr/>
          <p:nvPr/>
        </p:nvCxnSpPr>
        <p:spPr>
          <a:xfrm>
            <a:off x="4179094" y="2336010"/>
            <a:ext cx="7144" cy="3228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xão reta 13"/>
          <p:cNvCxnSpPr/>
          <p:nvPr/>
        </p:nvCxnSpPr>
        <p:spPr>
          <a:xfrm>
            <a:off x="5750719" y="2507460"/>
            <a:ext cx="7144" cy="3228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14"/>
          <p:cNvCxnSpPr/>
          <p:nvPr/>
        </p:nvCxnSpPr>
        <p:spPr>
          <a:xfrm>
            <a:off x="6136482" y="2393160"/>
            <a:ext cx="7144" cy="3228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xão reta 15"/>
          <p:cNvCxnSpPr/>
          <p:nvPr/>
        </p:nvCxnSpPr>
        <p:spPr>
          <a:xfrm flipH="1">
            <a:off x="4936336" y="3542134"/>
            <a:ext cx="21431" cy="2143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ta 16"/>
          <p:cNvCxnSpPr/>
          <p:nvPr/>
        </p:nvCxnSpPr>
        <p:spPr>
          <a:xfrm flipH="1">
            <a:off x="5314955" y="3526677"/>
            <a:ext cx="21431" cy="2143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xão reta 17"/>
          <p:cNvCxnSpPr/>
          <p:nvPr/>
        </p:nvCxnSpPr>
        <p:spPr>
          <a:xfrm flipH="1">
            <a:off x="7272342" y="3593310"/>
            <a:ext cx="21431" cy="2143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xão reta 18"/>
          <p:cNvCxnSpPr/>
          <p:nvPr/>
        </p:nvCxnSpPr>
        <p:spPr>
          <a:xfrm flipH="1">
            <a:off x="7672392" y="3599284"/>
            <a:ext cx="21431" cy="2143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7790825" y="368080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Consolas" panose="020B0609020204030204" pitchFamily="49" charset="0"/>
              </a:rPr>
              <a:t>0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7359195" y="345480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5048759" y="346078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3080089" y="346078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830433" y="262777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3855186" y="267162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1588178" y="262353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6844845" y="290081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Consolas" panose="020B0609020204030204" pitchFamily="49" charset="0"/>
              </a:rPr>
              <a:t>0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4236244" y="372947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Consolas" panose="020B0609020204030204" pitchFamily="49" charset="0"/>
              </a:rPr>
              <a:t>0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4841024" y="285052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Consolas" panose="020B0609020204030204" pitchFamily="49" charset="0"/>
              </a:rPr>
              <a:t>0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2890780" y="290053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Consolas" panose="020B0609020204030204" pitchFamily="49" charset="0"/>
              </a:rPr>
              <a:t>0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465036" y="368080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Consolas" panose="020B0609020204030204" pitchFamily="49" charset="0"/>
              </a:rPr>
              <a:t>0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6341777" y="373778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Consolas" panose="020B0609020204030204" pitchFamily="49" charset="0"/>
              </a:rPr>
              <a:t>0</a:t>
            </a:r>
          </a:p>
        </p:txBody>
      </p:sp>
      <p:cxnSp>
        <p:nvCxnSpPr>
          <p:cNvPr id="9" name="Conexão reta 8"/>
          <p:cNvCxnSpPr/>
          <p:nvPr/>
        </p:nvCxnSpPr>
        <p:spPr>
          <a:xfrm>
            <a:off x="1007273" y="4757738"/>
            <a:ext cx="1971675" cy="714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/>
          <p:cNvCxnSpPr/>
          <p:nvPr/>
        </p:nvCxnSpPr>
        <p:spPr>
          <a:xfrm>
            <a:off x="985842" y="5092824"/>
            <a:ext cx="1971675" cy="714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xão reta 33"/>
          <p:cNvCxnSpPr/>
          <p:nvPr/>
        </p:nvCxnSpPr>
        <p:spPr>
          <a:xfrm flipH="1" flipV="1">
            <a:off x="2963528" y="4464848"/>
            <a:ext cx="1133" cy="31025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xão reta 36"/>
          <p:cNvCxnSpPr/>
          <p:nvPr/>
        </p:nvCxnSpPr>
        <p:spPr>
          <a:xfrm flipH="1" flipV="1">
            <a:off x="2956014" y="5107955"/>
            <a:ext cx="1133" cy="31025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xão reta 37"/>
          <p:cNvCxnSpPr/>
          <p:nvPr/>
        </p:nvCxnSpPr>
        <p:spPr>
          <a:xfrm flipV="1">
            <a:off x="2964661" y="4462338"/>
            <a:ext cx="821531" cy="1193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xão reta 40"/>
          <p:cNvCxnSpPr/>
          <p:nvPr/>
        </p:nvCxnSpPr>
        <p:spPr>
          <a:xfrm flipV="1">
            <a:off x="2950373" y="5395333"/>
            <a:ext cx="821531" cy="1193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xão reta 41"/>
          <p:cNvCxnSpPr/>
          <p:nvPr/>
        </p:nvCxnSpPr>
        <p:spPr>
          <a:xfrm flipH="1" flipV="1">
            <a:off x="3777545" y="5085984"/>
            <a:ext cx="1133" cy="31025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xão reta 42"/>
          <p:cNvCxnSpPr/>
          <p:nvPr/>
        </p:nvCxnSpPr>
        <p:spPr>
          <a:xfrm flipH="1" flipV="1">
            <a:off x="3785059" y="4474276"/>
            <a:ext cx="1133" cy="31025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xão reta 43"/>
          <p:cNvCxnSpPr/>
          <p:nvPr/>
        </p:nvCxnSpPr>
        <p:spPr>
          <a:xfrm flipV="1">
            <a:off x="3777546" y="4764882"/>
            <a:ext cx="1173077" cy="965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ta 45"/>
          <p:cNvCxnSpPr/>
          <p:nvPr/>
        </p:nvCxnSpPr>
        <p:spPr>
          <a:xfrm flipV="1">
            <a:off x="3770402" y="5080355"/>
            <a:ext cx="1173077" cy="965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xão reta 46"/>
          <p:cNvCxnSpPr/>
          <p:nvPr/>
        </p:nvCxnSpPr>
        <p:spPr>
          <a:xfrm flipH="1" flipV="1">
            <a:off x="4935203" y="4438224"/>
            <a:ext cx="1133" cy="31025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xão reta 47"/>
          <p:cNvCxnSpPr/>
          <p:nvPr/>
        </p:nvCxnSpPr>
        <p:spPr>
          <a:xfrm flipV="1">
            <a:off x="4922048" y="4421011"/>
            <a:ext cx="821531" cy="1193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xão reta 48"/>
          <p:cNvCxnSpPr/>
          <p:nvPr/>
        </p:nvCxnSpPr>
        <p:spPr>
          <a:xfrm flipV="1">
            <a:off x="4943480" y="5363208"/>
            <a:ext cx="821531" cy="1193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xão reta 49"/>
          <p:cNvCxnSpPr/>
          <p:nvPr/>
        </p:nvCxnSpPr>
        <p:spPr>
          <a:xfrm flipH="1" flipV="1">
            <a:off x="4942346" y="5075241"/>
            <a:ext cx="1133" cy="31025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xão reta 50"/>
          <p:cNvCxnSpPr/>
          <p:nvPr/>
        </p:nvCxnSpPr>
        <p:spPr>
          <a:xfrm flipH="1" flipV="1">
            <a:off x="5749590" y="5052953"/>
            <a:ext cx="1133" cy="31025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xão reta 51"/>
          <p:cNvCxnSpPr/>
          <p:nvPr/>
        </p:nvCxnSpPr>
        <p:spPr>
          <a:xfrm flipH="1" flipV="1">
            <a:off x="5742446" y="4423765"/>
            <a:ext cx="1133" cy="31025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xão reta 52"/>
          <p:cNvCxnSpPr/>
          <p:nvPr/>
        </p:nvCxnSpPr>
        <p:spPr>
          <a:xfrm flipV="1">
            <a:off x="5728541" y="4736774"/>
            <a:ext cx="1543801" cy="765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xão reta 53"/>
          <p:cNvCxnSpPr/>
          <p:nvPr/>
        </p:nvCxnSpPr>
        <p:spPr>
          <a:xfrm flipV="1">
            <a:off x="5742447" y="5032395"/>
            <a:ext cx="1529895" cy="1167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xão reta 56"/>
          <p:cNvCxnSpPr/>
          <p:nvPr/>
        </p:nvCxnSpPr>
        <p:spPr>
          <a:xfrm flipH="1" flipV="1">
            <a:off x="7264065" y="5038212"/>
            <a:ext cx="1133" cy="31025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xão reta 57"/>
          <p:cNvCxnSpPr/>
          <p:nvPr/>
        </p:nvCxnSpPr>
        <p:spPr>
          <a:xfrm flipH="1" flipV="1">
            <a:off x="7285496" y="4421011"/>
            <a:ext cx="1133" cy="31025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xão reta 58"/>
          <p:cNvCxnSpPr/>
          <p:nvPr/>
        </p:nvCxnSpPr>
        <p:spPr>
          <a:xfrm flipV="1">
            <a:off x="7299783" y="4421011"/>
            <a:ext cx="821531" cy="1193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/>
          <p:cNvCxnSpPr/>
          <p:nvPr/>
        </p:nvCxnSpPr>
        <p:spPr>
          <a:xfrm flipV="1">
            <a:off x="7261626" y="5320106"/>
            <a:ext cx="821531" cy="1193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ixaDeTexto 54"/>
          <p:cNvSpPr txBox="1"/>
          <p:nvPr/>
        </p:nvSpPr>
        <p:spPr>
          <a:xfrm>
            <a:off x="707236" y="1945378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Resolução parte III</a:t>
            </a:r>
          </a:p>
        </p:txBody>
      </p:sp>
      <p:sp>
        <p:nvSpPr>
          <p:cNvPr id="56" name="Retângulo 55"/>
          <p:cNvSpPr/>
          <p:nvPr/>
        </p:nvSpPr>
        <p:spPr>
          <a:xfrm>
            <a:off x="8028384" y="6638554"/>
            <a:ext cx="1115616" cy="21544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s-UY" altLang="pt-PT" sz="800" b="1" dirty="0">
                <a:solidFill>
                  <a:schemeClr val="bg1"/>
                </a:solidFill>
                <a:hlinkClick r:id="rId3"/>
              </a:rPr>
              <a:t>www.ticmania.net</a:t>
            </a:r>
            <a:endParaRPr lang="es-UY" altLang="pt-PT" sz="800" b="1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741" y="5791773"/>
            <a:ext cx="21483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/>
              <a:t> R=11000010000100000</a:t>
            </a:r>
          </a:p>
          <a:p>
            <a:r>
              <a:rPr lang="pt-PT" sz="1400" dirty="0"/>
              <a:t> S=00001000010000010</a:t>
            </a:r>
          </a:p>
          <a:p>
            <a:r>
              <a:rPr lang="pt-PT" sz="1400" dirty="0"/>
              <a:t> Q=00001100011000011</a:t>
            </a:r>
          </a:p>
          <a:p>
            <a:r>
              <a:rPr lang="pt-PT" sz="1400" dirty="0"/>
              <a:t>Q’=111110011100111100</a:t>
            </a:r>
          </a:p>
        </p:txBody>
      </p:sp>
    </p:spTree>
    <p:extLst>
      <p:ext uri="{BB962C8B-B14F-4D97-AF65-F5344CB8AC3E}">
        <p14:creationId xmlns:p14="http://schemas.microsoft.com/office/powerpoint/2010/main" val="728316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754A50-F7E7-488F-BE15-F10F13C5F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800" b="1" dirty="0"/>
              <a:t>Circuitos Combinatórios Sequenciais</a:t>
            </a:r>
            <a:endParaRPr lang="pt-PT" sz="2800" dirty="0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82A19C80-7CAB-4F39-92FB-BA9A4AD45524}"/>
              </a:ext>
            </a:extLst>
          </p:cNvPr>
          <p:cNvSpPr/>
          <p:nvPr/>
        </p:nvSpPr>
        <p:spPr>
          <a:xfrm>
            <a:off x="1547664" y="1916832"/>
            <a:ext cx="2160000" cy="91439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b="1" dirty="0"/>
              <a:t>Circuito Combinatório</a:t>
            </a:r>
          </a:p>
          <a:p>
            <a:pPr algn="ctr"/>
            <a:r>
              <a:rPr lang="pt-PT" sz="1100" dirty="0"/>
              <a:t>saídas dependentes unicamente das entradas atuais</a:t>
            </a:r>
            <a:r>
              <a:rPr lang="pt-PT" sz="1400" dirty="0"/>
              <a:t>  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44476E66-DEDA-460C-A902-AB594AB62612}"/>
              </a:ext>
            </a:extLst>
          </p:cNvPr>
          <p:cNvSpPr/>
          <p:nvPr/>
        </p:nvSpPr>
        <p:spPr>
          <a:xfrm>
            <a:off x="3833275" y="1920972"/>
            <a:ext cx="2160240" cy="91025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b="1" dirty="0"/>
              <a:t>Circuito Sequencial</a:t>
            </a:r>
          </a:p>
          <a:p>
            <a:pPr algn="ctr"/>
            <a:r>
              <a:rPr lang="pt-PT" sz="1100" dirty="0"/>
              <a:t>saídas dependentes das entradas atuais e passadas (memória) 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9F616FA0-C72B-43D9-A56D-B73B08EB5D23}"/>
              </a:ext>
            </a:extLst>
          </p:cNvPr>
          <p:cNvSpPr/>
          <p:nvPr/>
        </p:nvSpPr>
        <p:spPr>
          <a:xfrm>
            <a:off x="3491880" y="3429915"/>
            <a:ext cx="1728192" cy="74893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dirty="0"/>
              <a:t>Biestáveis</a:t>
            </a:r>
          </a:p>
          <a:p>
            <a:pPr algn="ctr"/>
            <a:r>
              <a:rPr lang="pt-PT" sz="1100" dirty="0"/>
              <a:t>Trancados “</a:t>
            </a:r>
            <a:r>
              <a:rPr lang="pt-PT" sz="1100" i="1" dirty="0" err="1">
                <a:latin typeface="Consolas" panose="020B0609020204030204" pitchFamily="49" charset="0"/>
              </a:rPr>
              <a:t>latched</a:t>
            </a:r>
            <a:r>
              <a:rPr lang="pt-PT" sz="1100" dirty="0"/>
              <a:t>” num estado 0 ou 1 (memória)</a:t>
            </a:r>
            <a:endParaRPr lang="pt-PT" sz="1400" dirty="0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61A25F18-C6B2-4B8D-B1E8-8DF3BA18ACE4}"/>
              </a:ext>
            </a:extLst>
          </p:cNvPr>
          <p:cNvSpPr/>
          <p:nvPr/>
        </p:nvSpPr>
        <p:spPr>
          <a:xfrm>
            <a:off x="1759090" y="4599416"/>
            <a:ext cx="1944216" cy="9144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dirty="0"/>
              <a:t>síncronos (Flip-flop)</a:t>
            </a:r>
          </a:p>
          <a:p>
            <a:pPr algn="ctr"/>
            <a:r>
              <a:rPr lang="pt-PT" sz="1200" dirty="0"/>
              <a:t>Sinal de </a:t>
            </a:r>
            <a:r>
              <a:rPr lang="pt-PT" sz="1200" dirty="0" err="1"/>
              <a:t>clock</a:t>
            </a:r>
            <a:endParaRPr lang="pt-PT" sz="1200" dirty="0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0B18A671-4FE5-4A4D-83DC-437F1DA320A6}"/>
              </a:ext>
            </a:extLst>
          </p:cNvPr>
          <p:cNvSpPr/>
          <p:nvPr/>
        </p:nvSpPr>
        <p:spPr>
          <a:xfrm>
            <a:off x="5566065" y="4599416"/>
            <a:ext cx="2088232" cy="9144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dirty="0"/>
              <a:t>assíncronos (</a:t>
            </a:r>
            <a:r>
              <a:rPr lang="pt-PT" sz="1400" dirty="0" err="1"/>
              <a:t>Latch</a:t>
            </a:r>
            <a:r>
              <a:rPr lang="pt-PT" sz="1400" dirty="0"/>
              <a:t>) </a:t>
            </a:r>
          </a:p>
          <a:p>
            <a:pPr algn="ctr"/>
            <a:r>
              <a:rPr lang="pt-PT" sz="1200" dirty="0"/>
              <a:t>Sem sinal de </a:t>
            </a:r>
            <a:r>
              <a:rPr lang="pt-PT" sz="1200" dirty="0" err="1"/>
              <a:t>Clock</a:t>
            </a:r>
            <a:endParaRPr lang="pt-PT" sz="1200" dirty="0"/>
          </a:p>
        </p:txBody>
      </p:sp>
      <p:cxnSp>
        <p:nvCxnSpPr>
          <p:cNvPr id="10" name="Conexão: Ângulo Reto 9">
            <a:extLst>
              <a:ext uri="{FF2B5EF4-FFF2-40B4-BE49-F238E27FC236}">
                <a16:creationId xmlns:a16="http://schemas.microsoft.com/office/drawing/2014/main" id="{191EE840-1210-471C-9EA2-938F41244AF3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rot="5400000">
            <a:off x="4335344" y="2851864"/>
            <a:ext cx="598684" cy="557419"/>
          </a:xfrm>
          <a:prstGeom prst="bentConnector3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xão: Ângulo Reto 13">
            <a:extLst>
              <a:ext uri="{FF2B5EF4-FFF2-40B4-BE49-F238E27FC236}">
                <a16:creationId xmlns:a16="http://schemas.microsoft.com/office/drawing/2014/main" id="{28D0B107-64AC-40D1-A345-C0EB68206059}"/>
              </a:ext>
            </a:extLst>
          </p:cNvPr>
          <p:cNvCxnSpPr>
            <a:cxnSpLocks/>
            <a:stCxn id="6" idx="3"/>
            <a:endCxn id="8" idx="0"/>
          </p:cNvCxnSpPr>
          <p:nvPr/>
        </p:nvCxnSpPr>
        <p:spPr>
          <a:xfrm>
            <a:off x="5220072" y="3804380"/>
            <a:ext cx="1390109" cy="795036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: Ângulo Reto 16">
            <a:extLst>
              <a:ext uri="{FF2B5EF4-FFF2-40B4-BE49-F238E27FC236}">
                <a16:creationId xmlns:a16="http://schemas.microsoft.com/office/drawing/2014/main" id="{0017C3A3-A706-4319-A688-3DED578C68A4}"/>
              </a:ext>
            </a:extLst>
          </p:cNvPr>
          <p:cNvCxnSpPr>
            <a:cxnSpLocks/>
            <a:stCxn id="6" idx="1"/>
            <a:endCxn id="7" idx="0"/>
          </p:cNvCxnSpPr>
          <p:nvPr/>
        </p:nvCxnSpPr>
        <p:spPr>
          <a:xfrm rot="10800000" flipV="1">
            <a:off x="2731198" y="3804380"/>
            <a:ext cx="760682" cy="795036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39">
            <a:extLst>
              <a:ext uri="{FF2B5EF4-FFF2-40B4-BE49-F238E27FC236}">
                <a16:creationId xmlns:a16="http://schemas.microsoft.com/office/drawing/2014/main" id="{C7B3624D-C019-4FC1-8C1F-662A96C33929}"/>
              </a:ext>
            </a:extLst>
          </p:cNvPr>
          <p:cNvSpPr/>
          <p:nvPr/>
        </p:nvSpPr>
        <p:spPr>
          <a:xfrm>
            <a:off x="2411760" y="564685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PT" sz="1400" dirty="0">
                <a:solidFill>
                  <a:srgbClr val="C00000"/>
                </a:solidFill>
              </a:rPr>
              <a:t>A principal </a:t>
            </a:r>
            <a:r>
              <a:rPr lang="pt-PT" sz="1400" b="1" dirty="0">
                <a:solidFill>
                  <a:srgbClr val="C00000"/>
                </a:solidFill>
              </a:rPr>
              <a:t>diferença</a:t>
            </a:r>
            <a:r>
              <a:rPr lang="pt-PT" sz="1400" dirty="0">
                <a:solidFill>
                  <a:srgbClr val="C00000"/>
                </a:solidFill>
              </a:rPr>
              <a:t> entre os </a:t>
            </a:r>
            <a:r>
              <a:rPr lang="pt-PT" sz="1400" dirty="0" err="1">
                <a:solidFill>
                  <a:srgbClr val="C00000"/>
                </a:solidFill>
              </a:rPr>
              <a:t>latches</a:t>
            </a:r>
            <a:r>
              <a:rPr lang="pt-PT" sz="1400" dirty="0">
                <a:solidFill>
                  <a:srgbClr val="C00000"/>
                </a:solidFill>
              </a:rPr>
              <a:t> e flip-flops ocorrer no método usado para a mudança de estado</a:t>
            </a:r>
          </a:p>
        </p:txBody>
      </p:sp>
      <p:sp>
        <p:nvSpPr>
          <p:cNvPr id="41" name="Não É Igual A 40">
            <a:extLst>
              <a:ext uri="{FF2B5EF4-FFF2-40B4-BE49-F238E27FC236}">
                <a16:creationId xmlns:a16="http://schemas.microsoft.com/office/drawing/2014/main" id="{AE628953-4AE4-45A7-800D-03FA63C1D75E}"/>
              </a:ext>
            </a:extLst>
          </p:cNvPr>
          <p:cNvSpPr/>
          <p:nvPr/>
        </p:nvSpPr>
        <p:spPr>
          <a:xfrm>
            <a:off x="3980122" y="4732457"/>
            <a:ext cx="1300742" cy="672603"/>
          </a:xfrm>
          <a:prstGeom prst="mathNotEqua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534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1521" y="390240"/>
            <a:ext cx="7427168" cy="1143000"/>
          </a:xfrm>
        </p:spPr>
        <p:txBody>
          <a:bodyPr/>
          <a:lstStyle/>
          <a:p>
            <a:r>
              <a:rPr lang="pt-PT" sz="3000" dirty="0"/>
              <a:t>circuito combinatório </a:t>
            </a:r>
            <a:r>
              <a:rPr lang="pt-PT" sz="3000" dirty="0" err="1"/>
              <a:t>vs</a:t>
            </a:r>
            <a:r>
              <a:rPr lang="pt-PT" sz="3000" dirty="0"/>
              <a:t> Circuito sequencial</a:t>
            </a:r>
          </a:p>
        </p:txBody>
      </p:sp>
      <p:sp>
        <p:nvSpPr>
          <p:cNvPr id="4" name="Retângulo 3"/>
          <p:cNvSpPr/>
          <p:nvPr/>
        </p:nvSpPr>
        <p:spPr>
          <a:xfrm>
            <a:off x="395536" y="2658723"/>
            <a:ext cx="78867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600" dirty="0"/>
              <a:t>Um </a:t>
            </a:r>
            <a:r>
              <a:rPr lang="pt-PT" sz="1600" b="1" u="sng" dirty="0"/>
              <a:t>circuito combinatório </a:t>
            </a:r>
            <a:r>
              <a:rPr lang="pt-PT" sz="1600" dirty="0"/>
              <a:t>tem, as saídas dependentes unicamente das entradas </a:t>
            </a:r>
            <a:r>
              <a:rPr lang="pt-PT" sz="1600" dirty="0" err="1"/>
              <a:t>actuais</a:t>
            </a:r>
            <a:r>
              <a:rPr lang="pt-PT" sz="1600" dirty="0"/>
              <a:t>, enquanto que o </a:t>
            </a:r>
            <a:r>
              <a:rPr lang="pt-PT" sz="1600" b="1" u="sng" dirty="0"/>
              <a:t>circuito sequencial</a:t>
            </a:r>
            <a:r>
              <a:rPr lang="pt-PT" sz="1600" dirty="0"/>
              <a:t> tem as saídas </a:t>
            </a:r>
            <a:r>
              <a:rPr lang="pt-PT" sz="1600" b="1" dirty="0"/>
              <a:t>dependentes das entradas </a:t>
            </a:r>
            <a:r>
              <a:rPr lang="pt-PT" sz="1600" b="1" dirty="0" err="1"/>
              <a:t>actuais</a:t>
            </a:r>
            <a:r>
              <a:rPr lang="pt-PT" sz="1600" b="1" dirty="0"/>
              <a:t> mas também do seu passado</a:t>
            </a:r>
            <a:r>
              <a:rPr lang="pt-PT" sz="1600" dirty="0"/>
              <a:t>.</a:t>
            </a:r>
          </a:p>
          <a:p>
            <a:pPr algn="just"/>
            <a:r>
              <a:rPr lang="pt-PT" sz="1600" dirty="0"/>
              <a:t>É muitas vezes impossível descrever um circuito sequencial com uma tabela que liste as suas saídas em função das suas entradas ao longo do tempo.</a:t>
            </a:r>
          </a:p>
          <a:p>
            <a:pPr algn="just"/>
            <a:endParaRPr lang="pt-PT" sz="1600" dirty="0"/>
          </a:p>
          <a:p>
            <a:pPr algn="just"/>
            <a:r>
              <a:rPr lang="pt-PT" sz="1600" dirty="0"/>
              <a:t>Exemplo: Num circuito combinatório é possível somar 2 números, mas se o numero for muito grande o circuito torna-se difícil, ENTÃO, utiliza-se o </a:t>
            </a:r>
            <a:r>
              <a:rPr lang="pt-PT" sz="1600" b="1" dirty="0"/>
              <a:t>circuito sequencial (que tem memória) </a:t>
            </a:r>
            <a:r>
              <a:rPr lang="pt-PT" sz="1600" dirty="0"/>
              <a:t>sendo</a:t>
            </a:r>
            <a:r>
              <a:rPr lang="pt-PT" sz="1600" b="1" dirty="0"/>
              <a:t> </a:t>
            </a:r>
            <a:r>
              <a:rPr lang="pt-PT" sz="1600" dirty="0"/>
              <a:t>possível somar números grandes passo a passo, digito a digito.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395537" y="1772820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FF0000"/>
                </a:solidFill>
              </a:rPr>
              <a:t>Num circuito </a:t>
            </a:r>
            <a:r>
              <a:rPr lang="pt-PT" b="1" dirty="0">
                <a:solidFill>
                  <a:srgbClr val="FF0000"/>
                </a:solidFill>
              </a:rPr>
              <a:t>combinatório</a:t>
            </a:r>
            <a:r>
              <a:rPr lang="pt-PT" dirty="0">
                <a:solidFill>
                  <a:srgbClr val="FF0000"/>
                </a:solidFill>
              </a:rPr>
              <a:t> a saída </a:t>
            </a:r>
            <a:r>
              <a:rPr lang="pt-PT" b="1" dirty="0">
                <a:solidFill>
                  <a:srgbClr val="FF0000"/>
                </a:solidFill>
              </a:rPr>
              <a:t>depende</a:t>
            </a:r>
            <a:r>
              <a:rPr lang="pt-PT" dirty="0">
                <a:solidFill>
                  <a:srgbClr val="FF0000"/>
                </a:solidFill>
              </a:rPr>
              <a:t> exclusivamente do estado lógico das </a:t>
            </a:r>
            <a:r>
              <a:rPr lang="pt-PT" b="1" dirty="0">
                <a:solidFill>
                  <a:srgbClr val="FF0000"/>
                </a:solidFill>
              </a:rPr>
              <a:t>entradas</a:t>
            </a:r>
            <a:r>
              <a:rPr lang="pt-PT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Retângulo 5"/>
          <p:cNvSpPr/>
          <p:nvPr/>
        </p:nvSpPr>
        <p:spPr>
          <a:xfrm>
            <a:off x="395536" y="5301212"/>
            <a:ext cx="7886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FF0000"/>
                </a:solidFill>
              </a:rPr>
              <a:t>Num circuito </a:t>
            </a:r>
            <a:r>
              <a:rPr lang="pt-PT" b="1" dirty="0">
                <a:solidFill>
                  <a:srgbClr val="FF0000"/>
                </a:solidFill>
              </a:rPr>
              <a:t>sequencial</a:t>
            </a:r>
            <a:r>
              <a:rPr lang="pt-PT" dirty="0">
                <a:solidFill>
                  <a:srgbClr val="FF0000"/>
                </a:solidFill>
              </a:rPr>
              <a:t>  a saída </a:t>
            </a:r>
            <a:r>
              <a:rPr lang="pt-PT" b="1" dirty="0">
                <a:solidFill>
                  <a:srgbClr val="FF0000"/>
                </a:solidFill>
              </a:rPr>
              <a:t>depende</a:t>
            </a:r>
            <a:r>
              <a:rPr lang="pt-PT" dirty="0">
                <a:solidFill>
                  <a:srgbClr val="FF0000"/>
                </a:solidFill>
              </a:rPr>
              <a:t>  das </a:t>
            </a:r>
            <a:r>
              <a:rPr lang="pt-PT" b="1" dirty="0">
                <a:solidFill>
                  <a:srgbClr val="FF0000"/>
                </a:solidFill>
              </a:rPr>
              <a:t>entradas</a:t>
            </a:r>
            <a:r>
              <a:rPr lang="pt-PT" dirty="0">
                <a:solidFill>
                  <a:srgbClr val="FF0000"/>
                </a:solidFill>
              </a:rPr>
              <a:t> mas também do </a:t>
            </a:r>
            <a:r>
              <a:rPr lang="pt-PT" b="1" dirty="0">
                <a:solidFill>
                  <a:srgbClr val="FF0000"/>
                </a:solidFill>
              </a:rPr>
              <a:t>estado anterior da saída </a:t>
            </a:r>
            <a:r>
              <a:rPr lang="pt-PT" dirty="0">
                <a:solidFill>
                  <a:srgbClr val="FF0000"/>
                </a:solidFill>
              </a:rPr>
              <a:t>(memória)</a:t>
            </a:r>
          </a:p>
        </p:txBody>
      </p:sp>
      <p:sp>
        <p:nvSpPr>
          <p:cNvPr id="9" name="Retângulo 8"/>
          <p:cNvSpPr/>
          <p:nvPr/>
        </p:nvSpPr>
        <p:spPr>
          <a:xfrm>
            <a:off x="8028384" y="6638554"/>
            <a:ext cx="1115616" cy="21544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s-UY" altLang="pt-PT" sz="800" b="1" dirty="0">
                <a:solidFill>
                  <a:schemeClr val="bg1"/>
                </a:solidFill>
                <a:hlinkClick r:id="rId2"/>
              </a:rPr>
              <a:t>www.ticmania.net</a:t>
            </a:r>
            <a:endParaRPr lang="es-UY" altLang="pt-PT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5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r>
              <a:rPr lang="pt-PT" dirty="0"/>
              <a:t>Circuito sequencial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70631" y="1753850"/>
            <a:ext cx="7886700" cy="2611834"/>
          </a:xfrm>
        </p:spPr>
        <p:txBody>
          <a:bodyPr/>
          <a:lstStyle/>
          <a:p>
            <a:pPr marL="0" indent="0" algn="just">
              <a:buNone/>
            </a:pPr>
            <a:r>
              <a:rPr lang="pt-PT" sz="1800" b="1" dirty="0"/>
              <a:t>Circuito sequencial</a:t>
            </a:r>
            <a:r>
              <a:rPr lang="pt-PT" sz="1800" dirty="0"/>
              <a:t> é um circuito digital cujo comportamento é determinado, parcial ou totalmente, </a:t>
            </a:r>
            <a:r>
              <a:rPr lang="pt-PT" sz="1800" b="1" dirty="0"/>
              <a:t>pelas entradas do momento, pelas entradas que ocorreram no passado</a:t>
            </a:r>
            <a:r>
              <a:rPr lang="pt-PT" sz="1800" dirty="0"/>
              <a:t>. </a:t>
            </a:r>
          </a:p>
          <a:p>
            <a:pPr marL="0" indent="0" algn="just">
              <a:buNone/>
            </a:pPr>
            <a:r>
              <a:rPr lang="pt-PT" sz="1800" dirty="0"/>
              <a:t>Os mais importantes são os </a:t>
            </a:r>
            <a:r>
              <a:rPr lang="pt-PT" sz="1800" b="1" dirty="0"/>
              <a:t>biestáveis</a:t>
            </a:r>
            <a:r>
              <a:rPr lang="pt-PT" sz="1800" dirty="0"/>
              <a:t>, que, por serem constituídos por portas lógicas e terem a capacidade de armazenar um bit de informação, são por vezes vistos como elementos de memória. Os circuitos sequenciais biestáveis dividem-se em </a:t>
            </a:r>
            <a:r>
              <a:rPr lang="pt-PT" sz="1800" b="1" dirty="0"/>
              <a:t>síncronos (Flip-flop) </a:t>
            </a:r>
            <a:r>
              <a:rPr lang="pt-PT" sz="1800" dirty="0"/>
              <a:t>e </a:t>
            </a:r>
            <a:r>
              <a:rPr lang="pt-PT" sz="1800" b="1" dirty="0"/>
              <a:t>assíncronos (</a:t>
            </a:r>
            <a:r>
              <a:rPr lang="pt-PT" sz="1800" b="1" dirty="0" err="1"/>
              <a:t>Latch</a:t>
            </a:r>
            <a:r>
              <a:rPr lang="pt-PT" sz="1800" b="1" dirty="0"/>
              <a:t>) </a:t>
            </a:r>
            <a:r>
              <a:rPr lang="pt-PT" sz="1800" dirty="0"/>
              <a:t>conforme a sua capacidade de alterar a saída a qualquer instante ou somente quando houver uma variação no sinal de </a:t>
            </a:r>
            <a:r>
              <a:rPr lang="pt-PT" sz="1800" dirty="0" err="1"/>
              <a:t>clock</a:t>
            </a:r>
            <a:r>
              <a:rPr lang="pt-PT" sz="1800" dirty="0"/>
              <a:t>.	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4825755"/>
            <a:ext cx="1595766" cy="85503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151" y="4789175"/>
            <a:ext cx="708722" cy="92819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999503" y="4364643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Flip-Flop</a:t>
            </a:r>
          </a:p>
        </p:txBody>
      </p:sp>
      <p:sp>
        <p:nvSpPr>
          <p:cNvPr id="7" name="Retângulo 6"/>
          <p:cNvSpPr/>
          <p:nvPr/>
        </p:nvSpPr>
        <p:spPr>
          <a:xfrm>
            <a:off x="8028384" y="6638554"/>
            <a:ext cx="1115616" cy="21544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s-UY" altLang="pt-PT" sz="800" b="1" dirty="0">
                <a:solidFill>
                  <a:schemeClr val="bg1"/>
                </a:solidFill>
                <a:hlinkClick r:id="rId4"/>
              </a:rPr>
              <a:t>www.ticmania.net</a:t>
            </a:r>
            <a:endParaRPr lang="es-UY" altLang="pt-PT" sz="800" b="1" dirty="0">
              <a:solidFill>
                <a:schemeClr val="bg1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DDC28AA-E2C4-4DCA-899F-FE18136538CA}"/>
              </a:ext>
            </a:extLst>
          </p:cNvPr>
          <p:cNvSpPr/>
          <p:nvPr/>
        </p:nvSpPr>
        <p:spPr>
          <a:xfrm>
            <a:off x="683568" y="5725193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b="1" dirty="0">
                <a:latin typeface="Consolas" panose="020B0609020204030204" pitchFamily="49" charset="0"/>
              </a:rPr>
              <a:t>Biestáveis</a:t>
            </a:r>
            <a:r>
              <a:rPr lang="pt-PT" sz="1200" dirty="0">
                <a:latin typeface="Consolas" panose="020B0609020204030204" pitchFamily="49" charset="0"/>
              </a:rPr>
              <a:t> ​​porque a saída pode ser 0 ou 1, e permanece trancada “</a:t>
            </a:r>
            <a:r>
              <a:rPr lang="pt-PT" sz="1200" dirty="0" err="1">
                <a:latin typeface="Consolas" panose="020B0609020204030204" pitchFamily="49" charset="0"/>
              </a:rPr>
              <a:t>latched</a:t>
            </a:r>
            <a:r>
              <a:rPr lang="pt-PT" sz="1200" dirty="0">
                <a:latin typeface="Consolas" panose="020B0609020204030204" pitchFamily="49" charset="0"/>
              </a:rPr>
              <a:t>” até a alguma condição mude ou seja aplicado um outro sinal ou pulso.</a:t>
            </a:r>
          </a:p>
        </p:txBody>
      </p:sp>
    </p:spTree>
    <p:extLst>
      <p:ext uri="{BB962C8B-B14F-4D97-AF65-F5344CB8AC3E}">
        <p14:creationId xmlns:p14="http://schemas.microsoft.com/office/powerpoint/2010/main" val="1245865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6302851" cy="1143000"/>
          </a:xfrm>
        </p:spPr>
        <p:txBody>
          <a:bodyPr/>
          <a:lstStyle/>
          <a:p>
            <a:r>
              <a:rPr lang="pt-PT" dirty="0" err="1"/>
              <a:t>Latch</a:t>
            </a:r>
            <a:r>
              <a:rPr lang="pt-PT" dirty="0"/>
              <a:t> </a:t>
            </a:r>
            <a:r>
              <a:rPr lang="pt-PT" dirty="0" err="1"/>
              <a:t>vs</a:t>
            </a:r>
            <a:r>
              <a:rPr lang="pt-PT" dirty="0"/>
              <a:t> Flip-Flop</a:t>
            </a:r>
          </a:p>
        </p:txBody>
      </p:sp>
      <p:sp>
        <p:nvSpPr>
          <p:cNvPr id="4" name="Retângulo 3"/>
          <p:cNvSpPr/>
          <p:nvPr/>
        </p:nvSpPr>
        <p:spPr>
          <a:xfrm>
            <a:off x="539552" y="1916832"/>
            <a:ext cx="81472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>
                <a:latin typeface="Arial" panose="020B0604020202020204" pitchFamily="34" charset="0"/>
              </a:rPr>
              <a:t>O </a:t>
            </a:r>
            <a:r>
              <a:rPr lang="pt-PT" b="1" dirty="0" err="1">
                <a:latin typeface="Arial" panose="020B0604020202020204" pitchFamily="34" charset="0"/>
              </a:rPr>
              <a:t>latch</a:t>
            </a:r>
            <a:r>
              <a:rPr lang="pt-PT" dirty="0">
                <a:latin typeface="Arial" panose="020B0604020202020204" pitchFamily="34" charset="0"/>
              </a:rPr>
              <a:t> é um dispositivo de armazenamento temporário que tem dois estados estáveis (biestável). </a:t>
            </a:r>
          </a:p>
          <a:p>
            <a:pPr algn="just"/>
            <a:endParaRPr lang="pt-PT" dirty="0">
              <a:latin typeface="Arial" panose="020B0604020202020204" pitchFamily="34" charset="0"/>
            </a:endParaRPr>
          </a:p>
          <a:p>
            <a:pPr algn="just"/>
            <a:endParaRPr lang="pt-PT" dirty="0"/>
          </a:p>
          <a:p>
            <a:pPr algn="just"/>
            <a:endParaRPr lang="pt-PT" dirty="0">
              <a:latin typeface="Arial" panose="020B0604020202020204" pitchFamily="34" charset="0"/>
            </a:endParaRPr>
          </a:p>
          <a:p>
            <a:pPr algn="just"/>
            <a:endParaRPr lang="pt-PT" dirty="0">
              <a:latin typeface="Arial" panose="020B0604020202020204" pitchFamily="34" charset="0"/>
            </a:endParaRPr>
          </a:p>
          <a:p>
            <a:pPr algn="just"/>
            <a:r>
              <a:rPr lang="pt-PT" dirty="0">
                <a:latin typeface="Arial" panose="020B0604020202020204" pitchFamily="34" charset="0"/>
              </a:rPr>
              <a:t>Os </a:t>
            </a:r>
            <a:r>
              <a:rPr lang="pt-PT" dirty="0" err="1">
                <a:latin typeface="Arial" panose="020B0604020202020204" pitchFamily="34" charset="0"/>
              </a:rPr>
              <a:t>latches</a:t>
            </a:r>
            <a:r>
              <a:rPr lang="pt-PT" dirty="0">
                <a:latin typeface="Arial" panose="020B0604020202020204" pitchFamily="34" charset="0"/>
              </a:rPr>
              <a:t> são similares aos flip-flops porque são dispositivos biestáveis e que podem permanecer em um dos dois estados estáveis usando uma configuração de realimentação, na qual as saídas são ligadas as entradas opostas.</a:t>
            </a:r>
          </a:p>
          <a:p>
            <a:pPr algn="just"/>
            <a:endParaRPr lang="pt-PT" dirty="0">
              <a:latin typeface="Arial" panose="020B0604020202020204" pitchFamily="34" charset="0"/>
            </a:endParaRPr>
          </a:p>
          <a:p>
            <a:pPr algn="just"/>
            <a:r>
              <a:rPr lang="pt-PT" dirty="0">
                <a:latin typeface="Arial" panose="020B0604020202020204" pitchFamily="34" charset="0"/>
              </a:rPr>
              <a:t>A </a:t>
            </a:r>
            <a:r>
              <a:rPr lang="pt-PT" b="1" dirty="0">
                <a:latin typeface="Arial" panose="020B0604020202020204" pitchFamily="34" charset="0"/>
              </a:rPr>
              <a:t>principal diferença </a:t>
            </a:r>
            <a:r>
              <a:rPr lang="pt-PT" dirty="0">
                <a:latin typeface="Arial" panose="020B0604020202020204" pitchFamily="34" charset="0"/>
              </a:rPr>
              <a:t>entre os </a:t>
            </a:r>
            <a:r>
              <a:rPr lang="pt-PT" b="1" dirty="0" err="1">
                <a:latin typeface="Arial" panose="020B0604020202020204" pitchFamily="34" charset="0"/>
              </a:rPr>
              <a:t>latches</a:t>
            </a:r>
            <a:r>
              <a:rPr lang="pt-PT" b="1" dirty="0">
                <a:latin typeface="Arial" panose="020B0604020202020204" pitchFamily="34" charset="0"/>
              </a:rPr>
              <a:t> e flip-flops </a:t>
            </a:r>
            <a:r>
              <a:rPr lang="pt-PT" dirty="0">
                <a:latin typeface="Arial" panose="020B0604020202020204" pitchFamily="34" charset="0"/>
              </a:rPr>
              <a:t>pode ocorrer no método usado para a </a:t>
            </a:r>
            <a:r>
              <a:rPr lang="pt-PT" b="1" dirty="0">
                <a:latin typeface="Arial" panose="020B0604020202020204" pitchFamily="34" charset="0"/>
              </a:rPr>
              <a:t>mudança de estado</a:t>
            </a:r>
            <a:r>
              <a:rPr lang="pt-PT" dirty="0">
                <a:latin typeface="Arial" panose="020B0604020202020204" pitchFamily="34" charset="0"/>
              </a:rPr>
              <a:t>.</a:t>
            </a:r>
            <a:endParaRPr lang="pt-PT" dirty="0"/>
          </a:p>
        </p:txBody>
      </p:sp>
      <p:sp>
        <p:nvSpPr>
          <p:cNvPr id="5" name="Retângulo 4"/>
          <p:cNvSpPr/>
          <p:nvPr/>
        </p:nvSpPr>
        <p:spPr>
          <a:xfrm>
            <a:off x="827584" y="2492896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200" dirty="0"/>
              <a:t>Biestável - O flip-flop ou </a:t>
            </a:r>
            <a:r>
              <a:rPr lang="pt-PT" sz="1200" dirty="0" err="1"/>
              <a:t>latch</a:t>
            </a:r>
            <a:r>
              <a:rPr lang="pt-PT" sz="1200" dirty="0"/>
              <a:t> são elementos de circuito que podem apresentar no seu funcionamento apenas dois estados estáveis. Não existem estados intermédios entre estes dois estados.</a:t>
            </a:r>
          </a:p>
          <a:p>
            <a:pPr algn="just"/>
            <a:r>
              <a:rPr lang="pt-PT" sz="1200" dirty="0"/>
              <a:t>A aplicação de um sinal de entrada pode mudar o dispositivo de um estado para outro e como a qualquer momento podemos saber qual é o estado em que ele se encontra, é possível considerar este circuito como uma memória capaz de armazenar um bit. </a:t>
            </a:r>
          </a:p>
        </p:txBody>
      </p:sp>
      <p:sp>
        <p:nvSpPr>
          <p:cNvPr id="6" name="Retângulo 5"/>
          <p:cNvSpPr/>
          <p:nvPr/>
        </p:nvSpPr>
        <p:spPr>
          <a:xfrm>
            <a:off x="8028384" y="6638554"/>
            <a:ext cx="1115616" cy="21544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s-UY" altLang="pt-PT" sz="800" b="1" dirty="0">
                <a:solidFill>
                  <a:schemeClr val="bg1"/>
                </a:solidFill>
                <a:hlinkClick r:id="rId2"/>
              </a:rPr>
              <a:t>www.ticmania.net</a:t>
            </a:r>
            <a:endParaRPr lang="es-UY" altLang="pt-PT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753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Flip-Flop RS ou SR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259632" y="2021016"/>
            <a:ext cx="2890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S – set (liga a saída)</a:t>
            </a:r>
          </a:p>
          <a:p>
            <a:r>
              <a:rPr lang="pt-PT" dirty="0"/>
              <a:t>R – </a:t>
            </a:r>
            <a:r>
              <a:rPr lang="pt-PT" dirty="0" err="1"/>
              <a:t>reset</a:t>
            </a:r>
            <a:r>
              <a:rPr lang="pt-PT" dirty="0"/>
              <a:t> (desliga a saída)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772474"/>
              </p:ext>
            </p:extLst>
          </p:nvPr>
        </p:nvGraphicFramePr>
        <p:xfrm>
          <a:off x="1547664" y="3270716"/>
          <a:ext cx="5409447" cy="14097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5816">
                  <a:extLst>
                    <a:ext uri="{9D8B030D-6E8A-4147-A177-3AD203B41FA5}">
                      <a16:colId xmlns:a16="http://schemas.microsoft.com/office/drawing/2014/main" val="1391761118"/>
                    </a:ext>
                  </a:extLst>
                </a:gridCol>
                <a:gridCol w="314444">
                  <a:extLst>
                    <a:ext uri="{9D8B030D-6E8A-4147-A177-3AD203B41FA5}">
                      <a16:colId xmlns:a16="http://schemas.microsoft.com/office/drawing/2014/main" val="234661009"/>
                    </a:ext>
                  </a:extLst>
                </a:gridCol>
                <a:gridCol w="1589729">
                  <a:extLst>
                    <a:ext uri="{9D8B030D-6E8A-4147-A177-3AD203B41FA5}">
                      <a16:colId xmlns:a16="http://schemas.microsoft.com/office/drawing/2014/main" val="3656748345"/>
                    </a:ext>
                  </a:extLst>
                </a:gridCol>
                <a:gridCol w="1570577">
                  <a:extLst>
                    <a:ext uri="{9D8B030D-6E8A-4147-A177-3AD203B41FA5}">
                      <a16:colId xmlns:a16="http://schemas.microsoft.com/office/drawing/2014/main" val="1045854938"/>
                    </a:ext>
                  </a:extLst>
                </a:gridCol>
                <a:gridCol w="1608881">
                  <a:extLst>
                    <a:ext uri="{9D8B030D-6E8A-4147-A177-3AD203B41FA5}">
                      <a16:colId xmlns:a16="http://schemas.microsoft.com/office/drawing/2014/main" val="1612995605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pt-PT" sz="1400" dirty="0"/>
                        <a:t>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Q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Q’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PT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54554325"/>
                  </a:ext>
                </a:extLst>
              </a:tr>
              <a:tr h="222116"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 err="1"/>
                        <a:t>Qa</a:t>
                      </a:r>
                      <a:r>
                        <a:rPr lang="pt-PT" sz="1400" dirty="0"/>
                        <a:t> (Q anterior)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err="1"/>
                        <a:t>Q’a</a:t>
                      </a:r>
                      <a:r>
                        <a:rPr lang="pt-PT" sz="1400" dirty="0"/>
                        <a:t> (Q’ anterior)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Memória</a:t>
                      </a:r>
                      <a:endParaRPr lang="pt-PT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8353665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Set</a:t>
                      </a:r>
                      <a:endParaRPr lang="pt-PT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5526389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pt-PT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 err="1"/>
                        <a:t>Reset</a:t>
                      </a:r>
                      <a:endParaRPr lang="pt-PT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803396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pt-PT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Erro lógico</a:t>
                      </a:r>
                      <a:endParaRPr lang="pt-PT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80169966"/>
                  </a:ext>
                </a:extLst>
              </a:tr>
            </a:tbl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907" y="1634784"/>
            <a:ext cx="2326427" cy="141878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707904" y="1124744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(assíncrono)</a:t>
            </a:r>
          </a:p>
        </p:txBody>
      </p:sp>
      <p:sp>
        <p:nvSpPr>
          <p:cNvPr id="8" name="Retângulo 7"/>
          <p:cNvSpPr/>
          <p:nvPr/>
        </p:nvSpPr>
        <p:spPr>
          <a:xfrm>
            <a:off x="8028384" y="6638554"/>
            <a:ext cx="1115616" cy="21544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s-UY" altLang="pt-PT" sz="800" b="1" dirty="0">
                <a:solidFill>
                  <a:schemeClr val="bg1"/>
                </a:solidFill>
                <a:hlinkClick r:id="rId3"/>
              </a:rPr>
              <a:t>www.ticmania.net</a:t>
            </a:r>
            <a:endParaRPr lang="es-UY" altLang="pt-PT" sz="800" b="1" dirty="0">
              <a:solidFill>
                <a:schemeClr val="bg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07504" y="5085184"/>
            <a:ext cx="64646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400" b="1" dirty="0"/>
              <a:t>Flip-Flop ou </a:t>
            </a:r>
            <a:r>
              <a:rPr lang="pt-PT" sz="1400" b="1" dirty="0" err="1"/>
              <a:t>Latch</a:t>
            </a:r>
            <a:r>
              <a:rPr lang="pt-PT" sz="1400" b="1" dirty="0"/>
              <a:t> com portas NAND e NOR</a:t>
            </a:r>
          </a:p>
          <a:p>
            <a:pPr algn="just"/>
            <a:r>
              <a:rPr lang="pt-PT" sz="1400" dirty="0"/>
              <a:t>Para maior conveniência na manipulação do </a:t>
            </a:r>
            <a:r>
              <a:rPr lang="pt-PT" sz="1400" dirty="0" err="1"/>
              <a:t>latch</a:t>
            </a:r>
            <a:r>
              <a:rPr lang="pt-PT" sz="1400" dirty="0"/>
              <a:t> é vantajoso substituir os inversores por portas NOR ou NAND. Os terminais adicionais de entrada servem como terminais de controlo. O símbolo lógico para um </a:t>
            </a:r>
            <a:r>
              <a:rPr lang="pt-PT" sz="1400" dirty="0" err="1"/>
              <a:t>latch</a:t>
            </a:r>
            <a:r>
              <a:rPr lang="pt-PT" sz="1400" dirty="0"/>
              <a:t> RS é o seguinte.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5145651"/>
            <a:ext cx="1217687" cy="103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50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565909"/>
            <a:ext cx="5410944" cy="1143000"/>
          </a:xfrm>
        </p:spPr>
        <p:txBody>
          <a:bodyPr/>
          <a:lstStyle/>
          <a:p>
            <a:r>
              <a:rPr lang="pt-PT" dirty="0"/>
              <a:t>Flip-Flop RS ou SR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202013" y="802531"/>
            <a:ext cx="2967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S – set (liga a saída)</a:t>
            </a:r>
          </a:p>
          <a:p>
            <a:r>
              <a:rPr lang="pt-PT" dirty="0"/>
              <a:t>R – </a:t>
            </a:r>
            <a:r>
              <a:rPr lang="pt-PT" dirty="0" err="1"/>
              <a:t>reset</a:t>
            </a:r>
            <a:r>
              <a:rPr lang="pt-PT" dirty="0"/>
              <a:t> (desligar a saída)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690945"/>
              </p:ext>
            </p:extLst>
          </p:nvPr>
        </p:nvGraphicFramePr>
        <p:xfrm>
          <a:off x="1763692" y="4273552"/>
          <a:ext cx="4876645" cy="143464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4960">
                  <a:extLst>
                    <a:ext uri="{9D8B030D-6E8A-4147-A177-3AD203B41FA5}">
                      <a16:colId xmlns:a16="http://schemas.microsoft.com/office/drawing/2014/main" val="1391761118"/>
                    </a:ext>
                  </a:extLst>
                </a:gridCol>
                <a:gridCol w="305435">
                  <a:extLst>
                    <a:ext uri="{9D8B030D-6E8A-4147-A177-3AD203B41FA5}">
                      <a16:colId xmlns:a16="http://schemas.microsoft.com/office/drawing/2014/main" val="234661009"/>
                    </a:ext>
                  </a:extLst>
                </a:gridCol>
                <a:gridCol w="1418750">
                  <a:extLst>
                    <a:ext uri="{9D8B030D-6E8A-4147-A177-3AD203B41FA5}">
                      <a16:colId xmlns:a16="http://schemas.microsoft.com/office/drawing/2014/main" val="3656748345"/>
                    </a:ext>
                  </a:extLst>
                </a:gridCol>
                <a:gridCol w="1401658">
                  <a:extLst>
                    <a:ext uri="{9D8B030D-6E8A-4147-A177-3AD203B41FA5}">
                      <a16:colId xmlns:a16="http://schemas.microsoft.com/office/drawing/2014/main" val="1045854938"/>
                    </a:ext>
                  </a:extLst>
                </a:gridCol>
                <a:gridCol w="1435842">
                  <a:extLst>
                    <a:ext uri="{9D8B030D-6E8A-4147-A177-3AD203B41FA5}">
                      <a16:colId xmlns:a16="http://schemas.microsoft.com/office/drawing/2014/main" val="1612995605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pt-PT" sz="1400" dirty="0"/>
                        <a:t>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Q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Q’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pt-PT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54554325"/>
                  </a:ext>
                </a:extLst>
              </a:tr>
              <a:tr h="306882"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 err="1"/>
                        <a:t>Qa</a:t>
                      </a:r>
                      <a:r>
                        <a:rPr lang="pt-PT" sz="1400" dirty="0"/>
                        <a:t> (Q anterior)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err="1"/>
                        <a:t>Q’a</a:t>
                      </a:r>
                      <a:r>
                        <a:rPr lang="pt-PT" sz="1400" dirty="0"/>
                        <a:t> (Q’ anterior)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Memória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8353665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Set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5526389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pt-PT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 err="1"/>
                        <a:t>Reset</a:t>
                      </a:r>
                      <a:endParaRPr lang="pt-PT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803396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pt-PT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Erro lógico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80169966"/>
                  </a:ext>
                </a:extLst>
              </a:tr>
            </a:tbl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735" y="2521061"/>
            <a:ext cx="2326427" cy="141878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761" y="2688286"/>
            <a:ext cx="2295741" cy="131429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074517" y="2177440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Flip-Flop RS portas NAND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414214" y="2126154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Flip-Flop RS portas NOR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93309" y="5979170"/>
            <a:ext cx="8417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solidFill>
                  <a:srgbClr val="FF0000"/>
                </a:solidFill>
              </a:rPr>
              <a:t>Exercício – Verifica o funcionamento dos dois circuitos e tira as tuas conclusões </a:t>
            </a:r>
          </a:p>
        </p:txBody>
      </p:sp>
      <p:sp>
        <p:nvSpPr>
          <p:cNvPr id="6" name="Retângulo 5"/>
          <p:cNvSpPr/>
          <p:nvPr/>
        </p:nvSpPr>
        <p:spPr>
          <a:xfrm>
            <a:off x="3231514" y="1389176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(assíncrono)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8028384" y="6638554"/>
            <a:ext cx="1115616" cy="21544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s-UY" altLang="pt-PT" sz="800" b="1" dirty="0">
                <a:solidFill>
                  <a:schemeClr val="bg1"/>
                </a:solidFill>
                <a:hlinkClick r:id="rId4"/>
              </a:rPr>
              <a:t>www.ticmania.net</a:t>
            </a:r>
            <a:endParaRPr lang="es-UY" altLang="pt-PT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112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0407" y="562005"/>
            <a:ext cx="5915001" cy="1143000"/>
          </a:xfrm>
        </p:spPr>
        <p:txBody>
          <a:bodyPr/>
          <a:lstStyle/>
          <a:p>
            <a:r>
              <a:rPr lang="pt-PT" dirty="0"/>
              <a:t>Flip-Flop RS ou SR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193560" y="810343"/>
            <a:ext cx="2967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S – set (liga a saída)</a:t>
            </a:r>
          </a:p>
          <a:p>
            <a:r>
              <a:rPr lang="pt-PT" dirty="0"/>
              <a:t>R – </a:t>
            </a:r>
            <a:r>
              <a:rPr lang="pt-PT" dirty="0" err="1"/>
              <a:t>reset</a:t>
            </a:r>
            <a:r>
              <a:rPr lang="pt-PT" dirty="0"/>
              <a:t> (desligar a saída)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276107"/>
              </p:ext>
            </p:extLst>
          </p:nvPr>
        </p:nvGraphicFramePr>
        <p:xfrm>
          <a:off x="1763692" y="4437116"/>
          <a:ext cx="5328593" cy="173908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3670">
                  <a:extLst>
                    <a:ext uri="{9D8B030D-6E8A-4147-A177-3AD203B41FA5}">
                      <a16:colId xmlns:a16="http://schemas.microsoft.com/office/drawing/2014/main" val="1391761118"/>
                    </a:ext>
                  </a:extLst>
                </a:gridCol>
                <a:gridCol w="352672">
                  <a:extLst>
                    <a:ext uri="{9D8B030D-6E8A-4147-A177-3AD203B41FA5}">
                      <a16:colId xmlns:a16="http://schemas.microsoft.com/office/drawing/2014/main" val="234661009"/>
                    </a:ext>
                  </a:extLst>
                </a:gridCol>
                <a:gridCol w="1537417">
                  <a:extLst>
                    <a:ext uri="{9D8B030D-6E8A-4147-A177-3AD203B41FA5}">
                      <a16:colId xmlns:a16="http://schemas.microsoft.com/office/drawing/2014/main" val="3656748345"/>
                    </a:ext>
                  </a:extLst>
                </a:gridCol>
                <a:gridCol w="1518895">
                  <a:extLst>
                    <a:ext uri="{9D8B030D-6E8A-4147-A177-3AD203B41FA5}">
                      <a16:colId xmlns:a16="http://schemas.microsoft.com/office/drawing/2014/main" val="1045854938"/>
                    </a:ext>
                  </a:extLst>
                </a:gridCol>
                <a:gridCol w="1555939">
                  <a:extLst>
                    <a:ext uri="{9D8B030D-6E8A-4147-A177-3AD203B41FA5}">
                      <a16:colId xmlns:a16="http://schemas.microsoft.com/office/drawing/2014/main" val="1612995605"/>
                    </a:ext>
                  </a:extLst>
                </a:gridCol>
              </a:tblGrid>
              <a:tr h="243214">
                <a:tc>
                  <a:txBody>
                    <a:bodyPr/>
                    <a:lstStyle/>
                    <a:p>
                      <a:pPr algn="l"/>
                      <a:r>
                        <a:rPr lang="pt-PT" sz="1400" dirty="0"/>
                        <a:t>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400" dirty="0"/>
                        <a:t>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400" dirty="0"/>
                        <a:t>Q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400" dirty="0"/>
                        <a:t>Q’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pt-PT" sz="14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754554325"/>
                  </a:ext>
                </a:extLst>
              </a:tr>
              <a:tr h="243214">
                <a:tc>
                  <a:txBody>
                    <a:bodyPr/>
                    <a:lstStyle/>
                    <a:p>
                      <a:pPr algn="l"/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400" dirty="0" err="1"/>
                        <a:t>Qa</a:t>
                      </a:r>
                      <a:r>
                        <a:rPr lang="pt-PT" sz="1400" dirty="0"/>
                        <a:t> (Q anterior)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err="1"/>
                        <a:t>Q’a</a:t>
                      </a:r>
                      <a:r>
                        <a:rPr lang="pt-PT" sz="1400" dirty="0"/>
                        <a:t> (Q’ anterior)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400" dirty="0"/>
                        <a:t>Memória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283536658"/>
                  </a:ext>
                </a:extLst>
              </a:tr>
              <a:tr h="243214">
                <a:tc>
                  <a:txBody>
                    <a:bodyPr/>
                    <a:lstStyle/>
                    <a:p>
                      <a:pPr algn="l"/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400" dirty="0"/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400" dirty="0"/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400" dirty="0"/>
                        <a:t>Set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055263892"/>
                  </a:ext>
                </a:extLst>
              </a:tr>
              <a:tr h="243214">
                <a:tc>
                  <a:txBody>
                    <a:bodyPr/>
                    <a:lstStyle/>
                    <a:p>
                      <a:pPr algn="l"/>
                      <a:r>
                        <a:rPr lang="pt-PT" sz="1400" dirty="0"/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400" dirty="0"/>
                        <a:t>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400" dirty="0"/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400" dirty="0" err="1"/>
                        <a:t>Reset</a:t>
                      </a:r>
                      <a:endParaRPr lang="pt-PT" sz="14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58033965"/>
                  </a:ext>
                </a:extLst>
              </a:tr>
              <a:tr h="611321">
                <a:tc>
                  <a:txBody>
                    <a:bodyPr/>
                    <a:lstStyle/>
                    <a:p>
                      <a:pPr algn="l"/>
                      <a:r>
                        <a:rPr lang="pt-PT" sz="1400" dirty="0"/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400" dirty="0"/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400" dirty="0"/>
                        <a:t>1 Porta NAND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/>
                        <a:t>0 Porta NOR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/>
                        <a:t>1 Porta NAND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/>
                        <a:t>0 Porta NOR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400" dirty="0"/>
                        <a:t>Erro lógico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80169966"/>
                  </a:ext>
                </a:extLst>
              </a:tr>
            </a:tbl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241" y="2316804"/>
            <a:ext cx="2326427" cy="141878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564" y="2402479"/>
            <a:ext cx="2295741" cy="131429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086095" y="2033147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Flip-Flop RS portas NAND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431720" y="1947472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Flip-Flop RS portas NOR</a:t>
            </a:r>
          </a:p>
        </p:txBody>
      </p:sp>
      <p:sp>
        <p:nvSpPr>
          <p:cNvPr id="3" name="Retângulo 2"/>
          <p:cNvSpPr/>
          <p:nvPr/>
        </p:nvSpPr>
        <p:spPr>
          <a:xfrm>
            <a:off x="3243092" y="1456670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(assíncrono)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8028384" y="6638554"/>
            <a:ext cx="1115616" cy="21544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s-UY" altLang="pt-PT" sz="800" b="1" dirty="0">
                <a:solidFill>
                  <a:schemeClr val="bg1"/>
                </a:solidFill>
                <a:hlinkClick r:id="rId4"/>
              </a:rPr>
              <a:t>www.ticmania.net</a:t>
            </a:r>
            <a:endParaRPr lang="es-UY" altLang="pt-PT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3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0492" y="500484"/>
            <a:ext cx="8229600" cy="1143000"/>
          </a:xfrm>
        </p:spPr>
        <p:txBody>
          <a:bodyPr/>
          <a:lstStyle/>
          <a:p>
            <a:r>
              <a:rPr lang="pt-PT" sz="3600" dirty="0"/>
              <a:t>Flip-Flop  (Exercício reservatório)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262800" y="4348346"/>
            <a:ext cx="2242039" cy="797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/>
          </a:p>
        </p:txBody>
      </p:sp>
      <p:sp>
        <p:nvSpPr>
          <p:cNvPr id="12" name="Retângulo 11"/>
          <p:cNvSpPr/>
          <p:nvPr/>
        </p:nvSpPr>
        <p:spPr>
          <a:xfrm>
            <a:off x="1045186" y="3464723"/>
            <a:ext cx="217610" cy="168152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/>
          </a:p>
        </p:txBody>
      </p:sp>
      <p:sp>
        <p:nvSpPr>
          <p:cNvPr id="13" name="Retângulo 12"/>
          <p:cNvSpPr/>
          <p:nvPr/>
        </p:nvSpPr>
        <p:spPr>
          <a:xfrm>
            <a:off x="3504834" y="3464723"/>
            <a:ext cx="217610" cy="168152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/>
          </a:p>
        </p:txBody>
      </p:sp>
      <p:sp>
        <p:nvSpPr>
          <p:cNvPr id="14" name="Retângulo 13"/>
          <p:cNvSpPr/>
          <p:nvPr/>
        </p:nvSpPr>
        <p:spPr>
          <a:xfrm rot="5400000">
            <a:off x="2275009" y="3916423"/>
            <a:ext cx="217610" cy="2677258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/>
          </a:p>
        </p:txBody>
      </p:sp>
      <p:sp>
        <p:nvSpPr>
          <p:cNvPr id="15" name="Retângulo 14"/>
          <p:cNvSpPr/>
          <p:nvPr/>
        </p:nvSpPr>
        <p:spPr>
          <a:xfrm>
            <a:off x="828675" y="3557591"/>
            <a:ext cx="800100" cy="20716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PT" sz="1200" dirty="0"/>
              <a:t>Sensor A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2450311" y="2571750"/>
            <a:ext cx="2078831" cy="178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/>
          </a:p>
        </p:txBody>
      </p:sp>
      <p:sp>
        <p:nvSpPr>
          <p:cNvPr id="17" name="Retângulo 16"/>
          <p:cNvSpPr/>
          <p:nvPr/>
        </p:nvSpPr>
        <p:spPr>
          <a:xfrm rot="16200000">
            <a:off x="2057401" y="2964656"/>
            <a:ext cx="964406" cy="178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/>
          </a:p>
        </p:txBody>
      </p:sp>
      <p:sp>
        <p:nvSpPr>
          <p:cNvPr id="19" name="Retângulo 18"/>
          <p:cNvSpPr/>
          <p:nvPr/>
        </p:nvSpPr>
        <p:spPr>
          <a:xfrm>
            <a:off x="4868831" y="2571753"/>
            <a:ext cx="4275173" cy="178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/>
          </a:p>
        </p:txBody>
      </p:sp>
      <p:sp>
        <p:nvSpPr>
          <p:cNvPr id="18" name="Fluxograma: Convolução 17"/>
          <p:cNvSpPr/>
          <p:nvPr/>
        </p:nvSpPr>
        <p:spPr>
          <a:xfrm>
            <a:off x="4471988" y="2450306"/>
            <a:ext cx="459486" cy="459486"/>
          </a:xfrm>
          <a:prstGeom prst="flowChartSummingJunct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PT"/>
          </a:p>
        </p:txBody>
      </p:sp>
      <p:sp>
        <p:nvSpPr>
          <p:cNvPr id="20" name="CaixaDeTexto 19"/>
          <p:cNvSpPr txBox="1"/>
          <p:nvPr/>
        </p:nvSpPr>
        <p:spPr>
          <a:xfrm>
            <a:off x="3943651" y="2919827"/>
            <a:ext cx="1516160" cy="2616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1100" dirty="0"/>
              <a:t>Válvula Solenoide B 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494216" y="2314619"/>
            <a:ext cx="1413488" cy="2539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1050" dirty="0"/>
              <a:t>Botão de pressão C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884601" y="3557586"/>
            <a:ext cx="3423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b="1" dirty="0"/>
              <a:t>Situação / Problema</a:t>
            </a:r>
          </a:p>
          <a:p>
            <a:pPr algn="just"/>
            <a:r>
              <a:rPr lang="pt-PT" dirty="0"/>
              <a:t>O circuito deve encher o deposito (Abrindo a válvula B (b=1)) quando o botão C (c=1) é pressionado e deve desligar quando o sensor detetar que o deposito está cheio (a=1) (Fechando a válvula B (b=0))</a:t>
            </a:r>
          </a:p>
        </p:txBody>
      </p:sp>
      <p:grpSp>
        <p:nvGrpSpPr>
          <p:cNvPr id="28" name="Grupo 27"/>
          <p:cNvGrpSpPr/>
          <p:nvPr/>
        </p:nvGrpSpPr>
        <p:grpSpPr>
          <a:xfrm>
            <a:off x="7743248" y="2871790"/>
            <a:ext cx="1293019" cy="2900363"/>
            <a:chOff x="10324325" y="2686048"/>
            <a:chExt cx="1724025" cy="3867150"/>
          </a:xfrm>
        </p:grpSpPr>
        <p:pic>
          <p:nvPicPr>
            <p:cNvPr id="29" name="Imagem 28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13925" y="5808782"/>
              <a:ext cx="811282" cy="614362"/>
            </a:xfrm>
            <a:prstGeom prst="rect">
              <a:avLst/>
            </a:prstGeom>
          </p:spPr>
        </p:pic>
        <p:sp>
          <p:nvSpPr>
            <p:cNvPr id="30" name="Retângulo 29"/>
            <p:cNvSpPr/>
            <p:nvPr/>
          </p:nvSpPr>
          <p:spPr>
            <a:xfrm>
              <a:off x="10799330" y="5512041"/>
              <a:ext cx="825877" cy="27622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t-PT" sz="900" dirty="0"/>
                <a:t>Sensor A</a:t>
              </a:r>
            </a:p>
          </p:txBody>
        </p:sp>
        <p:pic>
          <p:nvPicPr>
            <p:cNvPr id="31" name="Imagem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56907" y="4408932"/>
              <a:ext cx="1408676" cy="932287"/>
            </a:xfrm>
            <a:prstGeom prst="rect">
              <a:avLst/>
            </a:prstGeom>
          </p:spPr>
        </p:pic>
        <p:sp>
          <p:nvSpPr>
            <p:cNvPr id="32" name="CaixaDeTexto 31"/>
            <p:cNvSpPr txBox="1"/>
            <p:nvPr/>
          </p:nvSpPr>
          <p:spPr>
            <a:xfrm>
              <a:off x="10368129" y="4255044"/>
              <a:ext cx="1636418" cy="30777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pt-PT" sz="900" dirty="0"/>
                <a:t>Válvula Solenoide B </a:t>
              </a:r>
            </a:p>
          </p:txBody>
        </p:sp>
        <p:pic>
          <p:nvPicPr>
            <p:cNvPr id="33" name="Imagem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813925" y="3070796"/>
              <a:ext cx="842480" cy="845288"/>
            </a:xfrm>
            <a:prstGeom prst="rect">
              <a:avLst/>
            </a:prstGeom>
          </p:spPr>
        </p:pic>
        <p:sp>
          <p:nvSpPr>
            <p:cNvPr id="34" name="CaixaDeTexto 33"/>
            <p:cNvSpPr txBox="1"/>
            <p:nvPr/>
          </p:nvSpPr>
          <p:spPr>
            <a:xfrm>
              <a:off x="10367112" y="2815955"/>
              <a:ext cx="1598470" cy="30777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pt-PT" sz="900" dirty="0"/>
                <a:t>Botão de pressão C</a:t>
              </a:r>
            </a:p>
          </p:txBody>
        </p:sp>
        <p:sp>
          <p:nvSpPr>
            <p:cNvPr id="35" name="Fluxograma: Processo 34"/>
            <p:cNvSpPr/>
            <p:nvPr/>
          </p:nvSpPr>
          <p:spPr>
            <a:xfrm>
              <a:off x="10324325" y="2686048"/>
              <a:ext cx="1724025" cy="3867150"/>
            </a:xfrm>
            <a:prstGeom prst="flowChartProcess">
              <a:avLst/>
            </a:prstGeom>
            <a:solidFill>
              <a:schemeClr val="accent1">
                <a:alpha val="12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PT" sz="700"/>
            </a:p>
          </p:txBody>
        </p:sp>
      </p:grpSp>
      <p:sp>
        <p:nvSpPr>
          <p:cNvPr id="24" name="Retângulo 23"/>
          <p:cNvSpPr/>
          <p:nvPr/>
        </p:nvSpPr>
        <p:spPr>
          <a:xfrm>
            <a:off x="8028384" y="6638554"/>
            <a:ext cx="1115616" cy="21544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s-UY" altLang="pt-PT" sz="800" b="1" dirty="0">
                <a:solidFill>
                  <a:schemeClr val="bg1"/>
                </a:solidFill>
                <a:hlinkClick r:id="rId6"/>
              </a:rPr>
              <a:t>www.ticmania.net</a:t>
            </a:r>
            <a:endParaRPr lang="es-UY" altLang="pt-PT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327733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14674</TotalTime>
  <Words>1197</Words>
  <Application>Microsoft Office PowerPoint</Application>
  <PresentationFormat>Apresentação no Ecrã (4:3)</PresentationFormat>
  <Paragraphs>329</Paragraphs>
  <Slides>17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20" baseType="lpstr">
      <vt:lpstr>Arial</vt:lpstr>
      <vt:lpstr>Consolas</vt:lpstr>
      <vt:lpstr>Diseño predeterminado</vt:lpstr>
      <vt:lpstr>Circuitos Sequenciais</vt:lpstr>
      <vt:lpstr>Circuitos Combinatórios Sequenciais</vt:lpstr>
      <vt:lpstr>circuito combinatório vs Circuito sequencial</vt:lpstr>
      <vt:lpstr>Circuito sequencial</vt:lpstr>
      <vt:lpstr>Latch vs Flip-Flop</vt:lpstr>
      <vt:lpstr>Flip-Flop RS ou SR</vt:lpstr>
      <vt:lpstr>Flip-Flop RS ou SR</vt:lpstr>
      <vt:lpstr>Flip-Flop RS ou SR</vt:lpstr>
      <vt:lpstr>Flip-Flop  (Exercício reservatório)</vt:lpstr>
      <vt:lpstr>Flip-Flop  (Exercício reservatório - Resolvido)</vt:lpstr>
      <vt:lpstr>Flip-Flop  (Exercício alarme)</vt:lpstr>
      <vt:lpstr>Funcionamento do LDR</vt:lpstr>
      <vt:lpstr>Flip-Flop  (Exercício alarme Resolvido)</vt:lpstr>
      <vt:lpstr>Diagrama Temporal de Q e Q’</vt:lpstr>
      <vt:lpstr>Diagrama Temporal de Q e Q’</vt:lpstr>
      <vt:lpstr>Diagrama Temporal de Q e Q’</vt:lpstr>
      <vt:lpstr>Diagrama Temporal de Q e Q’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DELL</cp:lastModifiedBy>
  <cp:revision>661</cp:revision>
  <dcterms:created xsi:type="dcterms:W3CDTF">2010-05-23T14:28:12Z</dcterms:created>
  <dcterms:modified xsi:type="dcterms:W3CDTF">2019-01-24T16:00:54Z</dcterms:modified>
</cp:coreProperties>
</file>