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5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71E5"/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DB6D6-5B67-4F87-A51B-78F2B5869F30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3730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4D80C-F664-4E51-8A9E-257978F9C8B9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9960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68C7-E78C-4C7B-985B-A51D26EAB39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7168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8B835-FC1D-49D9-98F6-4E97D51FE0E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52909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E7C09-2126-4881-849A-F111207E7192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8952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9C536-5B20-40AD-B9D4-7E874D868A9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99095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82E22-1C32-4EAE-86B6-2E21D19CB48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0426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14C68-AB7D-4D93-BEFF-45BA264965DD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412861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F4CB0-F7FD-4BD2-AE0B-94A0C7CE8D1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57639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85B48-03BD-4070-ACF0-82D4C0D006B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24852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F53C6-0CCE-4D94-BAED-6240BB11B3D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04216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modificar el estilo de texto del patrón</a:t>
            </a:r>
          </a:p>
          <a:p>
            <a:pPr lvl="1"/>
            <a:r>
              <a:rPr lang="es-ES" altLang="pt-PT" smtClean="0"/>
              <a:t>Segundo nivel</a:t>
            </a:r>
          </a:p>
          <a:p>
            <a:pPr lvl="2"/>
            <a:r>
              <a:rPr lang="es-ES" altLang="pt-PT" smtClean="0"/>
              <a:t>Tercer nivel</a:t>
            </a:r>
          </a:p>
          <a:p>
            <a:pPr lvl="3"/>
            <a:r>
              <a:rPr lang="es-ES" altLang="pt-PT" smtClean="0"/>
              <a:t>Cuarto nivel</a:t>
            </a:r>
          </a:p>
          <a:p>
            <a:pPr lvl="4"/>
            <a:r>
              <a:rPr lang="es-ES" altLang="pt-P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86D147-5391-44AA-A5D2-C1A3F3FD1837}" type="slidenum">
              <a:rPr lang="es-ES" altLang="pt-PT"/>
              <a:pPr/>
              <a:t>‹nº›</a:t>
            </a:fld>
            <a:endParaRPr lang="es-E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hyperlink" Target="http://www.ticmania.net/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123728" y="5405441"/>
            <a:ext cx="5184775" cy="544513"/>
          </a:xfrm>
          <a:noFill/>
          <a:ln/>
        </p:spPr>
        <p:txBody>
          <a:bodyPr anchor="ctr"/>
          <a:lstStyle/>
          <a:p>
            <a:pPr algn="l"/>
            <a:r>
              <a:rPr lang="es-ES" altLang="pt-PT" sz="3600" b="1" dirty="0">
                <a:solidFill>
                  <a:schemeClr val="bg1"/>
                </a:solidFill>
              </a:rPr>
              <a:t>Circuitos </a:t>
            </a:r>
            <a:r>
              <a:rPr lang="es-ES" altLang="pt-PT" sz="3600" b="1" dirty="0" err="1" smtClean="0">
                <a:solidFill>
                  <a:schemeClr val="bg1"/>
                </a:solidFill>
              </a:rPr>
              <a:t>Sequenciais</a:t>
            </a:r>
            <a:endParaRPr lang="es-ES" altLang="pt-PT" sz="3600" b="1" dirty="0">
              <a:solidFill>
                <a:schemeClr val="bg1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2195517" y="5949954"/>
            <a:ext cx="5184775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s-UY" altLang="pt-PT" sz="18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800" b="1" dirty="0">
              <a:solidFill>
                <a:schemeClr val="bg1"/>
              </a:solidFill>
            </a:endParaRPr>
          </a:p>
        </p:txBody>
      </p:sp>
      <p:sp>
        <p:nvSpPr>
          <p:cNvPr id="2" name="Fluxograma: Processo 1"/>
          <p:cNvSpPr/>
          <p:nvPr/>
        </p:nvSpPr>
        <p:spPr>
          <a:xfrm>
            <a:off x="0" y="1988840"/>
            <a:ext cx="5040560" cy="269063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/>
              <a:t>LATCH ou Flip-Flop RS síncrono CLK</a:t>
            </a:r>
            <a:endParaRPr lang="pt-PT" sz="2000" b="1" dirty="0"/>
          </a:p>
        </p:txBody>
      </p:sp>
      <p:sp>
        <p:nvSpPr>
          <p:cNvPr id="3" name="Retângulo 2"/>
          <p:cNvSpPr/>
          <p:nvPr/>
        </p:nvSpPr>
        <p:spPr>
          <a:xfrm>
            <a:off x="7773112" y="6596390"/>
            <a:ext cx="1370888" cy="26161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s-UY" altLang="pt-PT" sz="1050" b="1" dirty="0" smtClean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0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536384"/>
            <a:ext cx="5709320" cy="1143000"/>
          </a:xfrm>
        </p:spPr>
        <p:txBody>
          <a:bodyPr/>
          <a:lstStyle/>
          <a:p>
            <a:r>
              <a:rPr lang="pt-PT" dirty="0" err="1"/>
              <a:t>Latch</a:t>
            </a:r>
            <a:r>
              <a:rPr lang="pt-PT" dirty="0"/>
              <a:t> R-S Síncrono</a:t>
            </a:r>
          </a:p>
        </p:txBody>
      </p:sp>
      <p:sp>
        <p:nvSpPr>
          <p:cNvPr id="5" name="Retângulo 4"/>
          <p:cNvSpPr/>
          <p:nvPr/>
        </p:nvSpPr>
        <p:spPr>
          <a:xfrm>
            <a:off x="578095" y="1855362"/>
            <a:ext cx="75855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>
                <a:latin typeface="Arial" panose="020B0604020202020204" pitchFamily="34" charset="0"/>
              </a:rPr>
              <a:t>Nos </a:t>
            </a:r>
            <a:r>
              <a:rPr lang="pt-PT" dirty="0" err="1">
                <a:latin typeface="Arial" panose="020B0604020202020204" pitchFamily="34" charset="0"/>
              </a:rPr>
              <a:t>latches</a:t>
            </a:r>
            <a:r>
              <a:rPr lang="pt-PT" dirty="0">
                <a:latin typeface="Arial" panose="020B0604020202020204" pitchFamily="34" charset="0"/>
              </a:rPr>
              <a:t> R-S anteriores, o </a:t>
            </a:r>
            <a:r>
              <a:rPr lang="pt-PT" dirty="0" smtClean="0">
                <a:latin typeface="Arial" panose="020B0604020202020204" pitchFamily="34" charset="0"/>
              </a:rPr>
              <a:t>utilizador </a:t>
            </a:r>
            <a:r>
              <a:rPr lang="pt-PT" dirty="0">
                <a:latin typeface="Arial" panose="020B0604020202020204" pitchFamily="34" charset="0"/>
              </a:rPr>
              <a:t>não tem </a:t>
            </a:r>
            <a:r>
              <a:rPr lang="pt-PT" dirty="0" smtClean="0">
                <a:latin typeface="Arial" panose="020B0604020202020204" pitchFamily="34" charset="0"/>
              </a:rPr>
              <a:t>controlo </a:t>
            </a:r>
            <a:r>
              <a:rPr lang="pt-PT" dirty="0">
                <a:latin typeface="Arial" panose="020B0604020202020204" pitchFamily="34" charset="0"/>
              </a:rPr>
              <a:t>sobre </a:t>
            </a:r>
            <a:r>
              <a:rPr lang="pt-PT" dirty="0" smtClean="0">
                <a:latin typeface="Arial" panose="020B0604020202020204" pitchFamily="34" charset="0"/>
              </a:rPr>
              <a:t>as entradas</a:t>
            </a:r>
            <a:r>
              <a:rPr lang="pt-PT" dirty="0">
                <a:latin typeface="Arial" panose="020B0604020202020204" pitchFamily="34" charset="0"/>
              </a:rPr>
              <a:t>. Quando as informações R e S </a:t>
            </a:r>
            <a:r>
              <a:rPr lang="pt-PT" dirty="0" smtClean="0">
                <a:latin typeface="Arial" panose="020B0604020202020204" pitchFamily="34" charset="0"/>
              </a:rPr>
              <a:t>acedem ao </a:t>
            </a:r>
            <a:r>
              <a:rPr lang="pt-PT" dirty="0" err="1">
                <a:latin typeface="Arial" panose="020B0604020202020204" pitchFamily="34" charset="0"/>
              </a:rPr>
              <a:t>latch</a:t>
            </a:r>
            <a:r>
              <a:rPr lang="pt-PT" dirty="0">
                <a:latin typeface="Arial" panose="020B0604020202020204" pitchFamily="34" charset="0"/>
              </a:rPr>
              <a:t>, elas </a:t>
            </a:r>
            <a:r>
              <a:rPr lang="pt-PT" dirty="0" smtClean="0">
                <a:latin typeface="Arial" panose="020B0604020202020204" pitchFamily="34" charset="0"/>
              </a:rPr>
              <a:t>são imediatamente </a:t>
            </a:r>
            <a:r>
              <a:rPr lang="pt-PT" dirty="0">
                <a:latin typeface="Arial" panose="020B0604020202020204" pitchFamily="34" charset="0"/>
              </a:rPr>
              <a:t>processadas sem nenhum tipo de </a:t>
            </a:r>
            <a:r>
              <a:rPr lang="pt-PT" dirty="0" smtClean="0">
                <a:latin typeface="Arial" panose="020B0604020202020204" pitchFamily="34" charset="0"/>
              </a:rPr>
              <a:t>controlo.</a:t>
            </a:r>
            <a:endParaRPr lang="pt-PT" dirty="0">
              <a:latin typeface="Arial" panose="020B0604020202020204" pitchFamily="34" charset="0"/>
            </a:endParaRPr>
          </a:p>
          <a:p>
            <a:pPr algn="just"/>
            <a:r>
              <a:rPr lang="pt-PT" dirty="0" smtClean="0">
                <a:latin typeface="Arial" panose="020B0604020202020204" pitchFamily="34" charset="0"/>
              </a:rPr>
              <a:t>Para </a:t>
            </a:r>
            <a:r>
              <a:rPr lang="pt-PT" dirty="0">
                <a:latin typeface="Arial" panose="020B0604020202020204" pitchFamily="34" charset="0"/>
              </a:rPr>
              <a:t>obter algum </a:t>
            </a:r>
            <a:r>
              <a:rPr lang="pt-PT" dirty="0" smtClean="0">
                <a:latin typeface="Arial" panose="020B0604020202020204" pitchFamily="34" charset="0"/>
              </a:rPr>
              <a:t>controlo, </a:t>
            </a:r>
            <a:r>
              <a:rPr lang="pt-PT" dirty="0">
                <a:latin typeface="Arial" panose="020B0604020202020204" pitchFamily="34" charset="0"/>
              </a:rPr>
              <a:t>o circuito do </a:t>
            </a:r>
            <a:r>
              <a:rPr lang="pt-PT" dirty="0" err="1">
                <a:latin typeface="Arial" panose="020B0604020202020204" pitchFamily="34" charset="0"/>
              </a:rPr>
              <a:t>latch</a:t>
            </a:r>
            <a:r>
              <a:rPr lang="pt-PT" dirty="0">
                <a:latin typeface="Arial" panose="020B0604020202020204" pitchFamily="34" charset="0"/>
              </a:rPr>
              <a:t> pode ser modificado</a:t>
            </a:r>
            <a:r>
              <a:rPr lang="pt-PT" dirty="0" smtClean="0">
                <a:latin typeface="Arial" panose="020B0604020202020204" pitchFamily="34" charset="0"/>
              </a:rPr>
              <a:t>, introduzindo-se </a:t>
            </a:r>
            <a:r>
              <a:rPr lang="pt-PT" dirty="0">
                <a:latin typeface="Arial" panose="020B0604020202020204" pitchFamily="34" charset="0"/>
              </a:rPr>
              <a:t>uma entrada com a função de </a:t>
            </a:r>
            <a:r>
              <a:rPr lang="pt-PT" b="1" dirty="0">
                <a:latin typeface="Arial" panose="020B0604020202020204" pitchFamily="34" charset="0"/>
              </a:rPr>
              <a:t>habilitar (</a:t>
            </a:r>
            <a:r>
              <a:rPr lang="pt-PT" b="1" dirty="0" err="1">
                <a:latin typeface="Arial" panose="020B0604020202020204" pitchFamily="34" charset="0"/>
              </a:rPr>
              <a:t>Enable</a:t>
            </a:r>
            <a:r>
              <a:rPr lang="pt-PT" b="1" dirty="0">
                <a:latin typeface="Arial" panose="020B0604020202020204" pitchFamily="34" charset="0"/>
              </a:rPr>
              <a:t>) </a:t>
            </a:r>
            <a:r>
              <a:rPr lang="pt-PT" dirty="0" smtClean="0">
                <a:latin typeface="Arial" panose="020B0604020202020204" pitchFamily="34" charset="0"/>
              </a:rPr>
              <a:t>ou bloquear </a:t>
            </a:r>
            <a:r>
              <a:rPr lang="pt-PT" dirty="0">
                <a:latin typeface="Arial" panose="020B0604020202020204" pitchFamily="34" charset="0"/>
              </a:rPr>
              <a:t>o </a:t>
            </a:r>
            <a:r>
              <a:rPr lang="pt-PT" dirty="0" err="1">
                <a:latin typeface="Arial" panose="020B0604020202020204" pitchFamily="34" charset="0"/>
              </a:rPr>
              <a:t>latch</a:t>
            </a:r>
            <a:r>
              <a:rPr lang="pt-PT" dirty="0" smtClean="0">
                <a:latin typeface="Arial" panose="020B0604020202020204" pitchFamily="34" charset="0"/>
              </a:rPr>
              <a:t>. Esta Função também é conhecida por </a:t>
            </a:r>
            <a:r>
              <a:rPr lang="pt-PT" b="1" dirty="0" err="1" smtClean="0">
                <a:latin typeface="Arial" panose="020B0604020202020204" pitchFamily="34" charset="0"/>
              </a:rPr>
              <a:t>Clock</a:t>
            </a:r>
            <a:r>
              <a:rPr lang="pt-PT" b="1" dirty="0" smtClean="0">
                <a:latin typeface="Arial" panose="020B0604020202020204" pitchFamily="34" charset="0"/>
              </a:rPr>
              <a:t> (CLK)</a:t>
            </a:r>
            <a:endParaRPr lang="pt-PT" b="1" dirty="0"/>
          </a:p>
        </p:txBody>
      </p:sp>
      <p:sp>
        <p:nvSpPr>
          <p:cNvPr id="6" name="Retângulo 5"/>
          <p:cNvSpPr/>
          <p:nvPr/>
        </p:nvSpPr>
        <p:spPr>
          <a:xfrm>
            <a:off x="578095" y="5229200"/>
            <a:ext cx="76646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050" dirty="0">
                <a:latin typeface="TimesNewRoman"/>
              </a:rPr>
              <a:t>Num sistema digital que utiliza um registo retardado de dados nos seus dispositivos de armazenamento, cada ciclo de sinal aplicado a ENABLE ou CLOCK avança o processamento digital um passo. A velocidade com que se lê o processamento é determinada pela velocidade com que ocorrem estes ciclos e por isso o sinal que Habilita é chamado de sinal de relógio ou sincronismo.</a:t>
            </a:r>
            <a:endParaRPr lang="pt-PT" sz="105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104" y="3717032"/>
            <a:ext cx="3114675" cy="133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52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6079497" cy="1143000"/>
          </a:xfrm>
        </p:spPr>
        <p:txBody>
          <a:bodyPr/>
          <a:lstStyle/>
          <a:p>
            <a:r>
              <a:rPr lang="pt-PT" dirty="0" err="1"/>
              <a:t>Latch</a:t>
            </a:r>
            <a:r>
              <a:rPr lang="pt-PT" dirty="0"/>
              <a:t> R-S Síncrono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1988840"/>
            <a:ext cx="3164681" cy="2957513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74970"/>
              </p:ext>
            </p:extLst>
          </p:nvPr>
        </p:nvGraphicFramePr>
        <p:xfrm>
          <a:off x="251520" y="2217847"/>
          <a:ext cx="3528394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591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319100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12047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766552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766552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766552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75213">
                <a:tc gridSpan="3"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</a:rPr>
                        <a:t>Entradas</a:t>
                      </a:r>
                      <a:endParaRPr lang="pt-PT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</a:rPr>
                        <a:t>Saídas</a:t>
                      </a:r>
                      <a:endParaRPr lang="pt-PT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</a:rPr>
                        <a:t>Estado</a:t>
                      </a:r>
                      <a:endParaRPr lang="pt-PT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CLK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R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x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x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Mem.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Mem.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Set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Reset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Erro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571410"/>
                  </a:ext>
                </a:extLst>
              </a:tr>
            </a:tbl>
          </a:graphicData>
        </a:graphic>
      </p:graphicFrame>
      <p:grpSp>
        <p:nvGrpSpPr>
          <p:cNvPr id="9" name="Grupo 8"/>
          <p:cNvGrpSpPr/>
          <p:nvPr/>
        </p:nvGrpSpPr>
        <p:grpSpPr>
          <a:xfrm>
            <a:off x="2402713" y="4633681"/>
            <a:ext cx="2673343" cy="1579190"/>
            <a:chOff x="2402713" y="4633681"/>
            <a:chExt cx="2673343" cy="1579190"/>
          </a:xfrm>
        </p:grpSpPr>
        <p:pic>
          <p:nvPicPr>
            <p:cNvPr id="6" name="Imagem 5"/>
            <p:cNvPicPr>
              <a:picLocks noChangeAspect="1"/>
            </p:cNvPicPr>
            <p:nvPr/>
          </p:nvPicPr>
          <p:blipFill rotWithShape="1">
            <a:blip r:embed="rId3"/>
            <a:srcRect r="13400"/>
            <a:stretch/>
          </p:blipFill>
          <p:spPr>
            <a:xfrm>
              <a:off x="2402713" y="4633681"/>
              <a:ext cx="2385312" cy="1579190"/>
            </a:xfrm>
            <a:prstGeom prst="rect">
              <a:avLst/>
            </a:prstGeom>
          </p:spPr>
        </p:pic>
        <p:sp>
          <p:nvSpPr>
            <p:cNvPr id="3" name="Triângulo isósceles 2"/>
            <p:cNvSpPr/>
            <p:nvPr/>
          </p:nvSpPr>
          <p:spPr>
            <a:xfrm rot="5400000">
              <a:off x="3131840" y="5409220"/>
              <a:ext cx="324036" cy="252028"/>
            </a:xfrm>
            <a:prstGeom prst="triangl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aixaDeTexto 6"/>
                <p:cNvSpPr txBox="1"/>
                <p:nvPr/>
              </p:nvSpPr>
              <p:spPr>
                <a:xfrm>
                  <a:off x="4665046" y="4895227"/>
                  <a:ext cx="411010" cy="401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pt-PT" i="1" dirty="0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pt-PT" b="0" i="1" dirty="0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</m:bar>
                      </m:oMath>
                    </m:oMathPara>
                  </a14:m>
                  <a:endParaRPr lang="pt-PT" dirty="0"/>
                </a:p>
              </p:txBody>
            </p:sp>
          </mc:Choice>
          <mc:Fallback xmlns="">
            <p:sp>
              <p:nvSpPr>
                <p:cNvPr id="7" name="CaixaDe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5046" y="4895227"/>
                  <a:ext cx="411010" cy="401970"/>
                </a:xfrm>
                <a:prstGeom prst="rect">
                  <a:avLst/>
                </a:prstGeom>
                <a:blipFill>
                  <a:blip r:embed="rId4"/>
                  <a:stretch>
                    <a:fillRect b="-12121"/>
                  </a:stretch>
                </a:blipFill>
              </p:spPr>
              <p:txBody>
                <a:bodyPr/>
                <a:lstStyle/>
                <a:p>
                  <a:r>
                    <a:rPr lang="pt-P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CaixaDeTexto 7"/>
            <p:cNvSpPr txBox="1"/>
            <p:nvPr/>
          </p:nvSpPr>
          <p:spPr>
            <a:xfrm>
              <a:off x="4682170" y="5697252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Q</a:t>
              </a:r>
              <a:endParaRPr lang="pt-PT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075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6275040" cy="1143000"/>
          </a:xfrm>
        </p:spPr>
        <p:txBody>
          <a:bodyPr/>
          <a:lstStyle/>
          <a:p>
            <a:r>
              <a:rPr lang="pt-PT" sz="3200" dirty="0"/>
              <a:t>Diagrama Temporal de Q e Q’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913" y="2743200"/>
            <a:ext cx="5972175" cy="13716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701" y="25597"/>
            <a:ext cx="2359299" cy="13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432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2789" y="675712"/>
            <a:ext cx="7886700" cy="994172"/>
          </a:xfrm>
        </p:spPr>
        <p:txBody>
          <a:bodyPr/>
          <a:lstStyle/>
          <a:p>
            <a:r>
              <a:rPr lang="pt-PT" sz="3200" dirty="0" smtClean="0"/>
              <a:t>Flip-Flop  (Exercício estacionamento)</a:t>
            </a:r>
            <a:endParaRPr lang="pt-PT" sz="3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t="-1" r="27500" b="1148"/>
          <a:stretch/>
        </p:blipFill>
        <p:spPr>
          <a:xfrm>
            <a:off x="3950498" y="2961981"/>
            <a:ext cx="764381" cy="75644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8842" t="46134"/>
          <a:stretch/>
        </p:blipFill>
        <p:spPr>
          <a:xfrm>
            <a:off x="1403648" y="2050971"/>
            <a:ext cx="946547" cy="746522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7777411" y="3790460"/>
            <a:ext cx="1227314" cy="2539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1050" dirty="0"/>
              <a:t>Sensor LDR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7775339" y="2969216"/>
            <a:ext cx="1198853" cy="2539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1050" dirty="0"/>
              <a:t>LED Laser</a:t>
            </a:r>
          </a:p>
        </p:txBody>
      </p:sp>
      <p:sp>
        <p:nvSpPr>
          <p:cNvPr id="14" name="Fluxograma: Processo 13"/>
          <p:cNvSpPr/>
          <p:nvPr/>
        </p:nvSpPr>
        <p:spPr>
          <a:xfrm>
            <a:off x="7728254" y="2829188"/>
            <a:ext cx="1293019" cy="2900363"/>
          </a:xfrm>
          <a:prstGeom prst="flowChartProcess">
            <a:avLst/>
          </a:prstGeom>
          <a:solidFill>
            <a:schemeClr val="accent1">
              <a:alpha val="12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/>
          </a:p>
        </p:txBody>
      </p:sp>
      <p:sp>
        <p:nvSpPr>
          <p:cNvPr id="15" name="Retângulo 14"/>
          <p:cNvSpPr/>
          <p:nvPr/>
        </p:nvSpPr>
        <p:spPr>
          <a:xfrm>
            <a:off x="349534" y="3819287"/>
            <a:ext cx="73541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1. Com recurso a um led laser, um LDR e 2 </a:t>
            </a:r>
            <a:r>
              <a:rPr lang="pt-PT" dirty="0" err="1" smtClean="0"/>
              <a:t>led´s</a:t>
            </a:r>
            <a:r>
              <a:rPr lang="pt-PT" dirty="0" smtClean="0"/>
              <a:t> (verde e vermelho) e um FF RS CLK, cria um circuito que indique se o lugar de estacionamento está livre,. </a:t>
            </a:r>
            <a:endParaRPr lang="pt-PT" dirty="0"/>
          </a:p>
        </p:txBody>
      </p:sp>
      <p:sp>
        <p:nvSpPr>
          <p:cNvPr id="16" name="Retângulo 15"/>
          <p:cNvSpPr/>
          <p:nvPr/>
        </p:nvSpPr>
        <p:spPr>
          <a:xfrm>
            <a:off x="365873" y="1751032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LED Laser - light-</a:t>
            </a:r>
            <a:r>
              <a:rPr lang="pt-PT" dirty="0" err="1" smtClean="0"/>
              <a:t>emitting</a:t>
            </a:r>
            <a:r>
              <a:rPr lang="pt-PT" dirty="0" smtClean="0"/>
              <a:t> </a:t>
            </a:r>
            <a:r>
              <a:rPr lang="pt-PT" dirty="0" err="1" smtClean="0"/>
              <a:t>diode</a:t>
            </a:r>
            <a:endParaRPr lang="pt-PT" dirty="0"/>
          </a:p>
        </p:txBody>
      </p:sp>
      <p:sp>
        <p:nvSpPr>
          <p:cNvPr id="17" name="Retângulo 16"/>
          <p:cNvSpPr/>
          <p:nvPr/>
        </p:nvSpPr>
        <p:spPr>
          <a:xfrm>
            <a:off x="2605292" y="2639241"/>
            <a:ext cx="3454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LDR - Light Dependent Resistor</a:t>
            </a:r>
            <a:endParaRPr lang="pt-PT" dirty="0"/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3"/>
          <a:srcRect l="48842" t="46134"/>
          <a:stretch/>
        </p:blipFill>
        <p:spPr>
          <a:xfrm>
            <a:off x="8149110" y="3253073"/>
            <a:ext cx="531130" cy="418892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3640" y="4063639"/>
            <a:ext cx="524670" cy="521528"/>
          </a:xfrm>
          <a:prstGeom prst="rect">
            <a:avLst/>
          </a:prstGeom>
        </p:spPr>
      </p:pic>
      <p:sp>
        <p:nvSpPr>
          <p:cNvPr id="20" name="Retângulo 19"/>
          <p:cNvSpPr/>
          <p:nvPr/>
        </p:nvSpPr>
        <p:spPr>
          <a:xfrm>
            <a:off x="669098" y="4742617"/>
            <a:ext cx="56749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050" dirty="0"/>
              <a:t>Nota: Antes de começar deves compreender o funcionamento dos componentes </a:t>
            </a:r>
            <a:r>
              <a:rPr lang="pt-PT" sz="1050" dirty="0" smtClean="0"/>
              <a:t>utilizados</a:t>
            </a:r>
            <a:r>
              <a:rPr lang="pt-PT" sz="1050" dirty="0"/>
              <a:t>.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8081363" y="4762774"/>
            <a:ext cx="619408" cy="2071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1050" dirty="0" err="1" smtClean="0"/>
              <a:t>Led´s</a:t>
            </a:r>
            <a:endParaRPr lang="pt-PT" sz="1050" dirty="0"/>
          </a:p>
        </p:txBody>
      </p:sp>
      <p:sp>
        <p:nvSpPr>
          <p:cNvPr id="31" name="Retângulo 30"/>
          <p:cNvSpPr/>
          <p:nvPr/>
        </p:nvSpPr>
        <p:spPr>
          <a:xfrm>
            <a:off x="6504503" y="1723784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err="1" smtClean="0"/>
              <a:t>LED´s</a:t>
            </a:r>
            <a:endParaRPr lang="pt-PT" dirty="0"/>
          </a:p>
        </p:txBody>
      </p:sp>
      <p:sp>
        <p:nvSpPr>
          <p:cNvPr id="32" name="Retângulo 31"/>
          <p:cNvSpPr/>
          <p:nvPr/>
        </p:nvSpPr>
        <p:spPr>
          <a:xfrm>
            <a:off x="349534" y="5204282"/>
            <a:ext cx="71584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1.1. Para aumentar a eficácia do circuito vamos colocar 2 Led Lazer e 2 LDR</a:t>
            </a:r>
            <a:r>
              <a:rPr lang="pt-PT" dirty="0"/>
              <a:t>.</a:t>
            </a:r>
            <a:r>
              <a:rPr lang="pt-PT" dirty="0" smtClean="0"/>
              <a:t> Neste caso o led verde ficará ligado apenas quando os 2 LDR não receberem luz </a:t>
            </a:r>
            <a:endParaRPr lang="pt-PT" dirty="0"/>
          </a:p>
        </p:txBody>
      </p:sp>
      <p:sp>
        <p:nvSpPr>
          <p:cNvPr id="21" name="Retângulo 20"/>
          <p:cNvSpPr/>
          <p:nvPr/>
        </p:nvSpPr>
        <p:spPr>
          <a:xfrm>
            <a:off x="8028384" y="6638554"/>
            <a:ext cx="1115616" cy="21544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s-UY" altLang="pt-PT" sz="800" b="1" dirty="0" smtClean="0">
                <a:solidFill>
                  <a:schemeClr val="bg1"/>
                </a:solidFill>
                <a:hlinkClick r:id="rId5"/>
              </a:rPr>
              <a:t>www.ticmania.net</a:t>
            </a:r>
            <a:endParaRPr lang="es-UY" altLang="pt-PT" sz="800" b="1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2606" y="2091025"/>
            <a:ext cx="709660" cy="531038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2115" y="5005648"/>
            <a:ext cx="709660" cy="53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1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18873</TotalTime>
  <Words>308</Words>
  <Application>Microsoft Office PowerPoint</Application>
  <PresentationFormat>Apresentação no Ecrã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TimesNewRoman</vt:lpstr>
      <vt:lpstr>Diseño predeterminado</vt:lpstr>
      <vt:lpstr>Circuitos Sequenciais</vt:lpstr>
      <vt:lpstr>Latch R-S Síncrono</vt:lpstr>
      <vt:lpstr>Latch R-S Síncrono</vt:lpstr>
      <vt:lpstr>Diagrama Temporal de Q e Q’</vt:lpstr>
      <vt:lpstr>Flip-Flop  (Exercício estacionamento)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Carlos esteves</cp:lastModifiedBy>
  <cp:revision>657</cp:revision>
  <dcterms:created xsi:type="dcterms:W3CDTF">2010-05-23T14:28:12Z</dcterms:created>
  <dcterms:modified xsi:type="dcterms:W3CDTF">2018-03-12T11:31:12Z</dcterms:modified>
</cp:coreProperties>
</file>