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4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1E5"/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2" d="100"/>
          <a:sy n="72" d="100"/>
        </p:scale>
        <p:origin x="78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DB6D6-5B67-4F87-A51B-78F2B5869F30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3730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4D80C-F664-4E51-8A9E-257978F9C8B9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9960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68C7-E78C-4C7B-985B-A51D26EAB39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716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8B835-FC1D-49D9-98F6-4E97D51FE0E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52909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E7C09-2126-4881-849A-F111207E7192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89527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9C536-5B20-40AD-B9D4-7E874D868A9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99095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82E22-1C32-4EAE-86B6-2E21D19CB48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3104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14C68-AB7D-4D93-BEFF-45BA264965DD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41286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F4CB0-F7FD-4BD2-AE0B-94A0C7CE8D16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57639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85B48-03BD-4070-ACF0-82D4C0D006B3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24852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789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F53C6-0CCE-4D94-BAED-6240BB11B3D4}" type="slidenum">
              <a:rPr lang="es-ES" altLang="pt-PT"/>
              <a:pPr/>
              <a:t>‹nº›</a:t>
            </a:fld>
            <a:endParaRPr lang="es-ES" altLang="pt-PT"/>
          </a:p>
        </p:txBody>
      </p:sp>
    </p:spTree>
    <p:extLst>
      <p:ext uri="{BB962C8B-B14F-4D97-AF65-F5344CB8AC3E}">
        <p14:creationId xmlns:p14="http://schemas.microsoft.com/office/powerpoint/2010/main" val="104216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PT" smtClean="0"/>
              <a:t>Haga clic para modificar el estilo de texto del patrón</a:t>
            </a:r>
          </a:p>
          <a:p>
            <a:pPr lvl="1"/>
            <a:r>
              <a:rPr lang="es-ES" altLang="pt-PT" smtClean="0"/>
              <a:t>Segundo nivel</a:t>
            </a:r>
          </a:p>
          <a:p>
            <a:pPr lvl="2"/>
            <a:r>
              <a:rPr lang="es-ES" altLang="pt-PT" smtClean="0"/>
              <a:t>Tercer nivel</a:t>
            </a:r>
          </a:p>
          <a:p>
            <a:pPr lvl="3"/>
            <a:r>
              <a:rPr lang="es-ES" altLang="pt-PT" smtClean="0"/>
              <a:t>Cuarto nivel</a:t>
            </a:r>
          </a:p>
          <a:p>
            <a:pPr lvl="4"/>
            <a:r>
              <a:rPr lang="es-ES" altLang="pt-P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86D147-5391-44AA-A5D2-C1A3F3FD1837}" type="slidenum">
              <a:rPr lang="es-ES" altLang="pt-PT"/>
              <a:pPr/>
              <a:t>‹nº›</a:t>
            </a:fld>
            <a:endParaRPr lang="es-E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://www.ticmania.net/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http://www.ticmania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5405441"/>
            <a:ext cx="5184775" cy="544513"/>
          </a:xfrm>
          <a:noFill/>
          <a:ln/>
        </p:spPr>
        <p:txBody>
          <a:bodyPr anchor="ctr"/>
          <a:lstStyle/>
          <a:p>
            <a:pPr algn="l"/>
            <a:r>
              <a:rPr lang="es-ES" altLang="pt-PT" sz="3600" b="1" dirty="0">
                <a:solidFill>
                  <a:schemeClr val="bg1"/>
                </a:solidFill>
              </a:rPr>
              <a:t>Circuitos </a:t>
            </a:r>
            <a:r>
              <a:rPr lang="es-ES" altLang="pt-PT" sz="3600" b="1" dirty="0" err="1" smtClean="0">
                <a:solidFill>
                  <a:schemeClr val="bg1"/>
                </a:solidFill>
              </a:rPr>
              <a:t>Sequenciais</a:t>
            </a:r>
            <a:endParaRPr lang="es-ES" altLang="pt-PT" sz="3600" b="1" dirty="0">
              <a:solidFill>
                <a:schemeClr val="bg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195517" y="5949954"/>
            <a:ext cx="5184775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s-UY" altLang="pt-PT" sz="1800" b="1" dirty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800" b="1" dirty="0">
              <a:solidFill>
                <a:schemeClr val="bg1"/>
              </a:solidFill>
            </a:endParaRPr>
          </a:p>
        </p:txBody>
      </p:sp>
      <p:sp>
        <p:nvSpPr>
          <p:cNvPr id="2" name="Fluxograma: Processo 1"/>
          <p:cNvSpPr/>
          <p:nvPr/>
        </p:nvSpPr>
        <p:spPr>
          <a:xfrm>
            <a:off x="0" y="1988840"/>
            <a:ext cx="5040560" cy="26906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/>
              <a:t>LATCH ou Flip-Flop RS síncrono CLK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7773112" y="6596390"/>
            <a:ext cx="1370888" cy="261610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s-UY" altLang="pt-PT" sz="1050" b="1" dirty="0" smtClean="0">
                <a:solidFill>
                  <a:schemeClr val="bg1"/>
                </a:solidFill>
                <a:hlinkClick r:id="rId3"/>
              </a:rPr>
              <a:t>www.ticmania.net</a:t>
            </a:r>
            <a:endParaRPr lang="es-UY" altLang="pt-PT" sz="10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536384"/>
            <a:ext cx="5709320" cy="1143000"/>
          </a:xfrm>
        </p:spPr>
        <p:txBody>
          <a:bodyPr/>
          <a:lstStyle/>
          <a:p>
            <a:r>
              <a:rPr lang="pt-PT" dirty="0" err="1"/>
              <a:t>Latch</a:t>
            </a:r>
            <a:r>
              <a:rPr lang="pt-PT" dirty="0"/>
              <a:t> R-S Síncrono</a:t>
            </a:r>
          </a:p>
        </p:txBody>
      </p:sp>
      <p:sp>
        <p:nvSpPr>
          <p:cNvPr id="5" name="Retângulo 4"/>
          <p:cNvSpPr/>
          <p:nvPr/>
        </p:nvSpPr>
        <p:spPr>
          <a:xfrm>
            <a:off x="578095" y="1855362"/>
            <a:ext cx="75855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>
                <a:latin typeface="Arial" panose="020B0604020202020204" pitchFamily="34" charset="0"/>
              </a:rPr>
              <a:t>Nos </a:t>
            </a:r>
            <a:r>
              <a:rPr lang="pt-PT" dirty="0" err="1">
                <a:latin typeface="Arial" panose="020B0604020202020204" pitchFamily="34" charset="0"/>
              </a:rPr>
              <a:t>latches</a:t>
            </a:r>
            <a:r>
              <a:rPr lang="pt-PT" dirty="0">
                <a:latin typeface="Arial" panose="020B0604020202020204" pitchFamily="34" charset="0"/>
              </a:rPr>
              <a:t> R-S anteriores, o </a:t>
            </a:r>
            <a:r>
              <a:rPr lang="pt-PT" dirty="0" smtClean="0">
                <a:latin typeface="Arial" panose="020B0604020202020204" pitchFamily="34" charset="0"/>
              </a:rPr>
              <a:t>utilizador </a:t>
            </a:r>
            <a:r>
              <a:rPr lang="pt-PT" dirty="0">
                <a:latin typeface="Arial" panose="020B0604020202020204" pitchFamily="34" charset="0"/>
              </a:rPr>
              <a:t>não tem </a:t>
            </a:r>
            <a:r>
              <a:rPr lang="pt-PT" dirty="0" smtClean="0">
                <a:latin typeface="Arial" panose="020B0604020202020204" pitchFamily="34" charset="0"/>
              </a:rPr>
              <a:t>controlo </a:t>
            </a:r>
            <a:r>
              <a:rPr lang="pt-PT" dirty="0">
                <a:latin typeface="Arial" panose="020B0604020202020204" pitchFamily="34" charset="0"/>
              </a:rPr>
              <a:t>sobre </a:t>
            </a:r>
            <a:r>
              <a:rPr lang="pt-PT" dirty="0" smtClean="0">
                <a:latin typeface="Arial" panose="020B0604020202020204" pitchFamily="34" charset="0"/>
              </a:rPr>
              <a:t>as entradas</a:t>
            </a:r>
            <a:r>
              <a:rPr lang="pt-PT" dirty="0">
                <a:latin typeface="Arial" panose="020B0604020202020204" pitchFamily="34" charset="0"/>
              </a:rPr>
              <a:t>. Quando as informações R e S </a:t>
            </a:r>
            <a:r>
              <a:rPr lang="pt-PT" dirty="0" smtClean="0">
                <a:latin typeface="Arial" panose="020B0604020202020204" pitchFamily="34" charset="0"/>
              </a:rPr>
              <a:t>acedem ao </a:t>
            </a:r>
            <a:r>
              <a:rPr lang="pt-PT" dirty="0" err="1">
                <a:latin typeface="Arial" panose="020B0604020202020204" pitchFamily="34" charset="0"/>
              </a:rPr>
              <a:t>latch</a:t>
            </a:r>
            <a:r>
              <a:rPr lang="pt-PT" dirty="0">
                <a:latin typeface="Arial" panose="020B0604020202020204" pitchFamily="34" charset="0"/>
              </a:rPr>
              <a:t>, elas </a:t>
            </a:r>
            <a:r>
              <a:rPr lang="pt-PT" dirty="0" smtClean="0">
                <a:latin typeface="Arial" panose="020B0604020202020204" pitchFamily="34" charset="0"/>
              </a:rPr>
              <a:t>são imediatamente </a:t>
            </a:r>
            <a:r>
              <a:rPr lang="pt-PT" dirty="0">
                <a:latin typeface="Arial" panose="020B0604020202020204" pitchFamily="34" charset="0"/>
              </a:rPr>
              <a:t>processadas sem nenhum tipo de </a:t>
            </a:r>
            <a:r>
              <a:rPr lang="pt-PT" dirty="0" smtClean="0">
                <a:latin typeface="Arial" panose="020B0604020202020204" pitchFamily="34" charset="0"/>
              </a:rPr>
              <a:t>controlo.</a:t>
            </a:r>
            <a:endParaRPr lang="pt-PT" dirty="0">
              <a:latin typeface="Arial" panose="020B0604020202020204" pitchFamily="34" charset="0"/>
            </a:endParaRPr>
          </a:p>
          <a:p>
            <a:pPr algn="just"/>
            <a:r>
              <a:rPr lang="pt-PT" dirty="0" smtClean="0">
                <a:latin typeface="Arial" panose="020B0604020202020204" pitchFamily="34" charset="0"/>
              </a:rPr>
              <a:t>Para </a:t>
            </a:r>
            <a:r>
              <a:rPr lang="pt-PT" dirty="0">
                <a:latin typeface="Arial" panose="020B0604020202020204" pitchFamily="34" charset="0"/>
              </a:rPr>
              <a:t>obter algum </a:t>
            </a:r>
            <a:r>
              <a:rPr lang="pt-PT" dirty="0" smtClean="0">
                <a:latin typeface="Arial" panose="020B0604020202020204" pitchFamily="34" charset="0"/>
              </a:rPr>
              <a:t>controlo, </a:t>
            </a:r>
            <a:r>
              <a:rPr lang="pt-PT" dirty="0">
                <a:latin typeface="Arial" panose="020B0604020202020204" pitchFamily="34" charset="0"/>
              </a:rPr>
              <a:t>o circuito do </a:t>
            </a:r>
            <a:r>
              <a:rPr lang="pt-PT" dirty="0" err="1">
                <a:latin typeface="Arial" panose="020B0604020202020204" pitchFamily="34" charset="0"/>
              </a:rPr>
              <a:t>latch</a:t>
            </a:r>
            <a:r>
              <a:rPr lang="pt-PT" dirty="0">
                <a:latin typeface="Arial" panose="020B0604020202020204" pitchFamily="34" charset="0"/>
              </a:rPr>
              <a:t> pode ser modificado</a:t>
            </a:r>
            <a:r>
              <a:rPr lang="pt-PT" dirty="0" smtClean="0">
                <a:latin typeface="Arial" panose="020B0604020202020204" pitchFamily="34" charset="0"/>
              </a:rPr>
              <a:t>, introduzindo-se </a:t>
            </a:r>
            <a:r>
              <a:rPr lang="pt-PT" dirty="0">
                <a:latin typeface="Arial" panose="020B0604020202020204" pitchFamily="34" charset="0"/>
              </a:rPr>
              <a:t>uma entrada com a função de </a:t>
            </a:r>
            <a:r>
              <a:rPr lang="pt-PT" b="1" dirty="0">
                <a:latin typeface="Arial" panose="020B0604020202020204" pitchFamily="34" charset="0"/>
              </a:rPr>
              <a:t>habilitar (</a:t>
            </a:r>
            <a:r>
              <a:rPr lang="pt-PT" b="1" dirty="0" err="1">
                <a:latin typeface="Arial" panose="020B0604020202020204" pitchFamily="34" charset="0"/>
              </a:rPr>
              <a:t>Enable</a:t>
            </a:r>
            <a:r>
              <a:rPr lang="pt-PT" b="1" dirty="0">
                <a:latin typeface="Arial" panose="020B0604020202020204" pitchFamily="34" charset="0"/>
              </a:rPr>
              <a:t>) </a:t>
            </a:r>
            <a:r>
              <a:rPr lang="pt-PT" dirty="0" smtClean="0">
                <a:latin typeface="Arial" panose="020B0604020202020204" pitchFamily="34" charset="0"/>
              </a:rPr>
              <a:t>ou bloquear </a:t>
            </a:r>
            <a:r>
              <a:rPr lang="pt-PT" dirty="0">
                <a:latin typeface="Arial" panose="020B0604020202020204" pitchFamily="34" charset="0"/>
              </a:rPr>
              <a:t>o </a:t>
            </a:r>
            <a:r>
              <a:rPr lang="pt-PT" dirty="0" err="1">
                <a:latin typeface="Arial" panose="020B0604020202020204" pitchFamily="34" charset="0"/>
              </a:rPr>
              <a:t>latch</a:t>
            </a:r>
            <a:r>
              <a:rPr lang="pt-PT" dirty="0" smtClean="0">
                <a:latin typeface="Arial" panose="020B0604020202020204" pitchFamily="34" charset="0"/>
              </a:rPr>
              <a:t>. Esta Função também é conhecida por </a:t>
            </a:r>
            <a:r>
              <a:rPr lang="pt-PT" b="1" dirty="0" err="1" smtClean="0">
                <a:latin typeface="Arial" panose="020B0604020202020204" pitchFamily="34" charset="0"/>
              </a:rPr>
              <a:t>Clock</a:t>
            </a:r>
            <a:r>
              <a:rPr lang="pt-PT" b="1" dirty="0" smtClean="0">
                <a:latin typeface="Arial" panose="020B0604020202020204" pitchFamily="34" charset="0"/>
              </a:rPr>
              <a:t> (CLK)</a:t>
            </a:r>
            <a:endParaRPr lang="pt-PT" b="1" dirty="0"/>
          </a:p>
        </p:txBody>
      </p:sp>
      <p:sp>
        <p:nvSpPr>
          <p:cNvPr id="6" name="Retângulo 5"/>
          <p:cNvSpPr/>
          <p:nvPr/>
        </p:nvSpPr>
        <p:spPr>
          <a:xfrm>
            <a:off x="578095" y="5229200"/>
            <a:ext cx="76646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050" dirty="0">
                <a:latin typeface="TimesNewRoman"/>
              </a:rPr>
              <a:t>Num sistema digital que utiliza um registo retardado de dados nos seus dispositivos de armazenamento, cada ciclo de sinal aplicado a ENABLE ou CLOCK avança o processamento digital um passo. A velocidade com que se lê o processamento é determinada pela velocidade com que ocorrem estes ciclos e por isso o sinal que Habilita é chamado de sinal de relógio ou sincronismo.</a:t>
            </a:r>
            <a:endParaRPr lang="pt-PT" sz="105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104" y="3717032"/>
            <a:ext cx="3114675" cy="133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52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079497" cy="1143000"/>
          </a:xfrm>
        </p:spPr>
        <p:txBody>
          <a:bodyPr/>
          <a:lstStyle/>
          <a:p>
            <a:r>
              <a:rPr lang="pt-PT" dirty="0" err="1"/>
              <a:t>Latch</a:t>
            </a:r>
            <a:r>
              <a:rPr lang="pt-PT" dirty="0"/>
              <a:t> R-S Síncrono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1988840"/>
            <a:ext cx="3164681" cy="2957513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74970"/>
              </p:ext>
            </p:extLst>
          </p:nvPr>
        </p:nvGraphicFramePr>
        <p:xfrm>
          <a:off x="251520" y="2217847"/>
          <a:ext cx="3528394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91">
                  <a:extLst>
                    <a:ext uri="{9D8B030D-6E8A-4147-A177-3AD203B41FA5}">
                      <a16:colId xmlns:a16="http://schemas.microsoft.com/office/drawing/2014/main" val="772658717"/>
                    </a:ext>
                  </a:extLst>
                </a:gridCol>
                <a:gridCol w="319100">
                  <a:extLst>
                    <a:ext uri="{9D8B030D-6E8A-4147-A177-3AD203B41FA5}">
                      <a16:colId xmlns:a16="http://schemas.microsoft.com/office/drawing/2014/main" val="207420727"/>
                    </a:ext>
                  </a:extLst>
                </a:gridCol>
                <a:gridCol w="312047">
                  <a:extLst>
                    <a:ext uri="{9D8B030D-6E8A-4147-A177-3AD203B41FA5}">
                      <a16:colId xmlns:a16="http://schemas.microsoft.com/office/drawing/2014/main" val="762757274"/>
                    </a:ext>
                  </a:extLst>
                </a:gridCol>
                <a:gridCol w="766552">
                  <a:extLst>
                    <a:ext uri="{9D8B030D-6E8A-4147-A177-3AD203B41FA5}">
                      <a16:colId xmlns:a16="http://schemas.microsoft.com/office/drawing/2014/main" val="2123427223"/>
                    </a:ext>
                  </a:extLst>
                </a:gridCol>
                <a:gridCol w="766552">
                  <a:extLst>
                    <a:ext uri="{9D8B030D-6E8A-4147-A177-3AD203B41FA5}">
                      <a16:colId xmlns:a16="http://schemas.microsoft.com/office/drawing/2014/main" val="1421130006"/>
                    </a:ext>
                  </a:extLst>
                </a:gridCol>
                <a:gridCol w="766552">
                  <a:extLst>
                    <a:ext uri="{9D8B030D-6E8A-4147-A177-3AD203B41FA5}">
                      <a16:colId xmlns:a16="http://schemas.microsoft.com/office/drawing/2014/main" val="346039581"/>
                    </a:ext>
                  </a:extLst>
                </a:gridCol>
              </a:tblGrid>
              <a:tr h="275213">
                <a:tc gridSpan="3"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</a:rPr>
                        <a:t>Entradas</a:t>
                      </a:r>
                      <a:endParaRPr lang="pt-PT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</a:rPr>
                        <a:t>Saídas</a:t>
                      </a:r>
                      <a:endParaRPr lang="pt-PT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PT" sz="1400" dirty="0" smtClean="0">
                          <a:solidFill>
                            <a:schemeClr val="bg1"/>
                          </a:solidFill>
                        </a:rPr>
                        <a:t>Estado</a:t>
                      </a:r>
                      <a:endParaRPr lang="pt-PT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28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CLK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R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Q’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99244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x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78486218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Qa</a:t>
                      </a:r>
                      <a:r>
                        <a:rPr lang="pt-PT" sz="1400" dirty="0" smtClean="0"/>
                        <a:t>’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Mem.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24176727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Set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88494665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err="1" smtClean="0"/>
                        <a:t>Reset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05697899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</a:t>
                      </a:r>
                      <a:endParaRPr lang="pt-PT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Erro</a:t>
                      </a:r>
                      <a:endParaRPr lang="pt-PT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71410"/>
                  </a:ext>
                </a:extLst>
              </a:tr>
            </a:tbl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2402713" y="4633681"/>
            <a:ext cx="2673343" cy="1579190"/>
            <a:chOff x="2402713" y="4633681"/>
            <a:chExt cx="2673343" cy="1579190"/>
          </a:xfrm>
        </p:grpSpPr>
        <p:grpSp>
          <p:nvGrpSpPr>
            <p:cNvPr id="9" name="Grupo 8"/>
            <p:cNvGrpSpPr/>
            <p:nvPr/>
          </p:nvGrpSpPr>
          <p:grpSpPr>
            <a:xfrm>
              <a:off x="2402713" y="4633681"/>
              <a:ext cx="2673343" cy="1579190"/>
              <a:chOff x="2402713" y="4633681"/>
              <a:chExt cx="2673343" cy="1579190"/>
            </a:xfrm>
          </p:grpSpPr>
          <p:pic>
            <p:nvPicPr>
              <p:cNvPr id="6" name="Imagem 5"/>
              <p:cNvPicPr>
                <a:picLocks noChangeAspect="1"/>
              </p:cNvPicPr>
              <p:nvPr/>
            </p:nvPicPr>
            <p:blipFill rotWithShape="1">
              <a:blip r:embed="rId3"/>
              <a:srcRect r="13400"/>
              <a:stretch/>
            </p:blipFill>
            <p:spPr>
              <a:xfrm>
                <a:off x="2402713" y="4633681"/>
                <a:ext cx="2385312" cy="1579190"/>
              </a:xfrm>
              <a:prstGeom prst="rect">
                <a:avLst/>
              </a:prstGeom>
            </p:spPr>
          </p:pic>
          <p:sp>
            <p:nvSpPr>
              <p:cNvPr id="3" name="Triângulo isósceles 2"/>
              <p:cNvSpPr/>
              <p:nvPr/>
            </p:nvSpPr>
            <p:spPr>
              <a:xfrm rot="5400000">
                <a:off x="3131840" y="5409220"/>
                <a:ext cx="324036" cy="252028"/>
              </a:xfrm>
              <a:prstGeom prst="triangle">
                <a:avLst/>
              </a:prstGeom>
              <a:noFill/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CaixaDeTexto 6"/>
                  <p:cNvSpPr txBox="1"/>
                  <p:nvPr/>
                </p:nvSpPr>
                <p:spPr>
                  <a:xfrm>
                    <a:off x="4665046" y="4895227"/>
                    <a:ext cx="411010" cy="40197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pt-PT" i="1" dirty="0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pt-PT" b="0" i="1" dirty="0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bar>
                        </m:oMath>
                      </m:oMathPara>
                    </a14:m>
                    <a:endParaRPr lang="pt-PT" dirty="0"/>
                  </a:p>
                </p:txBody>
              </p:sp>
            </mc:Choice>
            <mc:Fallback xmlns="">
              <p:sp>
                <p:nvSpPr>
                  <p:cNvPr id="7" name="CaixaDeTexto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65046" y="4895227"/>
                    <a:ext cx="411010" cy="40197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2121"/>
                    </a:stretch>
                  </a:blipFill>
                </p:spPr>
                <p:txBody>
                  <a:bodyPr/>
                  <a:lstStyle/>
                  <a:p>
                    <a:r>
                      <a:rPr lang="pt-PT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CaixaDeTexto 7"/>
              <p:cNvSpPr txBox="1"/>
              <p:nvPr/>
            </p:nvSpPr>
            <p:spPr>
              <a:xfrm>
                <a:off x="4682170" y="5697252"/>
                <a:ext cx="335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PT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Q</a:t>
                </a:r>
                <a:endParaRPr lang="pt-PT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  <p:sp>
          <p:nvSpPr>
            <p:cNvPr id="10" name="Retângulo 9"/>
            <p:cNvSpPr/>
            <p:nvPr/>
          </p:nvSpPr>
          <p:spPr>
            <a:xfrm>
              <a:off x="3167844" y="5297197"/>
              <a:ext cx="396044" cy="5080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237075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275040" cy="1143000"/>
          </a:xfrm>
        </p:spPr>
        <p:txBody>
          <a:bodyPr/>
          <a:lstStyle/>
          <a:p>
            <a:r>
              <a:rPr lang="pt-PT" sz="3200" dirty="0"/>
              <a:t>Diagrama Temporal de Q e Q’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3" y="2743200"/>
            <a:ext cx="5972175" cy="13716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701" y="25597"/>
            <a:ext cx="2359299" cy="13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3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ítulo 1"/>
          <p:cNvSpPr txBox="1">
            <a:spLocks/>
          </p:cNvSpPr>
          <p:nvPr/>
        </p:nvSpPr>
        <p:spPr bwMode="auto">
          <a:xfrm>
            <a:off x="827584" y="548680"/>
            <a:ext cx="627504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PT" sz="3200" smtClean="0"/>
              <a:t>Diagrama Temporal de Q e Q’</a:t>
            </a:r>
            <a:endParaRPr lang="pt-PT" sz="3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644" y="3937"/>
            <a:ext cx="2359356" cy="1371719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768227" y="2309905"/>
            <a:ext cx="6429375" cy="3221831"/>
            <a:chOff x="768227" y="2309905"/>
            <a:chExt cx="6429375" cy="3221831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8227" y="2309905"/>
              <a:ext cx="6429375" cy="3221831"/>
            </a:xfrm>
            <a:prstGeom prst="rect">
              <a:avLst/>
            </a:prstGeom>
          </p:spPr>
        </p:pic>
        <p:cxnSp>
          <p:nvCxnSpPr>
            <p:cNvPr id="6" name="Conexão reta 5"/>
            <p:cNvCxnSpPr/>
            <p:nvPr/>
          </p:nvCxnSpPr>
          <p:spPr>
            <a:xfrm>
              <a:off x="1628775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xão reta 8"/>
            <p:cNvCxnSpPr/>
            <p:nvPr/>
          </p:nvCxnSpPr>
          <p:spPr>
            <a:xfrm>
              <a:off x="2068300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xão reta 9"/>
            <p:cNvCxnSpPr/>
            <p:nvPr/>
          </p:nvCxnSpPr>
          <p:spPr>
            <a:xfrm>
              <a:off x="2483768" y="2650880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xão reta 10"/>
            <p:cNvCxnSpPr/>
            <p:nvPr/>
          </p:nvCxnSpPr>
          <p:spPr>
            <a:xfrm>
              <a:off x="2916713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ta 11"/>
            <p:cNvCxnSpPr/>
            <p:nvPr/>
          </p:nvCxnSpPr>
          <p:spPr>
            <a:xfrm>
              <a:off x="3326778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ta 12"/>
            <p:cNvCxnSpPr/>
            <p:nvPr/>
          </p:nvCxnSpPr>
          <p:spPr>
            <a:xfrm>
              <a:off x="3758054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xão reta 13"/>
            <p:cNvCxnSpPr/>
            <p:nvPr/>
          </p:nvCxnSpPr>
          <p:spPr>
            <a:xfrm>
              <a:off x="4162229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14"/>
            <p:cNvCxnSpPr/>
            <p:nvPr/>
          </p:nvCxnSpPr>
          <p:spPr>
            <a:xfrm>
              <a:off x="4593505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xão reta 15"/>
            <p:cNvCxnSpPr/>
            <p:nvPr/>
          </p:nvCxnSpPr>
          <p:spPr>
            <a:xfrm>
              <a:off x="5844914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ta 16"/>
            <p:cNvCxnSpPr/>
            <p:nvPr/>
          </p:nvCxnSpPr>
          <p:spPr>
            <a:xfrm>
              <a:off x="5428955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/>
            <p:cNvCxnSpPr/>
            <p:nvPr/>
          </p:nvCxnSpPr>
          <p:spPr>
            <a:xfrm>
              <a:off x="4998858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reta 18"/>
            <p:cNvCxnSpPr/>
            <p:nvPr/>
          </p:nvCxnSpPr>
          <p:spPr>
            <a:xfrm>
              <a:off x="6269120" y="2650881"/>
              <a:ext cx="0" cy="1918921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295379" y="277783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1781113" y="252619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1295379" y="324829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301809" y="349968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cxnSp>
          <p:nvCxnSpPr>
            <p:cNvPr id="24" name="Conexão reta 23"/>
            <p:cNvCxnSpPr/>
            <p:nvPr/>
          </p:nvCxnSpPr>
          <p:spPr>
            <a:xfrm>
              <a:off x="1794923" y="2695530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xão reta 24"/>
            <p:cNvCxnSpPr/>
            <p:nvPr/>
          </p:nvCxnSpPr>
          <p:spPr>
            <a:xfrm>
              <a:off x="3111140" y="2695530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xão reta 25"/>
            <p:cNvCxnSpPr/>
            <p:nvPr/>
          </p:nvCxnSpPr>
          <p:spPr>
            <a:xfrm>
              <a:off x="3614296" y="2695530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xão reta 26"/>
            <p:cNvCxnSpPr/>
            <p:nvPr/>
          </p:nvCxnSpPr>
          <p:spPr>
            <a:xfrm>
              <a:off x="4426179" y="2731866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xão reta 27"/>
            <p:cNvCxnSpPr/>
            <p:nvPr/>
          </p:nvCxnSpPr>
          <p:spPr>
            <a:xfrm>
              <a:off x="4802072" y="2731866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xão reta 28"/>
            <p:cNvCxnSpPr/>
            <p:nvPr/>
          </p:nvCxnSpPr>
          <p:spPr>
            <a:xfrm>
              <a:off x="5593925" y="2650881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xão reta 29"/>
            <p:cNvCxnSpPr/>
            <p:nvPr/>
          </p:nvCxnSpPr>
          <p:spPr>
            <a:xfrm>
              <a:off x="5982780" y="2650880"/>
              <a:ext cx="0" cy="1918921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ixaDeTexto 32"/>
            <p:cNvSpPr txBox="1"/>
            <p:nvPr/>
          </p:nvSpPr>
          <p:spPr>
            <a:xfrm>
              <a:off x="1789936" y="365562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2884117" y="278849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2136917" y="364382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097495" y="277783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3553415" y="348839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39" name="CaixaDeTexto 38"/>
            <p:cNvSpPr txBox="1"/>
            <p:nvPr/>
          </p:nvSpPr>
          <p:spPr>
            <a:xfrm>
              <a:off x="3556561" y="259401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1801351" y="391559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2127699" y="299974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1796101" y="298716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6311815" y="412331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M0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3786337" y="412331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M0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4741976" y="412331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M0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4532680" y="412421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M0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2100265" y="391033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2516602" y="392082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2848693" y="390085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51" name="CaixaDeTexto 50"/>
            <p:cNvSpPr txBox="1"/>
            <p:nvPr/>
          </p:nvSpPr>
          <p:spPr>
            <a:xfrm>
              <a:off x="2534874" y="365562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2887899" y="366562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3320888" y="255341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2549874" y="300948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2527584" y="254022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2871679" y="3006891"/>
              <a:ext cx="2221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3813406" y="277827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3298507" y="322030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59" name="CaixaDeTexto 58"/>
            <p:cNvSpPr txBox="1"/>
            <p:nvPr/>
          </p:nvSpPr>
          <p:spPr>
            <a:xfrm>
              <a:off x="3070488" y="323255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0" name="CaixaDeTexto 59"/>
            <p:cNvSpPr txBox="1"/>
            <p:nvPr/>
          </p:nvSpPr>
          <p:spPr>
            <a:xfrm>
              <a:off x="3065399" y="2777839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  <a:endParaRPr lang="pt-PT" sz="1200" b="1" dirty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3053929" y="39209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62" name="CaixaDeTexto 61"/>
            <p:cNvSpPr txBox="1"/>
            <p:nvPr/>
          </p:nvSpPr>
          <p:spPr>
            <a:xfrm>
              <a:off x="3560039" y="411468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3" name="CaixaDeTexto 62"/>
            <p:cNvSpPr txBox="1"/>
            <p:nvPr/>
          </p:nvSpPr>
          <p:spPr>
            <a:xfrm>
              <a:off x="3545276" y="324302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3319441" y="369249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3086352" y="368572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3285309" y="392612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5379545" y="28105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8" name="CaixaDeTexto 67"/>
            <p:cNvSpPr txBox="1"/>
            <p:nvPr/>
          </p:nvSpPr>
          <p:spPr>
            <a:xfrm>
              <a:off x="5082040" y="366302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4767959" y="279058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4586063" y="279874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71" name="CaixaDeTexto 70"/>
            <p:cNvSpPr txBox="1"/>
            <p:nvPr/>
          </p:nvSpPr>
          <p:spPr>
            <a:xfrm>
              <a:off x="4370573" y="412735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M</a:t>
              </a:r>
            </a:p>
          </p:txBody>
        </p:sp>
        <p:sp>
          <p:nvSpPr>
            <p:cNvPr id="72" name="CaixaDeTexto 71"/>
            <p:cNvSpPr txBox="1"/>
            <p:nvPr/>
          </p:nvSpPr>
          <p:spPr>
            <a:xfrm>
              <a:off x="4363459" y="320596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4154007" y="413170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4182585" y="321139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5134468" y="296834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76" name="CaixaDeTexto 75"/>
            <p:cNvSpPr txBox="1"/>
            <p:nvPr/>
          </p:nvSpPr>
          <p:spPr>
            <a:xfrm>
              <a:off x="5086271" y="256556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77" name="CaixaDeTexto 76"/>
            <p:cNvSpPr txBox="1"/>
            <p:nvPr/>
          </p:nvSpPr>
          <p:spPr>
            <a:xfrm>
              <a:off x="4359779" y="369722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0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78" name="CaixaDeTexto 77"/>
            <p:cNvSpPr txBox="1"/>
            <p:nvPr/>
          </p:nvSpPr>
          <p:spPr>
            <a:xfrm>
              <a:off x="4371815" y="259097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79" name="CaixaDeTexto 78"/>
            <p:cNvSpPr txBox="1"/>
            <p:nvPr/>
          </p:nvSpPr>
          <p:spPr>
            <a:xfrm>
              <a:off x="4181151" y="346360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80" name="CaixaDeTexto 79"/>
            <p:cNvSpPr txBox="1"/>
            <p:nvPr/>
          </p:nvSpPr>
          <p:spPr>
            <a:xfrm>
              <a:off x="4173617" y="256556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81" name="CaixaDeTexto 80"/>
            <p:cNvSpPr txBox="1"/>
            <p:nvPr/>
          </p:nvSpPr>
          <p:spPr>
            <a:xfrm>
              <a:off x="5988672" y="345396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82" name="CaixaDeTexto 81"/>
            <p:cNvSpPr txBox="1"/>
            <p:nvPr/>
          </p:nvSpPr>
          <p:spPr>
            <a:xfrm>
              <a:off x="5956479" y="256556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83" name="CaixaDeTexto 82"/>
            <p:cNvSpPr txBox="1"/>
            <p:nvPr/>
          </p:nvSpPr>
          <p:spPr>
            <a:xfrm>
              <a:off x="5780102" y="255341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84" name="CaixaDeTexto 83"/>
            <p:cNvSpPr txBox="1"/>
            <p:nvPr/>
          </p:nvSpPr>
          <p:spPr>
            <a:xfrm>
              <a:off x="5100943" y="39103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85" name="CaixaDeTexto 84"/>
            <p:cNvSpPr txBox="1"/>
            <p:nvPr/>
          </p:nvSpPr>
          <p:spPr>
            <a:xfrm>
              <a:off x="5623468" y="282300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87" name="CaixaDeTexto 86"/>
            <p:cNvSpPr txBox="1"/>
            <p:nvPr/>
          </p:nvSpPr>
          <p:spPr>
            <a:xfrm>
              <a:off x="5724600" y="393133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88" name="CaixaDeTexto 87"/>
            <p:cNvSpPr txBox="1"/>
            <p:nvPr/>
          </p:nvSpPr>
          <p:spPr>
            <a:xfrm>
              <a:off x="5331142" y="393262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89" name="CaixaDeTexto 88"/>
            <p:cNvSpPr txBox="1"/>
            <p:nvPr/>
          </p:nvSpPr>
          <p:spPr>
            <a:xfrm>
              <a:off x="5559264" y="392931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 smtClean="0">
                  <a:latin typeface="Consolas" panose="020B0609020204030204" pitchFamily="49" charset="0"/>
                </a:rPr>
                <a:t>M1</a:t>
              </a:r>
              <a:endParaRPr lang="pt-PT" sz="1200" dirty="0">
                <a:latin typeface="Consolas" panose="020B0609020204030204" pitchFamily="49" charset="0"/>
              </a:endParaRPr>
            </a:p>
          </p:txBody>
        </p:sp>
        <p:sp>
          <p:nvSpPr>
            <p:cNvPr id="91" name="CaixaDeTexto 90"/>
            <p:cNvSpPr txBox="1"/>
            <p:nvPr/>
          </p:nvSpPr>
          <p:spPr>
            <a:xfrm>
              <a:off x="6021660" y="415240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92" name="CaixaDeTexto 91"/>
            <p:cNvSpPr txBox="1"/>
            <p:nvPr/>
          </p:nvSpPr>
          <p:spPr>
            <a:xfrm>
              <a:off x="5964291" y="323403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5772205" y="370309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94" name="CaixaDeTexto 93"/>
            <p:cNvSpPr txBox="1"/>
            <p:nvPr/>
          </p:nvSpPr>
          <p:spPr>
            <a:xfrm>
              <a:off x="5787392" y="322827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  <p:sp>
          <p:nvSpPr>
            <p:cNvPr id="95" name="CaixaDeTexto 94"/>
            <p:cNvSpPr txBox="1"/>
            <p:nvPr/>
          </p:nvSpPr>
          <p:spPr>
            <a:xfrm>
              <a:off x="6311815" y="280323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2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568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2789" y="675712"/>
            <a:ext cx="7886700" cy="994172"/>
          </a:xfrm>
        </p:spPr>
        <p:txBody>
          <a:bodyPr/>
          <a:lstStyle/>
          <a:p>
            <a:r>
              <a:rPr lang="pt-PT" sz="3200" dirty="0" smtClean="0"/>
              <a:t>Flip-Flop  (Exercício estacionamento)</a:t>
            </a:r>
            <a:endParaRPr lang="pt-PT" sz="3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t="-1" r="27500" b="1148"/>
          <a:stretch/>
        </p:blipFill>
        <p:spPr>
          <a:xfrm>
            <a:off x="3950498" y="2961981"/>
            <a:ext cx="764381" cy="75644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8842" t="46134"/>
          <a:stretch/>
        </p:blipFill>
        <p:spPr>
          <a:xfrm>
            <a:off x="1403648" y="2050971"/>
            <a:ext cx="946547" cy="746522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7777411" y="3790460"/>
            <a:ext cx="1227314" cy="2539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050" dirty="0"/>
              <a:t>Sensor LDR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7775339" y="2969216"/>
            <a:ext cx="1198853" cy="2539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050" dirty="0"/>
              <a:t>LED Laser</a:t>
            </a:r>
          </a:p>
        </p:txBody>
      </p:sp>
      <p:sp>
        <p:nvSpPr>
          <p:cNvPr id="14" name="Fluxograma: Processo 13"/>
          <p:cNvSpPr/>
          <p:nvPr/>
        </p:nvSpPr>
        <p:spPr>
          <a:xfrm>
            <a:off x="7728254" y="2829188"/>
            <a:ext cx="1293019" cy="2900363"/>
          </a:xfrm>
          <a:prstGeom prst="flowChartProcess">
            <a:avLst/>
          </a:prstGeom>
          <a:solidFill>
            <a:schemeClr val="accent1">
              <a:alpha val="12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  <p:sp>
        <p:nvSpPr>
          <p:cNvPr id="15" name="Retângulo 14"/>
          <p:cNvSpPr/>
          <p:nvPr/>
        </p:nvSpPr>
        <p:spPr>
          <a:xfrm>
            <a:off x="349534" y="3819287"/>
            <a:ext cx="73541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1. Com recurso a um led laser, um LDR e 2 </a:t>
            </a:r>
            <a:r>
              <a:rPr lang="pt-PT" dirty="0" err="1" smtClean="0"/>
              <a:t>led´s</a:t>
            </a:r>
            <a:r>
              <a:rPr lang="pt-PT" dirty="0" smtClean="0"/>
              <a:t> (verde e vermelho) e um FF RS CLK, cria um circuito que indique se o lugar de estacionamento está livre,. </a:t>
            </a:r>
            <a:endParaRPr lang="pt-PT" dirty="0"/>
          </a:p>
        </p:txBody>
      </p:sp>
      <p:sp>
        <p:nvSpPr>
          <p:cNvPr id="16" name="Retângulo 15"/>
          <p:cNvSpPr/>
          <p:nvPr/>
        </p:nvSpPr>
        <p:spPr>
          <a:xfrm>
            <a:off x="365873" y="1751032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LED Laser - light-</a:t>
            </a:r>
            <a:r>
              <a:rPr lang="pt-PT" dirty="0" err="1" smtClean="0"/>
              <a:t>emitting</a:t>
            </a:r>
            <a:r>
              <a:rPr lang="pt-PT" dirty="0" smtClean="0"/>
              <a:t> </a:t>
            </a:r>
            <a:r>
              <a:rPr lang="pt-PT" dirty="0" err="1" smtClean="0"/>
              <a:t>diode</a:t>
            </a:r>
            <a:endParaRPr lang="pt-PT" dirty="0"/>
          </a:p>
        </p:txBody>
      </p:sp>
      <p:sp>
        <p:nvSpPr>
          <p:cNvPr id="17" name="Retângulo 16"/>
          <p:cNvSpPr/>
          <p:nvPr/>
        </p:nvSpPr>
        <p:spPr>
          <a:xfrm>
            <a:off x="2605292" y="2639241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LDR - Light Dependent Resistor</a:t>
            </a:r>
            <a:endParaRPr lang="pt-PT" dirty="0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3"/>
          <a:srcRect l="48842" t="46134"/>
          <a:stretch/>
        </p:blipFill>
        <p:spPr>
          <a:xfrm>
            <a:off x="8149110" y="3253073"/>
            <a:ext cx="531130" cy="418892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3640" y="4063639"/>
            <a:ext cx="524670" cy="521528"/>
          </a:xfrm>
          <a:prstGeom prst="rect">
            <a:avLst/>
          </a:prstGeom>
        </p:spPr>
      </p:pic>
      <p:sp>
        <p:nvSpPr>
          <p:cNvPr id="20" name="Retângulo 19"/>
          <p:cNvSpPr/>
          <p:nvPr/>
        </p:nvSpPr>
        <p:spPr>
          <a:xfrm>
            <a:off x="669098" y="4742617"/>
            <a:ext cx="56749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050" dirty="0"/>
              <a:t>Nota: Antes de começar deves compreender o funcionamento dos componentes </a:t>
            </a:r>
            <a:r>
              <a:rPr lang="pt-PT" sz="1050" dirty="0" smtClean="0"/>
              <a:t>utilizados</a:t>
            </a:r>
            <a:r>
              <a:rPr lang="pt-PT" sz="1050" dirty="0"/>
              <a:t>.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8081363" y="4762774"/>
            <a:ext cx="619408" cy="2071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1050" dirty="0" err="1" smtClean="0"/>
              <a:t>Led´s</a:t>
            </a:r>
            <a:endParaRPr lang="pt-PT" sz="1050" dirty="0"/>
          </a:p>
        </p:txBody>
      </p:sp>
      <p:sp>
        <p:nvSpPr>
          <p:cNvPr id="31" name="Retângulo 30"/>
          <p:cNvSpPr/>
          <p:nvPr/>
        </p:nvSpPr>
        <p:spPr>
          <a:xfrm>
            <a:off x="6504503" y="1723784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err="1" smtClean="0"/>
              <a:t>LED´s</a:t>
            </a:r>
            <a:endParaRPr lang="pt-PT" dirty="0"/>
          </a:p>
        </p:txBody>
      </p:sp>
      <p:sp>
        <p:nvSpPr>
          <p:cNvPr id="32" name="Retângulo 31"/>
          <p:cNvSpPr/>
          <p:nvPr/>
        </p:nvSpPr>
        <p:spPr>
          <a:xfrm>
            <a:off x="349534" y="5204282"/>
            <a:ext cx="71584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1.1. Para aumentar a eficácia do circuito vamos colocar 2 Led Lazer e 2 LDR</a:t>
            </a:r>
            <a:r>
              <a:rPr lang="pt-PT" dirty="0"/>
              <a:t>.</a:t>
            </a:r>
            <a:r>
              <a:rPr lang="pt-PT" dirty="0" smtClean="0"/>
              <a:t> Neste caso o led verde ficará ligado apenas quando os 2 LDR não receberem luz </a:t>
            </a:r>
            <a:endParaRPr lang="pt-PT" dirty="0"/>
          </a:p>
        </p:txBody>
      </p:sp>
      <p:sp>
        <p:nvSpPr>
          <p:cNvPr id="21" name="Retângulo 20"/>
          <p:cNvSpPr/>
          <p:nvPr/>
        </p:nvSpPr>
        <p:spPr>
          <a:xfrm>
            <a:off x="8028384" y="6638554"/>
            <a:ext cx="1115616" cy="21544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s-UY" altLang="pt-PT" sz="800" b="1" dirty="0" smtClean="0">
                <a:solidFill>
                  <a:schemeClr val="bg1"/>
                </a:solidFill>
                <a:hlinkClick r:id="rId5"/>
              </a:rPr>
              <a:t>www.ticmania.net</a:t>
            </a:r>
            <a:endParaRPr lang="es-UY" altLang="pt-PT" sz="800" b="1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2606" y="2091025"/>
            <a:ext cx="709660" cy="531038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2115" y="5005648"/>
            <a:ext cx="709660" cy="53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4573" y="604057"/>
            <a:ext cx="7886700" cy="994172"/>
          </a:xfrm>
        </p:spPr>
        <p:txBody>
          <a:bodyPr/>
          <a:lstStyle/>
          <a:p>
            <a:r>
              <a:rPr lang="pt-PT" dirty="0" smtClean="0"/>
              <a:t>Flip-Flop  </a:t>
            </a:r>
            <a:r>
              <a:rPr lang="pt-PT" sz="2400" dirty="0"/>
              <a:t>(Exercício </a:t>
            </a:r>
            <a:r>
              <a:rPr lang="pt-PT" sz="2400" dirty="0" smtClean="0"/>
              <a:t>estacionamento </a:t>
            </a:r>
            <a:r>
              <a:rPr lang="pt-PT" sz="2400" dirty="0"/>
              <a:t>Resolvido)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t="-1" r="27500" b="1148"/>
          <a:stretch/>
        </p:blipFill>
        <p:spPr>
          <a:xfrm>
            <a:off x="5390999" y="2080375"/>
            <a:ext cx="764381" cy="75644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8842" t="46134"/>
          <a:stretch/>
        </p:blipFill>
        <p:spPr>
          <a:xfrm>
            <a:off x="782443" y="1990485"/>
            <a:ext cx="946547" cy="746522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189371" y="1655264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LED Laser - light-</a:t>
            </a:r>
            <a:r>
              <a:rPr lang="pt-PT" dirty="0" err="1" smtClean="0"/>
              <a:t>emitting</a:t>
            </a:r>
            <a:r>
              <a:rPr lang="pt-PT" dirty="0" smtClean="0"/>
              <a:t> </a:t>
            </a:r>
            <a:r>
              <a:rPr lang="pt-PT" dirty="0" err="1" smtClean="0"/>
              <a:t>diode</a:t>
            </a:r>
            <a:endParaRPr lang="pt-PT" dirty="0"/>
          </a:p>
        </p:txBody>
      </p:sp>
      <p:sp>
        <p:nvSpPr>
          <p:cNvPr id="17" name="Retângulo 16"/>
          <p:cNvSpPr/>
          <p:nvPr/>
        </p:nvSpPr>
        <p:spPr>
          <a:xfrm>
            <a:off x="4427984" y="1649770"/>
            <a:ext cx="3454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LDR - Light Dependent Resistor</a:t>
            </a:r>
            <a:endParaRPr lang="pt-PT" dirty="0"/>
          </a:p>
        </p:txBody>
      </p:sp>
      <p:sp>
        <p:nvSpPr>
          <p:cNvPr id="32" name="Retângulo 31"/>
          <p:cNvSpPr/>
          <p:nvPr/>
        </p:nvSpPr>
        <p:spPr>
          <a:xfrm>
            <a:off x="8028384" y="6638554"/>
            <a:ext cx="1115616" cy="21544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s-UY" altLang="pt-PT" sz="800" b="1" dirty="0" smtClean="0">
                <a:solidFill>
                  <a:schemeClr val="bg1"/>
                </a:solidFill>
                <a:hlinkClick r:id="rId4"/>
              </a:rPr>
              <a:t>www.ticmania.net</a:t>
            </a:r>
            <a:endParaRPr lang="es-UY" altLang="pt-PT" sz="800" b="1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7531" y="4571629"/>
            <a:ext cx="4810125" cy="206692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0393" y="2543356"/>
            <a:ext cx="4724400" cy="183832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7777411" y="3790460"/>
            <a:ext cx="1227314" cy="2539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050" dirty="0"/>
              <a:t>Sensor LDR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7775339" y="2969216"/>
            <a:ext cx="1198853" cy="2539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1050" dirty="0"/>
              <a:t>LED Laser</a:t>
            </a:r>
          </a:p>
        </p:txBody>
      </p:sp>
      <p:sp>
        <p:nvSpPr>
          <p:cNvPr id="36" name="Fluxograma: Processo 35"/>
          <p:cNvSpPr/>
          <p:nvPr/>
        </p:nvSpPr>
        <p:spPr>
          <a:xfrm>
            <a:off x="7728254" y="2829188"/>
            <a:ext cx="1293019" cy="2900363"/>
          </a:xfrm>
          <a:prstGeom prst="flowChartProcess">
            <a:avLst/>
          </a:prstGeom>
          <a:solidFill>
            <a:schemeClr val="accent1">
              <a:alpha val="12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  <p:pic>
        <p:nvPicPr>
          <p:cNvPr id="37" name="Imagem 36"/>
          <p:cNvPicPr>
            <a:picLocks noChangeAspect="1"/>
          </p:cNvPicPr>
          <p:nvPr/>
        </p:nvPicPr>
        <p:blipFill rotWithShape="1">
          <a:blip r:embed="rId3"/>
          <a:srcRect l="48842" t="46134"/>
          <a:stretch/>
        </p:blipFill>
        <p:spPr>
          <a:xfrm>
            <a:off x="8149110" y="3253073"/>
            <a:ext cx="531130" cy="418892"/>
          </a:xfrm>
          <a:prstGeom prst="rect">
            <a:avLst/>
          </a:prstGeom>
        </p:spPr>
      </p:pic>
      <p:pic>
        <p:nvPicPr>
          <p:cNvPr id="38" name="Imagem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3640" y="4063639"/>
            <a:ext cx="524670" cy="521528"/>
          </a:xfrm>
          <a:prstGeom prst="rect">
            <a:avLst/>
          </a:prstGeom>
        </p:spPr>
      </p:pic>
      <p:sp>
        <p:nvSpPr>
          <p:cNvPr id="39" name="Retângulo 38"/>
          <p:cNvSpPr/>
          <p:nvPr/>
        </p:nvSpPr>
        <p:spPr>
          <a:xfrm>
            <a:off x="8081363" y="4762774"/>
            <a:ext cx="619408" cy="2071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1050" dirty="0" err="1" smtClean="0"/>
              <a:t>Led´s</a:t>
            </a:r>
            <a:endParaRPr lang="pt-PT" sz="1050" dirty="0"/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32115" y="5005648"/>
            <a:ext cx="709660" cy="53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19649</TotalTime>
  <Words>400</Words>
  <Application>Microsoft Office PowerPoint</Application>
  <PresentationFormat>Apresentação no Ecrã (4:3)</PresentationFormat>
  <Paragraphs>130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Consolas</vt:lpstr>
      <vt:lpstr>TimesNewRoman</vt:lpstr>
      <vt:lpstr>Diseño predeterminado</vt:lpstr>
      <vt:lpstr>Circuitos Sequenciais</vt:lpstr>
      <vt:lpstr>Latch R-S Síncrono</vt:lpstr>
      <vt:lpstr>Latch R-S Síncrono</vt:lpstr>
      <vt:lpstr>Diagrama Temporal de Q e Q’</vt:lpstr>
      <vt:lpstr>Apresentação do PowerPoint</vt:lpstr>
      <vt:lpstr>Flip-Flop  (Exercício estacionamento)</vt:lpstr>
      <vt:lpstr>Flip-Flop  (Exercício estacionamento Resolvido)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Carlos esteves</cp:lastModifiedBy>
  <cp:revision>659</cp:revision>
  <dcterms:created xsi:type="dcterms:W3CDTF">2010-05-23T14:28:12Z</dcterms:created>
  <dcterms:modified xsi:type="dcterms:W3CDTF">2018-04-25T18:11:33Z</dcterms:modified>
</cp:coreProperties>
</file>