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6" r:id="rId3"/>
    <p:sldId id="267" r:id="rId4"/>
    <p:sldId id="268" r:id="rId5"/>
  </p:sldIdLst>
  <p:sldSz cx="9144000" cy="6858000" type="screen4x3"/>
  <p:notesSz cx="6858000" cy="9144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171E5"/>
    <a:srgbClr val="422C16"/>
    <a:srgbClr val="0C788E"/>
    <a:srgbClr val="025198"/>
    <a:srgbClr val="000099"/>
    <a:srgbClr val="1C1C1C"/>
    <a:srgbClr val="660066"/>
    <a:srgbClr val="000058"/>
    <a:srgbClr val="0066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93296810-A885-4BE3-A3E7-6D5BEEA58F35}" styleName="Estilo Médio 2 - Destaque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575" autoAdjust="0"/>
    <p:restoredTop sz="94652" autoAdjust="0"/>
  </p:normalViewPr>
  <p:slideViewPr>
    <p:cSldViewPr>
      <p:cViewPr varScale="1">
        <p:scale>
          <a:sx n="99" d="100"/>
          <a:sy n="99" d="100"/>
        </p:scale>
        <p:origin x="96" y="15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PT" smtClean="0"/>
              <a:t>Clique para editar o estilo do subtítulo do Modelo Global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F9DB6D6-5B67-4F87-A51B-78F2B5869F30}" type="slidenum">
              <a:rPr lang="es-ES" altLang="pt-PT"/>
              <a:pPr/>
              <a:t>‹nº›</a:t>
            </a:fld>
            <a:endParaRPr lang="es-ES" altLang="pt-PT"/>
          </a:p>
        </p:txBody>
      </p:sp>
    </p:spTree>
    <p:extLst>
      <p:ext uri="{BB962C8B-B14F-4D97-AF65-F5344CB8AC3E}">
        <p14:creationId xmlns:p14="http://schemas.microsoft.com/office/powerpoint/2010/main" val="33730675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 smtClean="0"/>
              <a:t>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704D80C-F664-4E51-8A9E-257978F9C8B9}" type="slidenum">
              <a:rPr lang="es-ES" altLang="pt-PT"/>
              <a:pPr/>
              <a:t>‹nº›</a:t>
            </a:fld>
            <a:endParaRPr lang="es-ES" altLang="pt-PT"/>
          </a:p>
        </p:txBody>
      </p:sp>
    </p:spTree>
    <p:extLst>
      <p:ext uri="{BB962C8B-B14F-4D97-AF65-F5344CB8AC3E}">
        <p14:creationId xmlns:p14="http://schemas.microsoft.com/office/powerpoint/2010/main" val="31996055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42"/>
            <a:ext cx="2057400" cy="5851525"/>
          </a:xfrm>
        </p:spPr>
        <p:txBody>
          <a:bodyPr vert="eaVert"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/>
          <a:p>
            <a:pPr lvl="0"/>
            <a:r>
              <a:rPr lang="pt-PT" smtClean="0"/>
              <a:t>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52068C7-E78C-4C7B-985B-A51D26EAB393}" type="slidenum">
              <a:rPr lang="es-ES" altLang="pt-PT"/>
              <a:pPr/>
              <a:t>‹nº›</a:t>
            </a:fld>
            <a:endParaRPr lang="es-ES" altLang="pt-PT"/>
          </a:p>
        </p:txBody>
      </p:sp>
    </p:spTree>
    <p:extLst>
      <p:ext uri="{BB962C8B-B14F-4D97-AF65-F5344CB8AC3E}">
        <p14:creationId xmlns:p14="http://schemas.microsoft.com/office/powerpoint/2010/main" val="1716836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 smtClean="0"/>
              <a:t>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B28B835-FC1D-49D9-98F6-4E97D51FE0E6}" type="slidenum">
              <a:rPr lang="es-ES" altLang="pt-PT"/>
              <a:pPr/>
              <a:t>‹nº›</a:t>
            </a:fld>
            <a:endParaRPr lang="es-ES" altLang="pt-PT"/>
          </a:p>
        </p:txBody>
      </p:sp>
    </p:spTree>
    <p:extLst>
      <p:ext uri="{BB962C8B-B14F-4D97-AF65-F5344CB8AC3E}">
        <p14:creationId xmlns:p14="http://schemas.microsoft.com/office/powerpoint/2010/main" val="15290959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3888" y="1709742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623888" y="4589467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pt-PT" smtClean="0"/>
              <a:t>Editar os estilos de texto do Modelo Global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E7E7C09-2126-4881-849A-F111207E7192}" type="slidenum">
              <a:rPr lang="es-ES" altLang="pt-PT"/>
              <a:pPr/>
              <a:t>‹nº›</a:t>
            </a:fld>
            <a:endParaRPr lang="es-ES" altLang="pt-PT"/>
          </a:p>
        </p:txBody>
      </p:sp>
    </p:spTree>
    <p:extLst>
      <p:ext uri="{BB962C8B-B14F-4D97-AF65-F5344CB8AC3E}">
        <p14:creationId xmlns:p14="http://schemas.microsoft.com/office/powerpoint/2010/main" val="38952750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sz="half" idx="1"/>
          </p:nvPr>
        </p:nvSpPr>
        <p:spPr>
          <a:xfrm>
            <a:off x="457200" y="1600204"/>
            <a:ext cx="4038600" cy="4525963"/>
          </a:xfrm>
        </p:spPr>
        <p:txBody>
          <a:bodyPr/>
          <a:lstStyle/>
          <a:p>
            <a:pPr lvl="0"/>
            <a:r>
              <a:rPr lang="pt-PT" smtClean="0"/>
              <a:t>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4648200" y="1600204"/>
            <a:ext cx="4038600" cy="4525963"/>
          </a:xfrm>
        </p:spPr>
        <p:txBody>
          <a:bodyPr/>
          <a:lstStyle/>
          <a:p>
            <a:pPr lvl="0"/>
            <a:r>
              <a:rPr lang="pt-PT" smtClean="0"/>
              <a:t>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EC9C536-5B20-40AD-B9D4-7E874D868A94}" type="slidenum">
              <a:rPr lang="es-ES" altLang="pt-PT"/>
              <a:pPr/>
              <a:t>‹nº›</a:t>
            </a:fld>
            <a:endParaRPr lang="es-ES" altLang="pt-PT"/>
          </a:p>
        </p:txBody>
      </p:sp>
    </p:spTree>
    <p:extLst>
      <p:ext uri="{BB962C8B-B14F-4D97-AF65-F5344CB8AC3E}">
        <p14:creationId xmlns:p14="http://schemas.microsoft.com/office/powerpoint/2010/main" val="39909523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30238" y="365129"/>
            <a:ext cx="7886700" cy="1325563"/>
          </a:xfrm>
        </p:spPr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630239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Editar os estilos de texto do Modelo Global</a:t>
            </a:r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630239" y="2505075"/>
            <a:ext cx="3868737" cy="3684588"/>
          </a:xfrm>
        </p:spPr>
        <p:txBody>
          <a:bodyPr/>
          <a:lstStyle/>
          <a:p>
            <a:pPr lvl="0"/>
            <a:r>
              <a:rPr lang="pt-PT" smtClean="0"/>
              <a:t>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5" name="Marcador de Posição do Texto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Editar os estilos de texto do Modelo Global</a:t>
            </a:r>
          </a:p>
        </p:txBody>
      </p:sp>
      <p:sp>
        <p:nvSpPr>
          <p:cNvPr id="6" name="Marcador de Posição de Conteúdo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pt-PT" smtClean="0"/>
              <a:t>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7" name="Marcador de Posição d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pt-PT"/>
          </a:p>
        </p:txBody>
      </p:sp>
      <p:sp>
        <p:nvSpPr>
          <p:cNvPr id="8" name="Marcador de Posição do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pt-PT"/>
          </a:p>
        </p:txBody>
      </p:sp>
      <p:sp>
        <p:nvSpPr>
          <p:cNvPr id="9" name="Marcador de Posição do Número do Diapositivo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4E82E22-1C32-4EAE-86B6-2E21D19CB483}" type="slidenum">
              <a:rPr lang="es-ES" altLang="pt-PT"/>
              <a:pPr/>
              <a:t>‹nº›</a:t>
            </a:fld>
            <a:endParaRPr lang="es-ES" altLang="pt-PT"/>
          </a:p>
        </p:txBody>
      </p:sp>
    </p:spTree>
    <p:extLst>
      <p:ext uri="{BB962C8B-B14F-4D97-AF65-F5344CB8AC3E}">
        <p14:creationId xmlns:p14="http://schemas.microsoft.com/office/powerpoint/2010/main" val="31042699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pt-PT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pt-PT"/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5814C68-AB7D-4D93-BEFF-45BA264965DD}" type="slidenum">
              <a:rPr lang="es-ES" altLang="pt-PT"/>
              <a:pPr/>
              <a:t>‹nº›</a:t>
            </a:fld>
            <a:endParaRPr lang="es-ES" altLang="pt-PT"/>
          </a:p>
        </p:txBody>
      </p:sp>
    </p:spTree>
    <p:extLst>
      <p:ext uri="{BB962C8B-B14F-4D97-AF65-F5344CB8AC3E}">
        <p14:creationId xmlns:p14="http://schemas.microsoft.com/office/powerpoint/2010/main" val="41286170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pt-PT"/>
          </a:p>
        </p:txBody>
      </p:sp>
      <p:sp>
        <p:nvSpPr>
          <p:cNvPr id="3" name="Marcador de Posição do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0FF4CB0-F7FD-4BD2-AE0B-94A0C7CE8D16}" type="slidenum">
              <a:rPr lang="es-ES" altLang="pt-PT"/>
              <a:pPr/>
              <a:t>‹nº›</a:t>
            </a:fld>
            <a:endParaRPr lang="es-ES" altLang="pt-PT"/>
          </a:p>
        </p:txBody>
      </p:sp>
    </p:spTree>
    <p:extLst>
      <p:ext uri="{BB962C8B-B14F-4D97-AF65-F5344CB8AC3E}">
        <p14:creationId xmlns:p14="http://schemas.microsoft.com/office/powerpoint/2010/main" val="5763903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30240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3887789" y="987429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 smtClean="0"/>
              <a:t>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630240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PT" smtClean="0"/>
              <a:t>Editar os estilos de texto do Modelo Global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BB85B48-03BD-4070-ACF0-82D4C0D006B3}" type="slidenum">
              <a:rPr lang="es-ES" altLang="pt-PT"/>
              <a:pPr/>
              <a:t>‹nº›</a:t>
            </a:fld>
            <a:endParaRPr lang="es-ES" altLang="pt-PT"/>
          </a:p>
        </p:txBody>
      </p:sp>
    </p:spTree>
    <p:extLst>
      <p:ext uri="{BB962C8B-B14F-4D97-AF65-F5344CB8AC3E}">
        <p14:creationId xmlns:p14="http://schemas.microsoft.com/office/powerpoint/2010/main" val="24852203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30240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a Imagem 2"/>
          <p:cNvSpPr>
            <a:spLocks noGrp="1"/>
          </p:cNvSpPr>
          <p:nvPr>
            <p:ph type="pic" idx="1"/>
          </p:nvPr>
        </p:nvSpPr>
        <p:spPr>
          <a:xfrm>
            <a:off x="3887789" y="987429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PT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630240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PT" smtClean="0"/>
              <a:t>Editar os estilos de texto do Modelo Global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FF53C6-0CCE-4D94-BAED-6240BB11B3D4}" type="slidenum">
              <a:rPr lang="es-ES" altLang="pt-PT"/>
              <a:pPr/>
              <a:t>‹nº›</a:t>
            </a:fld>
            <a:endParaRPr lang="es-ES" altLang="pt-PT"/>
          </a:p>
        </p:txBody>
      </p:sp>
    </p:spTree>
    <p:extLst>
      <p:ext uri="{BB962C8B-B14F-4D97-AF65-F5344CB8AC3E}">
        <p14:creationId xmlns:p14="http://schemas.microsoft.com/office/powerpoint/2010/main" val="10421627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pt-PT" smtClean="0"/>
              <a:t>Haga clic para cambiar el estilo de título	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4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pt-PT" smtClean="0"/>
              <a:t>Haga clic para modificar el estilo de texto del patrón</a:t>
            </a:r>
          </a:p>
          <a:p>
            <a:pPr lvl="1"/>
            <a:r>
              <a:rPr lang="es-ES" altLang="pt-PT" smtClean="0"/>
              <a:t>Segundo nivel</a:t>
            </a:r>
          </a:p>
          <a:p>
            <a:pPr lvl="2"/>
            <a:r>
              <a:rPr lang="es-ES" altLang="pt-PT" smtClean="0"/>
              <a:t>Tercer nivel</a:t>
            </a:r>
          </a:p>
          <a:p>
            <a:pPr lvl="3"/>
            <a:r>
              <a:rPr lang="es-ES" altLang="pt-PT" smtClean="0"/>
              <a:t>Cuarto nivel</a:t>
            </a:r>
          </a:p>
          <a:p>
            <a:pPr lvl="4"/>
            <a:r>
              <a:rPr lang="es-ES" altLang="pt-PT" smtClean="0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1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s-ES" altLang="pt-PT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s-ES" altLang="pt-PT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1F86D147-5391-44AA-A5D2-C1A3F3FD1837}" type="slidenum">
              <a:rPr lang="es-ES" altLang="pt-PT"/>
              <a:pPr/>
              <a:t>‹nº›</a:t>
            </a:fld>
            <a:endParaRPr lang="es-ES" altLang="pt-P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icmania.net/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8" name="Rectangle 110"/>
          <p:cNvSpPr>
            <a:spLocks noGrp="1" noChangeArrowheads="1"/>
          </p:cNvSpPr>
          <p:nvPr>
            <p:ph type="ctrTitle"/>
          </p:nvPr>
        </p:nvSpPr>
        <p:spPr>
          <a:xfrm>
            <a:off x="2123728" y="5405441"/>
            <a:ext cx="5184775" cy="544513"/>
          </a:xfrm>
          <a:noFill/>
          <a:ln/>
        </p:spPr>
        <p:txBody>
          <a:bodyPr anchor="ctr"/>
          <a:lstStyle/>
          <a:p>
            <a:pPr algn="l"/>
            <a:r>
              <a:rPr lang="es-ES" altLang="pt-PT" sz="3600" b="1" dirty="0">
                <a:solidFill>
                  <a:schemeClr val="bg1"/>
                </a:solidFill>
              </a:rPr>
              <a:t>Circuitos </a:t>
            </a:r>
            <a:r>
              <a:rPr lang="es-ES" altLang="pt-PT" sz="3600" b="1" dirty="0" err="1" smtClean="0">
                <a:solidFill>
                  <a:schemeClr val="bg1"/>
                </a:solidFill>
              </a:rPr>
              <a:t>Sequenciais</a:t>
            </a:r>
            <a:endParaRPr lang="es-ES" altLang="pt-PT" sz="3600" b="1" dirty="0">
              <a:solidFill>
                <a:schemeClr val="bg1"/>
              </a:solidFill>
            </a:endParaRPr>
          </a:p>
        </p:txBody>
      </p:sp>
      <p:sp>
        <p:nvSpPr>
          <p:cNvPr id="2170" name="Rectangle 122"/>
          <p:cNvSpPr>
            <a:spLocks noChangeArrowheads="1"/>
          </p:cNvSpPr>
          <p:nvPr/>
        </p:nvSpPr>
        <p:spPr bwMode="auto">
          <a:xfrm>
            <a:off x="2195517" y="5949954"/>
            <a:ext cx="5184775" cy="544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algn="ctr"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algn="ctr"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algn="ctr"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algn="ctr"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/>
            <a:r>
              <a:rPr lang="es-UY" altLang="pt-PT" sz="1800" b="1" dirty="0">
                <a:solidFill>
                  <a:schemeClr val="bg1"/>
                </a:solidFill>
                <a:hlinkClick r:id="rId3"/>
              </a:rPr>
              <a:t>www.ticmania.net</a:t>
            </a:r>
            <a:endParaRPr lang="es-UY" altLang="pt-PT" sz="1800" b="1" dirty="0">
              <a:solidFill>
                <a:schemeClr val="bg1"/>
              </a:solidFill>
            </a:endParaRPr>
          </a:p>
        </p:txBody>
      </p:sp>
      <p:sp>
        <p:nvSpPr>
          <p:cNvPr id="2" name="Fluxograma: Processo 1"/>
          <p:cNvSpPr/>
          <p:nvPr/>
        </p:nvSpPr>
        <p:spPr>
          <a:xfrm>
            <a:off x="395536" y="1988840"/>
            <a:ext cx="3132856" cy="269063"/>
          </a:xfrm>
          <a:prstGeom prst="flowChartProcess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sz="2000" dirty="0"/>
              <a:t>LATCH D</a:t>
            </a:r>
            <a:endParaRPr lang="pt-PT" sz="2000" b="1" dirty="0"/>
          </a:p>
        </p:txBody>
      </p:sp>
      <p:sp>
        <p:nvSpPr>
          <p:cNvPr id="3" name="Retângulo 2"/>
          <p:cNvSpPr/>
          <p:nvPr/>
        </p:nvSpPr>
        <p:spPr>
          <a:xfrm>
            <a:off x="7773112" y="6596390"/>
            <a:ext cx="1370888" cy="261610"/>
          </a:xfrm>
          <a:prstGeom prst="rect">
            <a:avLst/>
          </a:prstGeom>
          <a:solidFill>
            <a:srgbClr val="0070C0"/>
          </a:solidFill>
        </p:spPr>
        <p:txBody>
          <a:bodyPr wrap="none">
            <a:spAutoFit/>
          </a:bodyPr>
          <a:lstStyle/>
          <a:p>
            <a:r>
              <a:rPr lang="es-UY" altLang="pt-PT" sz="1050" b="1" dirty="0" smtClean="0">
                <a:solidFill>
                  <a:schemeClr val="bg1"/>
                </a:solidFill>
                <a:hlinkClick r:id="rId3"/>
              </a:rPr>
              <a:t>www.ticmania.net</a:t>
            </a:r>
            <a:endParaRPr lang="es-UY" altLang="pt-PT" sz="105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580505"/>
            <a:ext cx="8229600" cy="1143000"/>
          </a:xfrm>
        </p:spPr>
        <p:txBody>
          <a:bodyPr/>
          <a:lstStyle/>
          <a:p>
            <a:r>
              <a:rPr lang="pt-PT" dirty="0" smtClean="0"/>
              <a:t>LATCH D  - Não pode ser chamado de FF</a:t>
            </a:r>
            <a:endParaRPr lang="pt-PT" dirty="0"/>
          </a:p>
        </p:txBody>
      </p:sp>
      <p:sp>
        <p:nvSpPr>
          <p:cNvPr id="5" name="CaixaDeTexto 4"/>
          <p:cNvSpPr txBox="1"/>
          <p:nvPr/>
        </p:nvSpPr>
        <p:spPr>
          <a:xfrm>
            <a:off x="457200" y="2708920"/>
            <a:ext cx="32880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dirty="0" smtClean="0"/>
              <a:t>D porque – D de dado ou </a:t>
            </a:r>
            <a:r>
              <a:rPr lang="pt-PT" i="1" dirty="0" smtClean="0"/>
              <a:t>data</a:t>
            </a:r>
            <a:endParaRPr lang="pt-PT" i="1" dirty="0"/>
          </a:p>
        </p:txBody>
      </p:sp>
      <p:sp>
        <p:nvSpPr>
          <p:cNvPr id="3" name="Retângulo 2"/>
          <p:cNvSpPr/>
          <p:nvPr/>
        </p:nvSpPr>
        <p:spPr>
          <a:xfrm>
            <a:off x="395536" y="3501008"/>
            <a:ext cx="859724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PT" dirty="0" err="1"/>
              <a:t>Latch</a:t>
            </a:r>
            <a:r>
              <a:rPr lang="pt-PT" dirty="0"/>
              <a:t> D é um circuito </a:t>
            </a:r>
            <a:r>
              <a:rPr lang="pt-PT" dirty="0" smtClean="0"/>
              <a:t>eletrónico </a:t>
            </a:r>
            <a:r>
              <a:rPr lang="pt-PT" dirty="0"/>
              <a:t>que possui duas entradas (D e CLK) e duas saídas (Q e </a:t>
            </a:r>
            <a:r>
              <a:rPr lang="pt-PT" dirty="0" smtClean="0"/>
              <a:t>Q’). A característica </a:t>
            </a:r>
            <a:r>
              <a:rPr lang="pt-PT" dirty="0"/>
              <a:t>principal de funcionamento é transferir para a saída Q o valor da entrada de dados D sempre que CLK for 1, e manter o mesmo estado na saída se CLK for </a:t>
            </a:r>
            <a:r>
              <a:rPr lang="pt-PT" dirty="0" smtClean="0"/>
              <a:t>0 (Memória). Surgiu </a:t>
            </a:r>
            <a:r>
              <a:rPr lang="pt-PT" dirty="0"/>
              <a:t>da necessidade de evitar, no </a:t>
            </a:r>
            <a:r>
              <a:rPr lang="pt-PT" dirty="0" err="1"/>
              <a:t>latch</a:t>
            </a:r>
            <a:r>
              <a:rPr lang="pt-PT" dirty="0"/>
              <a:t> RS, a ocorrência do estado </a:t>
            </a:r>
            <a:r>
              <a:rPr lang="pt-PT" dirty="0" smtClean="0"/>
              <a:t>proibido (erro lógico). </a:t>
            </a:r>
            <a:r>
              <a:rPr lang="pt-PT" dirty="0"/>
              <a:t>É construído a partir deste ao </a:t>
            </a:r>
            <a:r>
              <a:rPr lang="pt-PT" dirty="0" smtClean="0"/>
              <a:t>colocar </a:t>
            </a:r>
            <a:r>
              <a:rPr lang="pt-PT" dirty="0"/>
              <a:t>um inversor entre as entradas R e S, evitando assim que R=1 e S=1 simultaneamente, o que permitia a ocorrência do estado proibido</a:t>
            </a:r>
            <a:r>
              <a:rPr lang="pt-PT" dirty="0" smtClean="0"/>
              <a:t>. </a:t>
            </a:r>
            <a:r>
              <a:rPr lang="pt-PT" dirty="0"/>
              <a:t>Desta maneira, R e S passam a ser denominados D (onde D=S</a:t>
            </a:r>
            <a:r>
              <a:rPr lang="pt-PT" dirty="0" smtClean="0"/>
              <a:t>).</a:t>
            </a:r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34622888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580505"/>
            <a:ext cx="8229600" cy="1143000"/>
          </a:xfrm>
        </p:spPr>
        <p:txBody>
          <a:bodyPr/>
          <a:lstStyle/>
          <a:p>
            <a:r>
              <a:rPr lang="pt-PT" dirty="0" smtClean="0"/>
              <a:t>LATCH D  - Não pode ser chamado de FF</a:t>
            </a:r>
            <a:endParaRPr lang="pt-PT" dirty="0"/>
          </a:p>
        </p:txBody>
      </p:sp>
      <p:sp>
        <p:nvSpPr>
          <p:cNvPr id="5" name="CaixaDeTexto 4"/>
          <p:cNvSpPr txBox="1"/>
          <p:nvPr/>
        </p:nvSpPr>
        <p:spPr>
          <a:xfrm>
            <a:off x="804496" y="2492619"/>
            <a:ext cx="32880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dirty="0" smtClean="0"/>
              <a:t>D porque – D de dado ou </a:t>
            </a:r>
            <a:r>
              <a:rPr lang="pt-PT" i="1" dirty="0" smtClean="0"/>
              <a:t>data</a:t>
            </a:r>
            <a:endParaRPr lang="pt-PT" i="1" dirty="0"/>
          </a:p>
        </p:txBody>
      </p:sp>
      <p:graphicFrame>
        <p:nvGraphicFramePr>
          <p:cNvPr id="7" name="Tabe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56078034"/>
              </p:ext>
            </p:extLst>
          </p:nvPr>
        </p:nvGraphicFramePr>
        <p:xfrm>
          <a:off x="1019907" y="3140968"/>
          <a:ext cx="2904022" cy="14157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74082">
                  <a:extLst>
                    <a:ext uri="{9D8B030D-6E8A-4147-A177-3AD203B41FA5}">
                      <a16:colId xmlns:a16="http://schemas.microsoft.com/office/drawing/2014/main" val="772658717"/>
                    </a:ext>
                  </a:extLst>
                </a:gridCol>
                <a:gridCol w="446701">
                  <a:extLst>
                    <a:ext uri="{9D8B030D-6E8A-4147-A177-3AD203B41FA5}">
                      <a16:colId xmlns:a16="http://schemas.microsoft.com/office/drawing/2014/main" val="762757274"/>
                    </a:ext>
                  </a:extLst>
                </a:gridCol>
                <a:gridCol w="383353">
                  <a:extLst>
                    <a:ext uri="{9D8B030D-6E8A-4147-A177-3AD203B41FA5}">
                      <a16:colId xmlns:a16="http://schemas.microsoft.com/office/drawing/2014/main" val="2123427223"/>
                    </a:ext>
                  </a:extLst>
                </a:gridCol>
                <a:gridCol w="586861">
                  <a:extLst>
                    <a:ext uri="{9D8B030D-6E8A-4147-A177-3AD203B41FA5}">
                      <a16:colId xmlns:a16="http://schemas.microsoft.com/office/drawing/2014/main" val="1421130006"/>
                    </a:ext>
                  </a:extLst>
                </a:gridCol>
                <a:gridCol w="1013025">
                  <a:extLst>
                    <a:ext uri="{9D8B030D-6E8A-4147-A177-3AD203B41FA5}">
                      <a16:colId xmlns:a16="http://schemas.microsoft.com/office/drawing/2014/main" val="346039581"/>
                    </a:ext>
                  </a:extLst>
                </a:gridCol>
              </a:tblGrid>
              <a:tr h="288032">
                <a:tc gridSpan="2">
                  <a:txBody>
                    <a:bodyPr/>
                    <a:lstStyle/>
                    <a:p>
                      <a:pPr algn="ctr"/>
                      <a:r>
                        <a:rPr lang="pt-PT" sz="1400" dirty="0" smtClean="0"/>
                        <a:t>Entradas</a:t>
                      </a:r>
                      <a:endParaRPr lang="pt-PT" sz="1400" dirty="0"/>
                    </a:p>
                  </a:txBody>
                  <a:tcPr marL="68580" marR="68580" marT="34290" marB="34290"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PT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pt-PT" sz="1400" dirty="0" smtClean="0"/>
                        <a:t>Saídas</a:t>
                      </a:r>
                      <a:endParaRPr lang="pt-PT" sz="1400" dirty="0"/>
                    </a:p>
                  </a:txBody>
                  <a:tcPr marL="68580" marR="68580" marT="34290" marB="34290"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PT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pt-PT" sz="1400" dirty="0" smtClean="0"/>
                        <a:t>Estado</a:t>
                      </a:r>
                      <a:endParaRPr lang="pt-PT" sz="1400" dirty="0"/>
                    </a:p>
                  </a:txBody>
                  <a:tcPr marL="68580" marR="68580" marT="34290" marB="34290" anchor="ctr"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7628796"/>
                  </a:ext>
                </a:extLst>
              </a:tr>
              <a:tr h="216024">
                <a:tc>
                  <a:txBody>
                    <a:bodyPr/>
                    <a:lstStyle/>
                    <a:p>
                      <a:pPr algn="ctr"/>
                      <a:r>
                        <a:rPr lang="pt-PT" sz="1200" b="1" dirty="0" smtClean="0"/>
                        <a:t>CLK</a:t>
                      </a:r>
                      <a:endParaRPr lang="pt-PT" sz="1200" b="1" dirty="0"/>
                    </a:p>
                  </a:txBody>
                  <a:tcPr marL="68580" marR="68580" marT="34290" marB="3429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/>
                        <a:t>D</a:t>
                      </a:r>
                      <a:endParaRPr lang="pt-PT" sz="1400" dirty="0"/>
                    </a:p>
                  </a:txBody>
                  <a:tcPr marL="68580" marR="68580" marT="34290" marB="3429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/>
                        <a:t>Q</a:t>
                      </a:r>
                      <a:endParaRPr lang="pt-PT" sz="1400" dirty="0"/>
                    </a:p>
                  </a:txBody>
                  <a:tcPr marL="68580" marR="68580" marT="34290" marB="3429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/>
                        <a:t>Q’</a:t>
                      </a:r>
                      <a:endParaRPr lang="pt-PT" sz="1400" dirty="0"/>
                    </a:p>
                  </a:txBody>
                  <a:tcPr marL="68580" marR="68580" marT="34290" marB="3429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pt-P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79299244"/>
                  </a:ext>
                </a:extLst>
              </a:tr>
              <a:tr h="275213"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/>
                        <a:t>0</a:t>
                      </a:r>
                      <a:endParaRPr lang="pt-PT" sz="1400" dirty="0"/>
                    </a:p>
                  </a:txBody>
                  <a:tcPr marL="68580" marR="68580" marT="34290" marB="3429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/>
                        <a:t>X</a:t>
                      </a:r>
                      <a:endParaRPr lang="pt-PT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err="1" smtClean="0"/>
                        <a:t>Qa</a:t>
                      </a:r>
                      <a:endParaRPr lang="pt-PT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err="1" smtClean="0"/>
                        <a:t>Qa</a:t>
                      </a:r>
                      <a:r>
                        <a:rPr lang="pt-PT" sz="1400" dirty="0" smtClean="0"/>
                        <a:t>’</a:t>
                      </a:r>
                      <a:endParaRPr lang="pt-PT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/>
                        <a:t>Mem.</a:t>
                      </a:r>
                      <a:endParaRPr lang="pt-PT" sz="14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478486218"/>
                  </a:ext>
                </a:extLst>
              </a:tr>
              <a:tr h="275213"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/>
                        <a:t>1</a:t>
                      </a:r>
                      <a:endParaRPr lang="pt-PT" sz="1400" dirty="0"/>
                    </a:p>
                  </a:txBody>
                  <a:tcPr marL="68580" marR="68580" marT="34290" marB="3429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/>
                        <a:t>0</a:t>
                      </a:r>
                      <a:endParaRPr lang="pt-PT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/>
                        <a:t>0</a:t>
                      </a:r>
                      <a:endParaRPr lang="pt-PT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/>
                        <a:t>1</a:t>
                      </a:r>
                      <a:endParaRPr lang="pt-PT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err="1" smtClean="0"/>
                        <a:t>Reset</a:t>
                      </a:r>
                      <a:endParaRPr lang="pt-PT" sz="14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524176727"/>
                  </a:ext>
                </a:extLst>
              </a:tr>
              <a:tr h="275213"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/>
                        <a:t>1</a:t>
                      </a:r>
                      <a:endParaRPr lang="pt-PT" sz="1400" dirty="0"/>
                    </a:p>
                  </a:txBody>
                  <a:tcPr marL="68580" marR="68580" marT="34290" marB="3429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/>
                        <a:t>1</a:t>
                      </a:r>
                      <a:endParaRPr lang="pt-PT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/>
                        <a:t>1</a:t>
                      </a:r>
                      <a:endParaRPr lang="pt-PT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/>
                        <a:t>0</a:t>
                      </a:r>
                      <a:endParaRPr lang="pt-PT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/>
                        <a:t>Set</a:t>
                      </a:r>
                      <a:endParaRPr lang="pt-PT" sz="14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3688494665"/>
                  </a:ext>
                </a:extLst>
              </a:tr>
            </a:tbl>
          </a:graphicData>
        </a:graphic>
      </p:graphicFrame>
      <p:grpSp>
        <p:nvGrpSpPr>
          <p:cNvPr id="6" name="Grupo 5"/>
          <p:cNvGrpSpPr/>
          <p:nvPr/>
        </p:nvGrpSpPr>
        <p:grpSpPr>
          <a:xfrm>
            <a:off x="4984783" y="2754672"/>
            <a:ext cx="3362599" cy="1250156"/>
            <a:chOff x="5086448" y="3093915"/>
            <a:chExt cx="3362599" cy="1250156"/>
          </a:xfrm>
        </p:grpSpPr>
        <p:grpSp>
          <p:nvGrpSpPr>
            <p:cNvPr id="4" name="Grupo 3"/>
            <p:cNvGrpSpPr/>
            <p:nvPr/>
          </p:nvGrpSpPr>
          <p:grpSpPr>
            <a:xfrm>
              <a:off x="5086448" y="3093915"/>
              <a:ext cx="3362599" cy="1250156"/>
              <a:chOff x="5086448" y="3093915"/>
              <a:chExt cx="3362599" cy="1250156"/>
            </a:xfrm>
          </p:grpSpPr>
          <p:pic>
            <p:nvPicPr>
              <p:cNvPr id="9" name="Imagem 8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5220072" y="3093915"/>
                <a:ext cx="3228975" cy="1250156"/>
              </a:xfrm>
              <a:prstGeom prst="rect">
                <a:avLst/>
              </a:prstGeom>
            </p:spPr>
          </p:pic>
          <p:sp>
            <p:nvSpPr>
              <p:cNvPr id="8" name="CaixaDeTexto 7"/>
              <p:cNvSpPr txBox="1"/>
              <p:nvPr/>
            </p:nvSpPr>
            <p:spPr>
              <a:xfrm>
                <a:off x="5086448" y="3140968"/>
                <a:ext cx="277640" cy="261610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none" rtlCol="0">
                <a:spAutoFit/>
              </a:bodyPr>
              <a:lstStyle/>
              <a:p>
                <a:r>
                  <a:rPr lang="pt-PT" sz="1100" dirty="0" smtClean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D</a:t>
                </a:r>
                <a:endParaRPr lang="pt-PT" sz="1100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p:grpSp>
        <p:sp>
          <p:nvSpPr>
            <p:cNvPr id="10" name="CaixaDeTexto 9"/>
            <p:cNvSpPr txBox="1"/>
            <p:nvPr/>
          </p:nvSpPr>
          <p:spPr>
            <a:xfrm>
              <a:off x="5724128" y="3180070"/>
              <a:ext cx="255198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PT" sz="1100" dirty="0" smtClean="0">
                  <a:latin typeface="Cambria Math" panose="02040503050406030204" pitchFamily="18" charset="0"/>
                  <a:ea typeface="Cambria Math" panose="02040503050406030204" pitchFamily="18" charset="0"/>
                </a:rPr>
                <a:t>S</a:t>
              </a:r>
              <a:endParaRPr lang="pt-PT" sz="1100" dirty="0">
                <a:latin typeface="Cambria Math" panose="02040503050406030204" pitchFamily="18" charset="0"/>
                <a:ea typeface="Cambria Math" panose="02040503050406030204" pitchFamily="18" charset="0"/>
              </a:endParaRPr>
            </a:p>
          </p:txBody>
        </p:sp>
      </p:grpSp>
      <p:grpSp>
        <p:nvGrpSpPr>
          <p:cNvPr id="12" name="Grupo 11"/>
          <p:cNvGrpSpPr/>
          <p:nvPr/>
        </p:nvGrpSpPr>
        <p:grpSpPr>
          <a:xfrm>
            <a:off x="5262423" y="4653136"/>
            <a:ext cx="2158171" cy="1152244"/>
            <a:chOff x="6528629" y="5053826"/>
            <a:chExt cx="2158171" cy="1152244"/>
          </a:xfrm>
        </p:grpSpPr>
        <p:pic>
          <p:nvPicPr>
            <p:cNvPr id="16" name="Imagem 15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6528629" y="5053826"/>
              <a:ext cx="2158171" cy="1152244"/>
            </a:xfrm>
            <a:prstGeom prst="rect">
              <a:avLst/>
            </a:prstGeom>
          </p:spPr>
        </p:pic>
        <p:sp>
          <p:nvSpPr>
            <p:cNvPr id="3" name="CaixaDeTexto 2"/>
            <p:cNvSpPr txBox="1"/>
            <p:nvPr/>
          </p:nvSpPr>
          <p:spPr>
            <a:xfrm>
              <a:off x="6666083" y="5189977"/>
              <a:ext cx="336952" cy="369332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pt-PT" dirty="0" smtClean="0">
                  <a:latin typeface="Cambria Math" panose="02040503050406030204" pitchFamily="18" charset="0"/>
                  <a:ea typeface="Cambria Math" panose="02040503050406030204" pitchFamily="18" charset="0"/>
                </a:rPr>
                <a:t>D</a:t>
              </a:r>
              <a:endParaRPr lang="pt-PT" dirty="0">
                <a:latin typeface="Cambria Math" panose="02040503050406030204" pitchFamily="18" charset="0"/>
                <a:ea typeface="Cambria Math" panose="02040503050406030204" pitchFamily="18" charset="0"/>
              </a:endParaRPr>
            </a:p>
          </p:txBody>
        </p:sp>
        <p:sp>
          <p:nvSpPr>
            <p:cNvPr id="11" name="Retângulo 10"/>
            <p:cNvSpPr/>
            <p:nvPr/>
          </p:nvSpPr>
          <p:spPr>
            <a:xfrm>
              <a:off x="7236296" y="5570465"/>
              <a:ext cx="249468" cy="28803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PT"/>
            </a:p>
          </p:txBody>
        </p:sp>
      </p:grpSp>
    </p:spTree>
    <p:extLst>
      <p:ext uri="{BB962C8B-B14F-4D97-AF65-F5344CB8AC3E}">
        <p14:creationId xmlns:p14="http://schemas.microsoft.com/office/powerpoint/2010/main" val="39738834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z="3600" dirty="0" smtClean="0"/>
              <a:t>Diagrama temporal </a:t>
            </a:r>
            <a:r>
              <a:rPr lang="pt-PT" sz="3600" dirty="0" err="1" smtClean="0"/>
              <a:t>Latch</a:t>
            </a:r>
            <a:r>
              <a:rPr lang="pt-PT" sz="3600" dirty="0" smtClean="0"/>
              <a:t> tipo D</a:t>
            </a:r>
            <a:endParaRPr lang="pt-PT" sz="3600" dirty="0"/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988840"/>
            <a:ext cx="8567405" cy="33693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095017"/>
      </p:ext>
    </p:extLst>
  </p:cSld>
  <p:clrMapOvr>
    <a:masterClrMapping/>
  </p:clrMapOvr>
</p:sld>
</file>

<file path=ppt/theme/theme1.xml><?xml version="1.0" encoding="utf-8"?>
<a:theme xmlns:a="http://schemas.openxmlformats.org/drawingml/2006/main" name="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19838</TotalTime>
  <Words>201</Words>
  <Application>Microsoft Office PowerPoint</Application>
  <PresentationFormat>Apresentação no Ecrã (4:3)</PresentationFormat>
  <Paragraphs>35</Paragraphs>
  <Slides>4</Slides>
  <Notes>0</Notes>
  <HiddenSlides>0</HiddenSlides>
  <MMClips>0</MMClips>
  <ScaleCrop>false</ScaleCrop>
  <HeadingPairs>
    <vt:vector size="6" baseType="variant">
      <vt:variant>
        <vt:lpstr>Tipos de letra usados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dos diapositivos</vt:lpstr>
      </vt:variant>
      <vt:variant>
        <vt:i4>4</vt:i4>
      </vt:variant>
    </vt:vector>
  </HeadingPairs>
  <TitlesOfParts>
    <vt:vector size="7" baseType="lpstr">
      <vt:lpstr>Arial</vt:lpstr>
      <vt:lpstr>Cambria Math</vt:lpstr>
      <vt:lpstr>Diseño predeterminado</vt:lpstr>
      <vt:lpstr>Circuitos Sequenciais</vt:lpstr>
      <vt:lpstr>LATCH D  - Não pode ser chamado de FF</vt:lpstr>
      <vt:lpstr>LATCH D  - Não pode ser chamado de FF</vt:lpstr>
      <vt:lpstr>Diagrama temporal Latch tipo D</vt:lpstr>
    </vt:vector>
  </TitlesOfParts>
  <Company>Toshiba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Mariajose</dc:creator>
  <cp:lastModifiedBy>Carlos esteves</cp:lastModifiedBy>
  <cp:revision>666</cp:revision>
  <dcterms:created xsi:type="dcterms:W3CDTF">2010-05-23T14:28:12Z</dcterms:created>
  <dcterms:modified xsi:type="dcterms:W3CDTF">2018-04-25T11:19:04Z</dcterms:modified>
</cp:coreProperties>
</file>