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8" r:id="rId3"/>
    <p:sldId id="273" r:id="rId4"/>
    <p:sldId id="269" r:id="rId5"/>
    <p:sldId id="274" r:id="rId6"/>
    <p:sldId id="275" r:id="rId7"/>
    <p:sldId id="270" r:id="rId8"/>
    <p:sldId id="276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6171E5"/>
    <a:srgbClr val="422C16"/>
    <a:srgbClr val="0C788E"/>
    <a:srgbClr val="025198"/>
    <a:srgbClr val="000099"/>
    <a:srgbClr val="1C1C1C"/>
    <a:srgbClr val="660066"/>
    <a:srgbClr val="000058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édio 2 - Destaqu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5" autoAdjust="0"/>
    <p:restoredTop sz="94652" autoAdjust="0"/>
  </p:normalViewPr>
  <p:slideViewPr>
    <p:cSldViewPr>
      <p:cViewPr varScale="1">
        <p:scale>
          <a:sx n="109" d="100"/>
          <a:sy n="109" d="100"/>
        </p:scale>
        <p:origin x="133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A39D3-F88D-42F1-97A5-5896A75FA769}" type="datetimeFigureOut">
              <a:rPr lang="pt-PT" smtClean="0"/>
              <a:t>17/04/2018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77A79-58C6-46F1-8238-7C5664454C9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3850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DB6D6-5B67-4F87-A51B-78F2B5869F30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37306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4D80C-F664-4E51-8A9E-257978F9C8B9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19960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68C7-E78C-4C7B-985B-A51D26EAB39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7168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8B835-FC1D-49D9-98F6-4E97D51FE0E6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52909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4589467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E7C09-2126-4881-849A-F111207E7192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89527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9C536-5B20-40AD-B9D4-7E874D868A94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99095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82E22-1C32-4EAE-86B6-2E21D19CB48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10426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14C68-AB7D-4D93-BEFF-45BA264965DD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412861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F4CB0-F7FD-4BD2-AE0B-94A0C7CE8D16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57639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789" y="987429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85B48-03BD-4070-ACF0-82D4C0D006B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248522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789" y="987429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F53C6-0CCE-4D94-BAED-6240BB11B3D4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04216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t-PT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t-PT" smtClean="0"/>
              <a:t>Haga clic para modificar el estilo de texto del patrón</a:t>
            </a:r>
          </a:p>
          <a:p>
            <a:pPr lvl="1"/>
            <a:r>
              <a:rPr lang="es-ES" altLang="pt-PT" smtClean="0"/>
              <a:t>Segundo nivel</a:t>
            </a:r>
          </a:p>
          <a:p>
            <a:pPr lvl="2"/>
            <a:r>
              <a:rPr lang="es-ES" altLang="pt-PT" smtClean="0"/>
              <a:t>Tercer nivel</a:t>
            </a:r>
          </a:p>
          <a:p>
            <a:pPr lvl="3"/>
            <a:r>
              <a:rPr lang="es-ES" altLang="pt-PT" smtClean="0"/>
              <a:t>Cuarto nivel</a:t>
            </a:r>
          </a:p>
          <a:p>
            <a:pPr lvl="4"/>
            <a:r>
              <a:rPr lang="es-ES" altLang="pt-PT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1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86D147-5391-44AA-A5D2-C1A3F3FD1837}" type="slidenum">
              <a:rPr lang="es-ES" altLang="pt-PT"/>
              <a:pPr/>
              <a:t>‹nº›</a:t>
            </a:fld>
            <a:endParaRPr lang="es-ES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hyperlink" Target="http://www.ticmania.net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icmania.net/" TargetMode="External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icmania.net/" TargetMode="External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icmania.ne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media" Target="../media/media1.mp4"/><Relationship Id="rId1" Type="http://schemas.openxmlformats.org/officeDocument/2006/relationships/video" Target="NULL" TargetMode="External"/><Relationship Id="rId5" Type="http://schemas.openxmlformats.org/officeDocument/2006/relationships/hyperlink" Target="http://www.ticmania.net/" TargetMode="Externa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2123728" y="5405441"/>
            <a:ext cx="5184775" cy="544513"/>
          </a:xfrm>
          <a:noFill/>
          <a:ln/>
        </p:spPr>
        <p:txBody>
          <a:bodyPr anchor="ctr"/>
          <a:lstStyle/>
          <a:p>
            <a:pPr algn="l"/>
            <a:r>
              <a:rPr lang="es-ES" altLang="pt-PT" sz="3600" b="1" dirty="0">
                <a:solidFill>
                  <a:schemeClr val="bg1"/>
                </a:solidFill>
              </a:rPr>
              <a:t>Circuitos </a:t>
            </a:r>
            <a:r>
              <a:rPr lang="es-ES" altLang="pt-PT" sz="3600" b="1" dirty="0" err="1" smtClean="0">
                <a:solidFill>
                  <a:schemeClr val="bg1"/>
                </a:solidFill>
              </a:rPr>
              <a:t>Sequenciais</a:t>
            </a:r>
            <a:endParaRPr lang="es-ES" altLang="pt-PT" sz="3600" b="1" dirty="0">
              <a:solidFill>
                <a:schemeClr val="bg1"/>
              </a:solidFill>
            </a:endParaRPr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2195517" y="5949954"/>
            <a:ext cx="5184775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s-UY" altLang="pt-PT" sz="18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800" b="1" dirty="0">
              <a:solidFill>
                <a:schemeClr val="bg1"/>
              </a:solidFill>
            </a:endParaRPr>
          </a:p>
        </p:txBody>
      </p:sp>
      <p:sp>
        <p:nvSpPr>
          <p:cNvPr id="2" name="Fluxograma: Processo 1"/>
          <p:cNvSpPr/>
          <p:nvPr/>
        </p:nvSpPr>
        <p:spPr>
          <a:xfrm>
            <a:off x="395536" y="1988840"/>
            <a:ext cx="4968552" cy="269063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/>
              <a:t>Flip-Flop JK e Flip-Flop JK Master </a:t>
            </a:r>
            <a:r>
              <a:rPr lang="pt-PT" sz="2000" dirty="0" err="1" smtClean="0"/>
              <a:t>Slave</a:t>
            </a:r>
            <a:endParaRPr lang="pt-PT" sz="2000" b="1" dirty="0"/>
          </a:p>
        </p:txBody>
      </p:sp>
      <p:sp>
        <p:nvSpPr>
          <p:cNvPr id="3" name="Retângulo 2"/>
          <p:cNvSpPr/>
          <p:nvPr/>
        </p:nvSpPr>
        <p:spPr>
          <a:xfrm>
            <a:off x="7773112" y="6596390"/>
            <a:ext cx="1370888" cy="261610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r>
              <a:rPr lang="es-UY" altLang="pt-PT" sz="1050" b="1" dirty="0" smtClean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05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9664" y="274638"/>
            <a:ext cx="7277135" cy="1143000"/>
          </a:xfrm>
        </p:spPr>
        <p:txBody>
          <a:bodyPr/>
          <a:lstStyle/>
          <a:p>
            <a:pPr algn="l"/>
            <a:r>
              <a:rPr lang="pt-PT" dirty="0" err="1" smtClean="0"/>
              <a:t>FlipFlop</a:t>
            </a:r>
            <a:r>
              <a:rPr lang="pt-PT" dirty="0" smtClean="0"/>
              <a:t> JK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3528" y="2041438"/>
            <a:ext cx="769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É uma evolução Flip-Flop </a:t>
            </a:r>
            <a:r>
              <a:rPr lang="pt-PT" dirty="0" err="1" smtClean="0"/>
              <a:t>rs</a:t>
            </a:r>
            <a:r>
              <a:rPr lang="pt-PT" dirty="0" smtClean="0"/>
              <a:t> – </a:t>
            </a:r>
            <a:r>
              <a:rPr lang="pt-PT" b="1" dirty="0" smtClean="0">
                <a:solidFill>
                  <a:srgbClr val="FF0000"/>
                </a:solidFill>
              </a:rPr>
              <a:t>que este FF elimina a condição proibida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538236" y="3472055"/>
            <a:ext cx="2269019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J liga </a:t>
            </a:r>
            <a:r>
              <a:rPr lang="pt-PT" sz="1200" dirty="0" smtClean="0"/>
              <a:t>(= ao S do </a:t>
            </a:r>
            <a:r>
              <a:rPr lang="pt-PT" sz="1200" dirty="0" err="1" smtClean="0"/>
              <a:t>ff</a:t>
            </a:r>
            <a:r>
              <a:rPr lang="pt-PT" sz="1200" dirty="0" smtClean="0"/>
              <a:t> </a:t>
            </a:r>
            <a:r>
              <a:rPr lang="pt-PT" sz="1200" dirty="0" err="1" smtClean="0"/>
              <a:t>rs</a:t>
            </a:r>
            <a:r>
              <a:rPr lang="pt-PT" sz="1200" dirty="0" smtClean="0"/>
              <a:t>)</a:t>
            </a:r>
          </a:p>
          <a:p>
            <a:r>
              <a:rPr lang="pt-PT" dirty="0" smtClean="0"/>
              <a:t>K desliga </a:t>
            </a:r>
            <a:r>
              <a:rPr lang="pt-PT" sz="1200" dirty="0"/>
              <a:t>(= ao </a:t>
            </a:r>
            <a:r>
              <a:rPr lang="pt-PT" sz="1200" dirty="0" smtClean="0"/>
              <a:t>R </a:t>
            </a:r>
            <a:r>
              <a:rPr lang="pt-PT" sz="1200" dirty="0"/>
              <a:t>do </a:t>
            </a:r>
            <a:r>
              <a:rPr lang="pt-PT" sz="1200" dirty="0" err="1"/>
              <a:t>ff</a:t>
            </a:r>
            <a:r>
              <a:rPr lang="pt-PT" sz="1200" dirty="0"/>
              <a:t> </a:t>
            </a:r>
            <a:r>
              <a:rPr lang="pt-PT" sz="1200" dirty="0" err="1"/>
              <a:t>rs</a:t>
            </a:r>
            <a:r>
              <a:rPr lang="pt-PT" sz="1200" dirty="0" smtClean="0"/>
              <a:t>)</a:t>
            </a:r>
            <a:endParaRPr lang="pt-PT" sz="1200" dirty="0"/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49714"/>
              </p:ext>
            </p:extLst>
          </p:nvPr>
        </p:nvGraphicFramePr>
        <p:xfrm>
          <a:off x="5338374" y="3379654"/>
          <a:ext cx="3482098" cy="2293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43">
                  <a:extLst>
                    <a:ext uri="{9D8B030D-6E8A-4147-A177-3AD203B41FA5}">
                      <a16:colId xmlns:a16="http://schemas.microsoft.com/office/drawing/2014/main" val="772658717"/>
                    </a:ext>
                  </a:extLst>
                </a:gridCol>
                <a:gridCol w="270767">
                  <a:extLst>
                    <a:ext uri="{9D8B030D-6E8A-4147-A177-3AD203B41FA5}">
                      <a16:colId xmlns:a16="http://schemas.microsoft.com/office/drawing/2014/main" val="207420727"/>
                    </a:ext>
                  </a:extLst>
                </a:gridCol>
                <a:gridCol w="220403">
                  <a:extLst>
                    <a:ext uri="{9D8B030D-6E8A-4147-A177-3AD203B41FA5}">
                      <a16:colId xmlns:a16="http://schemas.microsoft.com/office/drawing/2014/main" val="762757274"/>
                    </a:ext>
                  </a:extLst>
                </a:gridCol>
                <a:gridCol w="746071">
                  <a:extLst>
                    <a:ext uri="{9D8B030D-6E8A-4147-A177-3AD203B41FA5}">
                      <a16:colId xmlns:a16="http://schemas.microsoft.com/office/drawing/2014/main" val="2123427223"/>
                    </a:ext>
                  </a:extLst>
                </a:gridCol>
                <a:gridCol w="746071">
                  <a:extLst>
                    <a:ext uri="{9D8B030D-6E8A-4147-A177-3AD203B41FA5}">
                      <a16:colId xmlns:a16="http://schemas.microsoft.com/office/drawing/2014/main" val="1421130006"/>
                    </a:ext>
                  </a:extLst>
                </a:gridCol>
                <a:gridCol w="879743">
                  <a:extLst>
                    <a:ext uri="{9D8B030D-6E8A-4147-A177-3AD203B41FA5}">
                      <a16:colId xmlns:a16="http://schemas.microsoft.com/office/drawing/2014/main" val="346039581"/>
                    </a:ext>
                  </a:extLst>
                </a:gridCol>
              </a:tblGrid>
              <a:tr h="275213">
                <a:tc gridSpan="3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Entradas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Saídas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Estado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28796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CLK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J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K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Q’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99244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’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Mem.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478486218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’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Mem.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524176727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Reset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688494665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Set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10569789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err="1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Qa</a:t>
                      </a:r>
                      <a:r>
                        <a:rPr lang="pt-PT" sz="1400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’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err="1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Qa</a:t>
                      </a:r>
                      <a:endParaRPr lang="pt-PT" sz="1400" dirty="0" smtClean="0">
                        <a:solidFill>
                          <a:srgbClr val="FF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Inversão</a:t>
                      </a:r>
                    </a:p>
                    <a:p>
                      <a:pPr algn="ctr"/>
                      <a:r>
                        <a:rPr lang="pt-PT" sz="1100" i="1" dirty="0" err="1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toggle</a:t>
                      </a:r>
                      <a:endParaRPr lang="pt-PT" sz="1100" i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07085791"/>
                  </a:ext>
                </a:extLst>
              </a:tr>
            </a:tbl>
          </a:graphicData>
        </a:graphic>
      </p:graphicFrame>
      <p:pic>
        <p:nvPicPr>
          <p:cNvPr id="16" name="Imagem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176" y="605544"/>
            <a:ext cx="2871788" cy="1435894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323528" y="2433547"/>
            <a:ext cx="64341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Características:</a:t>
            </a:r>
          </a:p>
          <a:p>
            <a:r>
              <a:rPr lang="pt-PT" dirty="0" smtClean="0"/>
              <a:t>- É sempre síncrono;</a:t>
            </a:r>
          </a:p>
          <a:p>
            <a:r>
              <a:rPr lang="pt-PT" dirty="0" smtClean="0"/>
              <a:t>- Quando J=1 e K=1 o Q e Q’ sofrem uma oscilação contínua</a:t>
            </a:r>
            <a:endParaRPr lang="pt-PT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8314991" y="-891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1 de 2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85333" y="5785077"/>
            <a:ext cx="8441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solidFill>
                  <a:srgbClr val="FF0000"/>
                </a:solidFill>
              </a:rPr>
              <a:t>O FF-JK é em tudo semelhante ao FL-RS, a diferença está no estado proibido que passa a ser inversão.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6001" y="4210490"/>
            <a:ext cx="2280102" cy="122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200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6458413" y="4437112"/>
            <a:ext cx="2228386" cy="1178549"/>
            <a:chOff x="1807814" y="3667027"/>
            <a:chExt cx="2971181" cy="1571398"/>
          </a:xfrm>
        </p:grpSpPr>
        <p:grpSp>
          <p:nvGrpSpPr>
            <p:cNvPr id="5" name="Grupo 4"/>
            <p:cNvGrpSpPr/>
            <p:nvPr/>
          </p:nvGrpSpPr>
          <p:grpSpPr>
            <a:xfrm>
              <a:off x="1807814" y="3667027"/>
              <a:ext cx="2971181" cy="1571398"/>
              <a:chOff x="1807814" y="3667027"/>
              <a:chExt cx="2971181" cy="1571398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1807814" y="3667027"/>
                <a:ext cx="2971181" cy="1571398"/>
                <a:chOff x="5022355" y="4128940"/>
                <a:chExt cx="2971181" cy="1571398"/>
              </a:xfrm>
            </p:grpSpPr>
            <p:pic>
              <p:nvPicPr>
                <p:cNvPr id="10" name="Imagem 9"/>
                <p:cNvPicPr>
                  <a:picLocks noChangeAspect="1"/>
                </p:cNvPicPr>
                <p:nvPr/>
              </p:nvPicPr>
              <p:blipFill rotWithShape="1">
                <a:blip r:embed="rId2"/>
                <a:srcRect t="2673" r="12560"/>
                <a:stretch/>
              </p:blipFill>
              <p:spPr>
                <a:xfrm>
                  <a:off x="5144674" y="4128940"/>
                  <a:ext cx="2340208" cy="1536801"/>
                </a:xfrm>
                <a:prstGeom prst="rect">
                  <a:avLst/>
                </a:prstGeom>
              </p:spPr>
            </p:pic>
            <p:sp>
              <p:nvSpPr>
                <p:cNvPr id="11" name="CaixaDeTexto 10"/>
                <p:cNvSpPr txBox="1"/>
                <p:nvPr/>
              </p:nvSpPr>
              <p:spPr>
                <a:xfrm>
                  <a:off x="5247664" y="4414719"/>
                  <a:ext cx="340264" cy="492443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J</a:t>
                  </a: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" name="CaixaDeTexto 11"/>
                    <p:cNvSpPr txBox="1"/>
                    <p:nvPr/>
                  </p:nvSpPr>
                  <p:spPr>
                    <a:xfrm>
                      <a:off x="7445523" y="5164378"/>
                      <a:ext cx="548013" cy="5359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bar>
                              <m:barPr>
                                <m:pos m:val="top"/>
                                <m:ctrlPr>
                                  <a:rPr lang="pt-PT" i="1" smtClean="0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pt-PT" b="0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</m:bar>
                          </m:oMath>
                        </m:oMathPara>
                      </a14:m>
                      <a:endParaRPr lang="pt-PT" dirty="0"/>
                    </a:p>
                  </p:txBody>
                </p:sp>
              </mc:Choice>
              <mc:Fallback xmlns="">
                <p:sp>
                  <p:nvSpPr>
                    <p:cNvPr id="9" name="CaixaDeTexto 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445523" y="5164378"/>
                      <a:ext cx="548013" cy="535960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b="-1060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pt-P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3" name="CaixaDeTexto 12"/>
                <p:cNvSpPr txBox="1"/>
                <p:nvPr/>
              </p:nvSpPr>
              <p:spPr>
                <a:xfrm>
                  <a:off x="7445523" y="4295772"/>
                  <a:ext cx="447131" cy="49244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Q</a:t>
                  </a:r>
                  <a:endParaRPr lang="pt-PT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  <p:sp>
              <p:nvSpPr>
                <p:cNvPr id="14" name="CaixaDeTexto 13"/>
                <p:cNvSpPr txBox="1"/>
                <p:nvPr/>
              </p:nvSpPr>
              <p:spPr>
                <a:xfrm>
                  <a:off x="5022355" y="4795046"/>
                  <a:ext cx="778419" cy="49244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CLK</a:t>
                  </a:r>
                  <a:endParaRPr lang="pt-PT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p:grpSp>
          <p:sp>
            <p:nvSpPr>
              <p:cNvPr id="8" name="CaixaDeTexto 7"/>
              <p:cNvSpPr txBox="1"/>
              <p:nvPr/>
            </p:nvSpPr>
            <p:spPr>
              <a:xfrm>
                <a:off x="1980338" y="4680472"/>
                <a:ext cx="440720" cy="49244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pt-PT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K</a:t>
                </a:r>
                <a:endParaRPr lang="pt-PT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sp>
            <p:nvSpPr>
              <p:cNvPr id="9" name="CaixaDeTexto 8"/>
              <p:cNvSpPr txBox="1"/>
              <p:nvPr/>
            </p:nvSpPr>
            <p:spPr>
              <a:xfrm>
                <a:off x="3047207" y="4246985"/>
                <a:ext cx="509953" cy="45140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pt-PT" sz="16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JK</a:t>
                </a:r>
                <a:endParaRPr lang="pt-PT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p:grpSp>
        <p:sp>
          <p:nvSpPr>
            <p:cNvPr id="6" name="Retângulo 5"/>
            <p:cNvSpPr/>
            <p:nvPr/>
          </p:nvSpPr>
          <p:spPr>
            <a:xfrm>
              <a:off x="2705493" y="4250761"/>
              <a:ext cx="313994" cy="5663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pic>
        <p:nvPicPr>
          <p:cNvPr id="16" name="Imagem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0751" y="4207018"/>
            <a:ext cx="4956478" cy="2097206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99792" y="1484784"/>
            <a:ext cx="3523793" cy="2371550"/>
          </a:xfrm>
          <a:prstGeom prst="rect">
            <a:avLst/>
          </a:prstGeom>
        </p:spPr>
      </p:pic>
      <p:sp>
        <p:nvSpPr>
          <p:cNvPr id="15" name="CaixaDeTexto 14"/>
          <p:cNvSpPr txBox="1"/>
          <p:nvPr/>
        </p:nvSpPr>
        <p:spPr>
          <a:xfrm>
            <a:off x="8314991" y="-891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2</a:t>
            </a:r>
            <a:r>
              <a:rPr lang="pt-PT" b="1" dirty="0" smtClean="0">
                <a:solidFill>
                  <a:srgbClr val="FF0000"/>
                </a:solidFill>
              </a:rPr>
              <a:t> de 2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18" name="Título 1"/>
          <p:cNvSpPr>
            <a:spLocks noGrp="1"/>
          </p:cNvSpPr>
          <p:nvPr>
            <p:ph type="title"/>
          </p:nvPr>
        </p:nvSpPr>
        <p:spPr>
          <a:xfrm>
            <a:off x="1409664" y="274638"/>
            <a:ext cx="7277135" cy="1143000"/>
          </a:xfrm>
        </p:spPr>
        <p:txBody>
          <a:bodyPr/>
          <a:lstStyle/>
          <a:p>
            <a:pPr algn="l"/>
            <a:r>
              <a:rPr lang="pt-PT" sz="4000" dirty="0" smtClean="0"/>
              <a:t>Diagrama temporal </a:t>
            </a:r>
            <a:r>
              <a:rPr lang="pt-PT" sz="4000" dirty="0" err="1" smtClean="0"/>
              <a:t>FlipFlop</a:t>
            </a:r>
            <a:r>
              <a:rPr lang="pt-PT" sz="4000" dirty="0" smtClean="0"/>
              <a:t> JK</a:t>
            </a:r>
            <a:endParaRPr lang="pt-PT" sz="4000" dirty="0"/>
          </a:p>
        </p:txBody>
      </p:sp>
      <p:sp>
        <p:nvSpPr>
          <p:cNvPr id="19" name="Retângulo 18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7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493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380385" y="545003"/>
            <a:ext cx="4559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 smtClean="0"/>
              <a:t>Flip-Flop JK </a:t>
            </a:r>
            <a:r>
              <a:rPr lang="pt-PT" sz="2800" b="1" dirty="0"/>
              <a:t>M</a:t>
            </a:r>
            <a:r>
              <a:rPr lang="pt-PT" sz="2800" b="1" dirty="0" smtClean="0"/>
              <a:t>aster </a:t>
            </a:r>
            <a:r>
              <a:rPr lang="pt-PT" sz="2800" b="1" dirty="0" err="1"/>
              <a:t>S</a:t>
            </a:r>
            <a:r>
              <a:rPr lang="pt-PT" sz="2800" b="1" dirty="0" err="1" smtClean="0"/>
              <a:t>lave</a:t>
            </a:r>
            <a:endParaRPr lang="pt-PT" sz="2800" b="1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381733" y="2838453"/>
            <a:ext cx="331372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Funciona na transição do sinal</a:t>
            </a:r>
            <a:endParaRPr lang="pt-PT" dirty="0"/>
          </a:p>
        </p:txBody>
      </p:sp>
      <p:sp>
        <p:nvSpPr>
          <p:cNvPr id="45" name="CaixaDeTexto 44"/>
          <p:cNvSpPr txBox="1"/>
          <p:nvPr/>
        </p:nvSpPr>
        <p:spPr>
          <a:xfrm>
            <a:off x="381733" y="2092116"/>
            <a:ext cx="773995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dirty="0" smtClean="0"/>
              <a:t>Quando J=1 e K=1 o Q e Q’ </a:t>
            </a:r>
            <a:r>
              <a:rPr lang="pt-PT" dirty="0" smtClean="0">
                <a:solidFill>
                  <a:srgbClr val="FF0000"/>
                </a:solidFill>
              </a:rPr>
              <a:t>NÃO</a:t>
            </a:r>
            <a:r>
              <a:rPr lang="pt-PT" dirty="0" smtClean="0"/>
              <a:t> sofrem uma oscilação, uma vez que a transição é muito rápida.</a:t>
            </a:r>
            <a:endParaRPr lang="pt-PT" dirty="0"/>
          </a:p>
        </p:txBody>
      </p:sp>
      <p:sp>
        <p:nvSpPr>
          <p:cNvPr id="83" name="CaixaDeTexto 82"/>
          <p:cNvSpPr txBox="1"/>
          <p:nvPr/>
        </p:nvSpPr>
        <p:spPr>
          <a:xfrm>
            <a:off x="8305309" y="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1 de 5</a:t>
            </a:r>
            <a:endParaRPr lang="pt-PT" b="1" dirty="0">
              <a:solidFill>
                <a:srgbClr val="FF0000"/>
              </a:solidFill>
            </a:endParaRPr>
          </a:p>
        </p:txBody>
      </p:sp>
      <p:pic>
        <p:nvPicPr>
          <p:cNvPr id="86" name="Imagem 8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3615" y="591167"/>
            <a:ext cx="1902034" cy="636732"/>
          </a:xfrm>
          <a:prstGeom prst="rect">
            <a:avLst/>
          </a:prstGeom>
        </p:spPr>
      </p:pic>
      <p:sp>
        <p:nvSpPr>
          <p:cNvPr id="89" name="CaixaDeTexto 88"/>
          <p:cNvSpPr txBox="1"/>
          <p:nvPr/>
        </p:nvSpPr>
        <p:spPr>
          <a:xfrm>
            <a:off x="387966" y="1692471"/>
            <a:ext cx="773372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Principal vantagem acaba com a oscilação nas saídas quando J e K são 1</a:t>
            </a:r>
            <a:endParaRPr lang="pt-PT" dirty="0"/>
          </a:p>
        </p:txBody>
      </p:sp>
      <p:sp>
        <p:nvSpPr>
          <p:cNvPr id="2" name="CaixaDeTexto 1"/>
          <p:cNvSpPr txBox="1"/>
          <p:nvPr/>
        </p:nvSpPr>
        <p:spPr>
          <a:xfrm>
            <a:off x="391894" y="3354621"/>
            <a:ext cx="617653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dirty="0" smtClean="0"/>
              <a:t>FF JK MS está em memorização quando o </a:t>
            </a:r>
            <a:r>
              <a:rPr lang="pt-PT" dirty="0" err="1" smtClean="0"/>
              <a:t>clock</a:t>
            </a:r>
            <a:r>
              <a:rPr lang="pt-PT" dirty="0" smtClean="0"/>
              <a:t> está em 0 ou em 1. E é ativado quando há mudança de sinal (de 0 para 1 ou de 1 para 0) </a:t>
            </a:r>
            <a:endParaRPr lang="pt-PT" dirty="0"/>
          </a:p>
        </p:txBody>
      </p:sp>
      <p:sp>
        <p:nvSpPr>
          <p:cNvPr id="101" name="CaixaDeTexto 100"/>
          <p:cNvSpPr txBox="1"/>
          <p:nvPr/>
        </p:nvSpPr>
        <p:spPr>
          <a:xfrm>
            <a:off x="1408205" y="1192327"/>
            <a:ext cx="2395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/>
              <a:t>Características</a:t>
            </a:r>
            <a:endParaRPr lang="pt-PT" sz="2400" b="1" dirty="0"/>
          </a:p>
        </p:txBody>
      </p:sp>
      <p:grpSp>
        <p:nvGrpSpPr>
          <p:cNvPr id="9" name="Grupo 8"/>
          <p:cNvGrpSpPr/>
          <p:nvPr/>
        </p:nvGrpSpPr>
        <p:grpSpPr>
          <a:xfrm>
            <a:off x="370673" y="4099815"/>
            <a:ext cx="8524976" cy="2339141"/>
            <a:chOff x="370673" y="4099815"/>
            <a:chExt cx="8524976" cy="2339141"/>
          </a:xfrm>
        </p:grpSpPr>
        <p:sp>
          <p:nvSpPr>
            <p:cNvPr id="87" name="CaixaDeTexto 86"/>
            <p:cNvSpPr txBox="1"/>
            <p:nvPr/>
          </p:nvSpPr>
          <p:spPr>
            <a:xfrm>
              <a:off x="370673" y="4585501"/>
              <a:ext cx="6249446" cy="175432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pt-PT" dirty="0" smtClean="0"/>
                <a:t>Só provoca alteração na saída, quando:</a:t>
              </a:r>
            </a:p>
            <a:p>
              <a:r>
                <a:rPr lang="pt-PT" dirty="0" smtClean="0"/>
                <a:t>Existe uma Transição de subida ou </a:t>
              </a:r>
              <a:r>
                <a:rPr lang="pt-PT" b="1" u="sng" dirty="0" smtClean="0"/>
                <a:t>transição positiva</a:t>
              </a:r>
            </a:p>
            <a:p>
              <a:endParaRPr lang="pt-PT" dirty="0" smtClean="0"/>
            </a:p>
            <a:p>
              <a:r>
                <a:rPr lang="pt-PT" dirty="0" smtClean="0"/>
                <a:t>ou </a:t>
              </a:r>
            </a:p>
            <a:p>
              <a:endParaRPr lang="pt-PT" dirty="0" smtClean="0"/>
            </a:p>
            <a:p>
              <a:r>
                <a:rPr lang="pt-PT" dirty="0" smtClean="0"/>
                <a:t>Existe uma transição de descida ou </a:t>
              </a:r>
              <a:r>
                <a:rPr lang="pt-PT" b="1" u="sng" dirty="0" smtClean="0"/>
                <a:t>transição negativa</a:t>
              </a:r>
              <a:endParaRPr lang="pt-PT" dirty="0"/>
            </a:p>
          </p:txBody>
        </p:sp>
        <p:grpSp>
          <p:nvGrpSpPr>
            <p:cNvPr id="64" name="Grupo 63"/>
            <p:cNvGrpSpPr/>
            <p:nvPr/>
          </p:nvGrpSpPr>
          <p:grpSpPr>
            <a:xfrm>
              <a:off x="6633156" y="4099815"/>
              <a:ext cx="2228386" cy="1178549"/>
              <a:chOff x="1807814" y="3667027"/>
              <a:chExt cx="2971181" cy="1571398"/>
            </a:xfrm>
          </p:grpSpPr>
          <p:grpSp>
            <p:nvGrpSpPr>
              <p:cNvPr id="65" name="Grupo 64"/>
              <p:cNvGrpSpPr/>
              <p:nvPr/>
            </p:nvGrpSpPr>
            <p:grpSpPr>
              <a:xfrm>
                <a:off x="1807814" y="3667027"/>
                <a:ext cx="2971181" cy="1571398"/>
                <a:chOff x="5022355" y="4128940"/>
                <a:chExt cx="2971181" cy="1571398"/>
              </a:xfrm>
            </p:grpSpPr>
            <p:pic>
              <p:nvPicPr>
                <p:cNvPr id="71" name="Imagem 70"/>
                <p:cNvPicPr>
                  <a:picLocks noChangeAspect="1"/>
                </p:cNvPicPr>
                <p:nvPr/>
              </p:nvPicPr>
              <p:blipFill rotWithShape="1">
                <a:blip r:embed="rId3"/>
                <a:srcRect t="2673" r="12560"/>
                <a:stretch/>
              </p:blipFill>
              <p:spPr>
                <a:xfrm>
                  <a:off x="5144674" y="4128940"/>
                  <a:ext cx="2340208" cy="1536801"/>
                </a:xfrm>
                <a:prstGeom prst="rect">
                  <a:avLst/>
                </a:prstGeom>
              </p:spPr>
            </p:pic>
            <p:sp>
              <p:nvSpPr>
                <p:cNvPr id="72" name="CaixaDeTexto 71"/>
                <p:cNvSpPr txBox="1"/>
                <p:nvPr/>
              </p:nvSpPr>
              <p:spPr>
                <a:xfrm>
                  <a:off x="5247664" y="4414719"/>
                  <a:ext cx="340264" cy="492443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J</a:t>
                  </a: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9" name="CaixaDeTexto 78"/>
                    <p:cNvSpPr txBox="1"/>
                    <p:nvPr/>
                  </p:nvSpPr>
                  <p:spPr>
                    <a:xfrm>
                      <a:off x="7445523" y="5164378"/>
                      <a:ext cx="548013" cy="5359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bar>
                              <m:barPr>
                                <m:pos m:val="top"/>
                                <m:ctrlPr>
                                  <a:rPr lang="pt-PT" i="1" smtClean="0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pt-PT" b="0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</m:bar>
                          </m:oMath>
                        </m:oMathPara>
                      </a14:m>
                      <a:endParaRPr lang="pt-PT" dirty="0"/>
                    </a:p>
                  </p:txBody>
                </p:sp>
              </mc:Choice>
              <mc:Fallback xmlns="">
                <p:sp>
                  <p:nvSpPr>
                    <p:cNvPr id="32" name="CaixaDeTexto 3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445523" y="5164378"/>
                      <a:ext cx="548013" cy="535960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b="-1060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pt-P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80" name="CaixaDeTexto 79"/>
                <p:cNvSpPr txBox="1"/>
                <p:nvPr/>
              </p:nvSpPr>
              <p:spPr>
                <a:xfrm>
                  <a:off x="7445523" y="4295772"/>
                  <a:ext cx="447131" cy="49244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Q</a:t>
                  </a:r>
                  <a:endParaRPr lang="pt-PT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  <p:sp>
              <p:nvSpPr>
                <p:cNvPr id="81" name="CaixaDeTexto 80"/>
                <p:cNvSpPr txBox="1"/>
                <p:nvPr/>
              </p:nvSpPr>
              <p:spPr>
                <a:xfrm>
                  <a:off x="5022355" y="4795046"/>
                  <a:ext cx="778419" cy="49244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CLK</a:t>
                  </a:r>
                  <a:endParaRPr lang="pt-PT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p:grpSp>
          <p:sp>
            <p:nvSpPr>
              <p:cNvPr id="66" name="CaixaDeTexto 65"/>
              <p:cNvSpPr txBox="1"/>
              <p:nvPr/>
            </p:nvSpPr>
            <p:spPr>
              <a:xfrm>
                <a:off x="1980338" y="4680472"/>
                <a:ext cx="440720" cy="49244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pt-PT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K</a:t>
                </a:r>
                <a:endParaRPr lang="pt-PT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sp>
            <p:nvSpPr>
              <p:cNvPr id="70" name="CaixaDeTexto 69"/>
              <p:cNvSpPr txBox="1"/>
              <p:nvPr/>
            </p:nvSpPr>
            <p:spPr>
              <a:xfrm>
                <a:off x="3100237" y="4250761"/>
                <a:ext cx="770316" cy="41036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pt-PT" sz="1400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JKms</a:t>
                </a:r>
                <a:endParaRPr lang="pt-PT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p:grpSp>
        <p:grpSp>
          <p:nvGrpSpPr>
            <p:cNvPr id="90" name="Grupo 89"/>
            <p:cNvGrpSpPr/>
            <p:nvPr/>
          </p:nvGrpSpPr>
          <p:grpSpPr>
            <a:xfrm>
              <a:off x="6667263" y="5260407"/>
              <a:ext cx="2228386" cy="1178549"/>
              <a:chOff x="3761047" y="5038033"/>
              <a:chExt cx="2971181" cy="1571398"/>
            </a:xfrm>
          </p:grpSpPr>
          <p:grpSp>
            <p:nvGrpSpPr>
              <p:cNvPr id="91" name="Grupo 90"/>
              <p:cNvGrpSpPr/>
              <p:nvPr/>
            </p:nvGrpSpPr>
            <p:grpSpPr>
              <a:xfrm>
                <a:off x="3761047" y="5038033"/>
                <a:ext cx="2971181" cy="1571398"/>
                <a:chOff x="1807814" y="3667027"/>
                <a:chExt cx="2971181" cy="1571398"/>
              </a:xfrm>
            </p:grpSpPr>
            <p:grpSp>
              <p:nvGrpSpPr>
                <p:cNvPr id="93" name="Grupo 92"/>
                <p:cNvGrpSpPr/>
                <p:nvPr/>
              </p:nvGrpSpPr>
              <p:grpSpPr>
                <a:xfrm>
                  <a:off x="1807814" y="3667027"/>
                  <a:ext cx="2971181" cy="1571398"/>
                  <a:chOff x="5022355" y="4128940"/>
                  <a:chExt cx="2971181" cy="1571398"/>
                </a:xfrm>
              </p:grpSpPr>
              <p:pic>
                <p:nvPicPr>
                  <p:cNvPr id="96" name="Imagem 95"/>
                  <p:cNvPicPr>
                    <a:picLocks noChangeAspect="1"/>
                  </p:cNvPicPr>
                  <p:nvPr/>
                </p:nvPicPr>
                <p:blipFill rotWithShape="1">
                  <a:blip r:embed="rId3"/>
                  <a:srcRect t="2673" r="12560"/>
                  <a:stretch/>
                </p:blipFill>
                <p:spPr>
                  <a:xfrm>
                    <a:off x="5144674" y="4128940"/>
                    <a:ext cx="2340208" cy="1536801"/>
                  </a:xfrm>
                  <a:prstGeom prst="rect">
                    <a:avLst/>
                  </a:prstGeom>
                </p:spPr>
              </p:pic>
              <p:sp>
                <p:nvSpPr>
                  <p:cNvPr id="97" name="CaixaDeTexto 96"/>
                  <p:cNvSpPr txBox="1"/>
                  <p:nvPr/>
                </p:nvSpPr>
                <p:spPr>
                  <a:xfrm>
                    <a:off x="5247664" y="4414719"/>
                    <a:ext cx="340264" cy="492443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pt-PT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a:t>J</a:t>
                    </a:r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98" name="CaixaDeTexto 97"/>
                      <p:cNvSpPr txBox="1"/>
                      <p:nvPr/>
                    </p:nvSpPr>
                    <p:spPr>
                      <a:xfrm>
                        <a:off x="7445523" y="5164378"/>
                        <a:ext cx="548013" cy="53596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b="0" i="1" smtClean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</m:bar>
                            </m:oMath>
                          </m:oMathPara>
                        </a14:m>
                        <a:endParaRPr lang="pt-PT" dirty="0"/>
                      </a:p>
                    </p:txBody>
                  </p:sp>
                </mc:Choice>
                <mc:Fallback xmlns="">
                  <p:sp>
                    <p:nvSpPr>
                      <p:cNvPr id="41" name="CaixaDeTexto 40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445523" y="5164378"/>
                        <a:ext cx="548013" cy="535960"/>
                      </a:xfrm>
                      <a:prstGeom prst="rect">
                        <a:avLst/>
                      </a:prstGeom>
                      <a:blipFill>
                        <a:blip r:embed="rId5"/>
                        <a:stretch>
                          <a:fillRect b="-12121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pt-P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99" name="CaixaDeTexto 98"/>
                  <p:cNvSpPr txBox="1"/>
                  <p:nvPr/>
                </p:nvSpPr>
                <p:spPr>
                  <a:xfrm>
                    <a:off x="7445523" y="4295772"/>
                    <a:ext cx="447131" cy="49244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pt-PT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a:t>Q</a:t>
                    </a:r>
                    <a:endParaRPr lang="pt-PT" dirty="0">
                      <a:latin typeface="Cambria Math" panose="02040503050406030204" pitchFamily="18" charset="0"/>
                      <a:ea typeface="Cambria Math" panose="02040503050406030204" pitchFamily="18" charset="0"/>
                    </a:endParaRPr>
                  </a:p>
                </p:txBody>
              </p:sp>
              <p:sp>
                <p:nvSpPr>
                  <p:cNvPr id="100" name="CaixaDeTexto 99"/>
                  <p:cNvSpPr txBox="1"/>
                  <p:nvPr/>
                </p:nvSpPr>
                <p:spPr>
                  <a:xfrm>
                    <a:off x="5022355" y="4795046"/>
                    <a:ext cx="778419" cy="49244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pt-PT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a:t>CLK</a:t>
                    </a:r>
                    <a:endParaRPr lang="pt-PT" dirty="0">
                      <a:latin typeface="Cambria Math" panose="02040503050406030204" pitchFamily="18" charset="0"/>
                      <a:ea typeface="Cambria Math" panose="02040503050406030204" pitchFamily="18" charset="0"/>
                    </a:endParaRPr>
                  </a:p>
                </p:txBody>
              </p:sp>
            </p:grpSp>
            <p:sp>
              <p:nvSpPr>
                <p:cNvPr id="94" name="CaixaDeTexto 93"/>
                <p:cNvSpPr txBox="1"/>
                <p:nvPr/>
              </p:nvSpPr>
              <p:spPr>
                <a:xfrm>
                  <a:off x="1980338" y="4680472"/>
                  <a:ext cx="440720" cy="49244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K</a:t>
                  </a:r>
                  <a:endParaRPr lang="pt-PT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  <p:sp>
              <p:nvSpPr>
                <p:cNvPr id="95" name="CaixaDeTexto 94"/>
                <p:cNvSpPr txBox="1"/>
                <p:nvPr/>
              </p:nvSpPr>
              <p:spPr>
                <a:xfrm>
                  <a:off x="3100237" y="4250761"/>
                  <a:ext cx="770316" cy="41036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pt-PT" sz="1400" dirty="0" err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JKms</a:t>
                  </a:r>
                  <a:endParaRPr lang="pt-PT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p:grpSp>
          <p:sp>
            <p:nvSpPr>
              <p:cNvPr id="92" name="Oval 91"/>
              <p:cNvSpPr/>
              <p:nvPr/>
            </p:nvSpPr>
            <p:spPr>
              <a:xfrm>
                <a:off x="4452339" y="5795932"/>
                <a:ext cx="185746" cy="18574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/>
              </a:p>
            </p:txBody>
          </p:sp>
        </p:grpSp>
        <p:cxnSp>
          <p:nvCxnSpPr>
            <p:cNvPr id="4" name="Conexão reta unidirecional 3"/>
            <p:cNvCxnSpPr>
              <a:endCxn id="81" idx="3"/>
            </p:cNvCxnSpPr>
            <p:nvPr/>
          </p:nvCxnSpPr>
          <p:spPr>
            <a:xfrm flipV="1">
              <a:off x="6084168" y="4784061"/>
              <a:ext cx="1132802" cy="26050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exão reta unidirecional 101"/>
            <p:cNvCxnSpPr>
              <a:endCxn id="92" idx="3"/>
            </p:cNvCxnSpPr>
            <p:nvPr/>
          </p:nvCxnSpPr>
          <p:spPr>
            <a:xfrm flipV="1">
              <a:off x="6192601" y="5947740"/>
              <a:ext cx="1013532" cy="25214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Retângulo 102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6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421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814" y="1702218"/>
            <a:ext cx="4904909" cy="2158830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1380385" y="545003"/>
            <a:ext cx="4559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 smtClean="0"/>
              <a:t>Flip-Flop JK </a:t>
            </a:r>
            <a:r>
              <a:rPr lang="pt-PT" sz="2800" b="1" dirty="0"/>
              <a:t>M</a:t>
            </a:r>
            <a:r>
              <a:rPr lang="pt-PT" sz="2800" b="1" dirty="0" smtClean="0"/>
              <a:t>aster </a:t>
            </a:r>
            <a:r>
              <a:rPr lang="pt-PT" sz="2800" b="1" dirty="0" err="1"/>
              <a:t>S</a:t>
            </a:r>
            <a:r>
              <a:rPr lang="pt-PT" sz="2800" b="1" dirty="0" err="1" smtClean="0"/>
              <a:t>lave</a:t>
            </a:r>
            <a:endParaRPr lang="pt-PT" sz="2800" b="1" dirty="0"/>
          </a:p>
        </p:txBody>
      </p:sp>
      <p:graphicFrame>
        <p:nvGraphicFramePr>
          <p:cNvPr id="22" name="Tabe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556457"/>
              </p:ext>
            </p:extLst>
          </p:nvPr>
        </p:nvGraphicFramePr>
        <p:xfrm>
          <a:off x="5615031" y="3093034"/>
          <a:ext cx="3386677" cy="2199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489">
                  <a:extLst>
                    <a:ext uri="{9D8B030D-6E8A-4147-A177-3AD203B41FA5}">
                      <a16:colId xmlns:a16="http://schemas.microsoft.com/office/drawing/2014/main" val="772658717"/>
                    </a:ext>
                  </a:extLst>
                </a:gridCol>
                <a:gridCol w="209228">
                  <a:extLst>
                    <a:ext uri="{9D8B030D-6E8A-4147-A177-3AD203B41FA5}">
                      <a16:colId xmlns:a16="http://schemas.microsoft.com/office/drawing/2014/main" val="207420727"/>
                    </a:ext>
                  </a:extLst>
                </a:gridCol>
                <a:gridCol w="307178">
                  <a:extLst>
                    <a:ext uri="{9D8B030D-6E8A-4147-A177-3AD203B41FA5}">
                      <a16:colId xmlns:a16="http://schemas.microsoft.com/office/drawing/2014/main" val="762757274"/>
                    </a:ext>
                  </a:extLst>
                </a:gridCol>
                <a:gridCol w="754594">
                  <a:extLst>
                    <a:ext uri="{9D8B030D-6E8A-4147-A177-3AD203B41FA5}">
                      <a16:colId xmlns:a16="http://schemas.microsoft.com/office/drawing/2014/main" val="2123427223"/>
                    </a:ext>
                  </a:extLst>
                </a:gridCol>
                <a:gridCol w="754594">
                  <a:extLst>
                    <a:ext uri="{9D8B030D-6E8A-4147-A177-3AD203B41FA5}">
                      <a16:colId xmlns:a16="http://schemas.microsoft.com/office/drawing/2014/main" val="1421130006"/>
                    </a:ext>
                  </a:extLst>
                </a:gridCol>
                <a:gridCol w="754594">
                  <a:extLst>
                    <a:ext uri="{9D8B030D-6E8A-4147-A177-3AD203B41FA5}">
                      <a16:colId xmlns:a16="http://schemas.microsoft.com/office/drawing/2014/main" val="346039581"/>
                    </a:ext>
                  </a:extLst>
                </a:gridCol>
              </a:tblGrid>
              <a:tr h="226640">
                <a:tc gridSpan="3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Entradas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Saídas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Estado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28796"/>
                  </a:ext>
                </a:extLst>
              </a:tr>
              <a:tr h="38590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CLK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J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K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Q’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99244"/>
                  </a:ext>
                </a:extLst>
              </a:tr>
              <a:tr h="22664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0/1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x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x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r>
                        <a:rPr lang="pt-PT" sz="1400" dirty="0" smtClean="0"/>
                        <a:t>’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Mem.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478486218"/>
                  </a:ext>
                </a:extLst>
              </a:tr>
              <a:tr h="22664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˄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r>
                        <a:rPr lang="pt-PT" sz="1400" dirty="0" smtClean="0"/>
                        <a:t>’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Mem.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524176727"/>
                  </a:ext>
                </a:extLst>
              </a:tr>
              <a:tr h="2266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/>
                        <a:t>˄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Reset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688494665"/>
                  </a:ext>
                </a:extLst>
              </a:tr>
              <a:tr h="2266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/>
                        <a:t>˄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Set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105697899"/>
                  </a:ext>
                </a:extLst>
              </a:tr>
              <a:tr h="3246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/>
                        <a:t>˄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err="1" smtClean="0"/>
                        <a:t>Qa</a:t>
                      </a:r>
                      <a:r>
                        <a:rPr lang="pt-PT" sz="1400" dirty="0" smtClean="0"/>
                        <a:t>’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err="1" smtClean="0"/>
                        <a:t>Qa</a:t>
                      </a:r>
                      <a:endParaRPr lang="pt-PT" sz="1400" dirty="0" smtClean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/>
                        <a:t>Inversão</a:t>
                      </a:r>
                    </a:p>
                    <a:p>
                      <a:pPr algn="ctr"/>
                      <a:r>
                        <a:rPr lang="pt-PT" sz="1100" i="1" dirty="0" err="1" smtClean="0"/>
                        <a:t>toggle</a:t>
                      </a:r>
                      <a:endParaRPr lang="pt-PT" sz="1100" i="1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07085791"/>
                  </a:ext>
                </a:extLst>
              </a:tr>
            </a:tbl>
          </a:graphicData>
        </a:graphic>
      </p:graphicFrame>
      <p:graphicFrame>
        <p:nvGraphicFramePr>
          <p:cNvPr id="25" name="Tabel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095463"/>
              </p:ext>
            </p:extLst>
          </p:nvPr>
        </p:nvGraphicFramePr>
        <p:xfrm>
          <a:off x="475229" y="2907849"/>
          <a:ext cx="2469932" cy="665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7483">
                  <a:extLst>
                    <a:ext uri="{9D8B030D-6E8A-4147-A177-3AD203B41FA5}">
                      <a16:colId xmlns:a16="http://schemas.microsoft.com/office/drawing/2014/main" val="3801120643"/>
                    </a:ext>
                  </a:extLst>
                </a:gridCol>
                <a:gridCol w="617483">
                  <a:extLst>
                    <a:ext uri="{9D8B030D-6E8A-4147-A177-3AD203B41FA5}">
                      <a16:colId xmlns:a16="http://schemas.microsoft.com/office/drawing/2014/main" val="1166998263"/>
                    </a:ext>
                  </a:extLst>
                </a:gridCol>
                <a:gridCol w="617483">
                  <a:extLst>
                    <a:ext uri="{9D8B030D-6E8A-4147-A177-3AD203B41FA5}">
                      <a16:colId xmlns:a16="http://schemas.microsoft.com/office/drawing/2014/main" val="3266193596"/>
                    </a:ext>
                  </a:extLst>
                </a:gridCol>
                <a:gridCol w="617483">
                  <a:extLst>
                    <a:ext uri="{9D8B030D-6E8A-4147-A177-3AD203B41FA5}">
                      <a16:colId xmlns:a16="http://schemas.microsoft.com/office/drawing/2014/main" val="1120419300"/>
                    </a:ext>
                  </a:extLst>
                </a:gridCol>
              </a:tblGrid>
              <a:tr h="665984"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marL="68580" marR="68580" marT="34290" marB="3429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marL="68580" marR="68580" marT="34290" marB="3429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marL="68580" marR="68580" marT="34290" marB="3429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858767"/>
                  </a:ext>
                </a:extLst>
              </a:tr>
            </a:tbl>
          </a:graphicData>
        </a:graphic>
      </p:graphicFrame>
      <p:grpSp>
        <p:nvGrpSpPr>
          <p:cNvPr id="26" name="Grupo 25"/>
          <p:cNvGrpSpPr/>
          <p:nvPr/>
        </p:nvGrpSpPr>
        <p:grpSpPr>
          <a:xfrm>
            <a:off x="3072337" y="2629220"/>
            <a:ext cx="2228386" cy="1178549"/>
            <a:chOff x="1807814" y="3667027"/>
            <a:chExt cx="2971181" cy="1571398"/>
          </a:xfrm>
        </p:grpSpPr>
        <p:grpSp>
          <p:nvGrpSpPr>
            <p:cNvPr id="27" name="Grupo 26"/>
            <p:cNvGrpSpPr/>
            <p:nvPr/>
          </p:nvGrpSpPr>
          <p:grpSpPr>
            <a:xfrm>
              <a:off x="1807814" y="3667027"/>
              <a:ext cx="2971181" cy="1571398"/>
              <a:chOff x="5022355" y="4128940"/>
              <a:chExt cx="2971181" cy="1571398"/>
            </a:xfrm>
          </p:grpSpPr>
          <p:pic>
            <p:nvPicPr>
              <p:cNvPr id="30" name="Imagem 29"/>
              <p:cNvPicPr>
                <a:picLocks noChangeAspect="1"/>
              </p:cNvPicPr>
              <p:nvPr/>
            </p:nvPicPr>
            <p:blipFill rotWithShape="1">
              <a:blip r:embed="rId2"/>
              <a:srcRect t="2673" r="12560"/>
              <a:stretch/>
            </p:blipFill>
            <p:spPr>
              <a:xfrm>
                <a:off x="5144674" y="4128940"/>
                <a:ext cx="2340208" cy="1536801"/>
              </a:xfrm>
              <a:prstGeom prst="rect">
                <a:avLst/>
              </a:prstGeom>
            </p:spPr>
          </p:pic>
          <p:sp>
            <p:nvSpPr>
              <p:cNvPr id="31" name="CaixaDeTexto 30"/>
              <p:cNvSpPr txBox="1"/>
              <p:nvPr/>
            </p:nvSpPr>
            <p:spPr>
              <a:xfrm>
                <a:off x="5247664" y="4414719"/>
                <a:ext cx="340264" cy="49244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pt-PT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J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CaixaDeTexto 31"/>
                  <p:cNvSpPr txBox="1"/>
                  <p:nvPr/>
                </p:nvSpPr>
                <p:spPr>
                  <a:xfrm>
                    <a:off x="7445523" y="5164378"/>
                    <a:ext cx="548013" cy="53596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bar>
                            <m:barPr>
                              <m:pos m:val="top"/>
                              <m:ctrlPr>
                                <a:rPr lang="pt-PT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bar>
                        </m:oMath>
                      </m:oMathPara>
                    </a14:m>
                    <a:endParaRPr lang="pt-PT" dirty="0"/>
                  </a:p>
                </p:txBody>
              </p:sp>
            </mc:Choice>
            <mc:Fallback xmlns="">
              <p:sp>
                <p:nvSpPr>
                  <p:cNvPr id="32" name="CaixaDeTexto 3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45523" y="5164378"/>
                    <a:ext cx="548013" cy="535960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0606"/>
                    </a:stretch>
                  </a:blipFill>
                </p:spPr>
                <p:txBody>
                  <a:bodyPr/>
                  <a:lstStyle/>
                  <a:p>
                    <a:r>
                      <a:rPr lang="pt-P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3" name="CaixaDeTexto 32"/>
              <p:cNvSpPr txBox="1"/>
              <p:nvPr/>
            </p:nvSpPr>
            <p:spPr>
              <a:xfrm>
                <a:off x="7445523" y="4295772"/>
                <a:ext cx="447131" cy="49244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pt-PT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Q</a:t>
                </a:r>
                <a:endParaRPr lang="pt-PT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sp>
            <p:nvSpPr>
              <p:cNvPr id="34" name="CaixaDeTexto 33"/>
              <p:cNvSpPr txBox="1"/>
              <p:nvPr/>
            </p:nvSpPr>
            <p:spPr>
              <a:xfrm>
                <a:off x="5022355" y="4795046"/>
                <a:ext cx="778419" cy="49244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pt-PT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CLK</a:t>
                </a:r>
                <a:endParaRPr lang="pt-PT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p:grpSp>
        <p:sp>
          <p:nvSpPr>
            <p:cNvPr id="28" name="CaixaDeTexto 27"/>
            <p:cNvSpPr txBox="1"/>
            <p:nvPr/>
          </p:nvSpPr>
          <p:spPr>
            <a:xfrm>
              <a:off x="1980338" y="4680472"/>
              <a:ext cx="440720" cy="49244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K</a:t>
              </a:r>
              <a:endParaRPr lang="pt-PT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3100237" y="4250761"/>
              <a:ext cx="770316" cy="41036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pt-PT" sz="1400" dirty="0" err="1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JKms</a:t>
              </a:r>
              <a:endParaRPr lang="pt-PT" sz="14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  <p:grpSp>
        <p:nvGrpSpPr>
          <p:cNvPr id="46" name="Grupo 45"/>
          <p:cNvGrpSpPr/>
          <p:nvPr/>
        </p:nvGrpSpPr>
        <p:grpSpPr>
          <a:xfrm>
            <a:off x="3020674" y="5347431"/>
            <a:ext cx="2228386" cy="1178549"/>
            <a:chOff x="3761047" y="5038033"/>
            <a:chExt cx="2971181" cy="1571398"/>
          </a:xfrm>
        </p:grpSpPr>
        <p:grpSp>
          <p:nvGrpSpPr>
            <p:cNvPr id="35" name="Grupo 34"/>
            <p:cNvGrpSpPr/>
            <p:nvPr/>
          </p:nvGrpSpPr>
          <p:grpSpPr>
            <a:xfrm>
              <a:off x="3761047" y="5038033"/>
              <a:ext cx="2971181" cy="1571398"/>
              <a:chOff x="1807814" y="3667027"/>
              <a:chExt cx="2971181" cy="1571398"/>
            </a:xfrm>
          </p:grpSpPr>
          <p:grpSp>
            <p:nvGrpSpPr>
              <p:cNvPr id="36" name="Grupo 35"/>
              <p:cNvGrpSpPr/>
              <p:nvPr/>
            </p:nvGrpSpPr>
            <p:grpSpPr>
              <a:xfrm>
                <a:off x="1807814" y="3667027"/>
                <a:ext cx="2971181" cy="1571398"/>
                <a:chOff x="5022355" y="4128940"/>
                <a:chExt cx="2971181" cy="1571398"/>
              </a:xfrm>
            </p:grpSpPr>
            <p:pic>
              <p:nvPicPr>
                <p:cNvPr id="39" name="Imagem 38"/>
                <p:cNvPicPr>
                  <a:picLocks noChangeAspect="1"/>
                </p:cNvPicPr>
                <p:nvPr/>
              </p:nvPicPr>
              <p:blipFill rotWithShape="1">
                <a:blip r:embed="rId2"/>
                <a:srcRect t="2673" r="12560"/>
                <a:stretch/>
              </p:blipFill>
              <p:spPr>
                <a:xfrm>
                  <a:off x="5144674" y="4128940"/>
                  <a:ext cx="2340208" cy="1536801"/>
                </a:xfrm>
                <a:prstGeom prst="rect">
                  <a:avLst/>
                </a:prstGeom>
              </p:spPr>
            </p:pic>
            <p:sp>
              <p:nvSpPr>
                <p:cNvPr id="40" name="CaixaDeTexto 39"/>
                <p:cNvSpPr txBox="1"/>
                <p:nvPr/>
              </p:nvSpPr>
              <p:spPr>
                <a:xfrm>
                  <a:off x="5247664" y="4414719"/>
                  <a:ext cx="340264" cy="492443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J</a:t>
                  </a: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1" name="CaixaDeTexto 40"/>
                    <p:cNvSpPr txBox="1"/>
                    <p:nvPr/>
                  </p:nvSpPr>
                  <p:spPr>
                    <a:xfrm>
                      <a:off x="7445523" y="5164378"/>
                      <a:ext cx="548013" cy="5359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bar>
                              <m:barPr>
                                <m:pos m:val="top"/>
                                <m:ctrlPr>
                                  <a:rPr lang="pt-PT" i="1" smtClean="0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pt-PT" b="0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</m:bar>
                          </m:oMath>
                        </m:oMathPara>
                      </a14:m>
                      <a:endParaRPr lang="pt-PT" dirty="0"/>
                    </a:p>
                  </p:txBody>
                </p:sp>
              </mc:Choice>
              <mc:Fallback xmlns="">
                <p:sp>
                  <p:nvSpPr>
                    <p:cNvPr id="41" name="CaixaDeTexto 4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445523" y="5164378"/>
                      <a:ext cx="548013" cy="535960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 b="-121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pt-P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42" name="CaixaDeTexto 41"/>
                <p:cNvSpPr txBox="1"/>
                <p:nvPr/>
              </p:nvSpPr>
              <p:spPr>
                <a:xfrm>
                  <a:off x="7445523" y="4295772"/>
                  <a:ext cx="447131" cy="49244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Q</a:t>
                  </a:r>
                  <a:endParaRPr lang="pt-PT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  <p:sp>
              <p:nvSpPr>
                <p:cNvPr id="43" name="CaixaDeTexto 42"/>
                <p:cNvSpPr txBox="1"/>
                <p:nvPr/>
              </p:nvSpPr>
              <p:spPr>
                <a:xfrm>
                  <a:off x="5022355" y="4795046"/>
                  <a:ext cx="778419" cy="49244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CLK</a:t>
                  </a:r>
                  <a:endParaRPr lang="pt-PT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p:grpSp>
          <p:sp>
            <p:nvSpPr>
              <p:cNvPr id="37" name="CaixaDeTexto 36"/>
              <p:cNvSpPr txBox="1"/>
              <p:nvPr/>
            </p:nvSpPr>
            <p:spPr>
              <a:xfrm>
                <a:off x="1980338" y="4680472"/>
                <a:ext cx="440720" cy="49244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pt-PT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K</a:t>
                </a:r>
                <a:endParaRPr lang="pt-PT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sp>
            <p:nvSpPr>
              <p:cNvPr id="38" name="CaixaDeTexto 37"/>
              <p:cNvSpPr txBox="1"/>
              <p:nvPr/>
            </p:nvSpPr>
            <p:spPr>
              <a:xfrm>
                <a:off x="3100237" y="4250761"/>
                <a:ext cx="770316" cy="41036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pt-PT" sz="1400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JKms</a:t>
                </a:r>
                <a:endParaRPr lang="pt-PT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p:grpSp>
        <p:sp>
          <p:nvSpPr>
            <p:cNvPr id="44" name="Oval 43"/>
            <p:cNvSpPr/>
            <p:nvPr/>
          </p:nvSpPr>
          <p:spPr>
            <a:xfrm>
              <a:off x="4452339" y="5795932"/>
              <a:ext cx="185746" cy="18574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grpSp>
        <p:nvGrpSpPr>
          <p:cNvPr id="53" name="Grupo 52"/>
          <p:cNvGrpSpPr/>
          <p:nvPr/>
        </p:nvGrpSpPr>
        <p:grpSpPr>
          <a:xfrm flipV="1">
            <a:off x="1566967" y="5901943"/>
            <a:ext cx="182197" cy="130624"/>
            <a:chOff x="1119397" y="5410986"/>
            <a:chExt cx="206297" cy="163211"/>
          </a:xfrm>
        </p:grpSpPr>
        <p:cxnSp>
          <p:nvCxnSpPr>
            <p:cNvPr id="54" name="Conexão reta 53"/>
            <p:cNvCxnSpPr/>
            <p:nvPr/>
          </p:nvCxnSpPr>
          <p:spPr>
            <a:xfrm flipV="1">
              <a:off x="1119397" y="5410986"/>
              <a:ext cx="103307" cy="16321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xão reta 54"/>
            <p:cNvCxnSpPr/>
            <p:nvPr/>
          </p:nvCxnSpPr>
          <p:spPr>
            <a:xfrm flipH="1" flipV="1">
              <a:off x="1222705" y="5410987"/>
              <a:ext cx="102989" cy="16321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o 2"/>
          <p:cNvGrpSpPr/>
          <p:nvPr/>
        </p:nvGrpSpPr>
        <p:grpSpPr>
          <a:xfrm>
            <a:off x="1005853" y="3107317"/>
            <a:ext cx="156223" cy="358318"/>
            <a:chOff x="822225" y="3776624"/>
            <a:chExt cx="156223" cy="358318"/>
          </a:xfrm>
        </p:grpSpPr>
        <p:grpSp>
          <p:nvGrpSpPr>
            <p:cNvPr id="52" name="Grupo 51"/>
            <p:cNvGrpSpPr/>
            <p:nvPr/>
          </p:nvGrpSpPr>
          <p:grpSpPr>
            <a:xfrm>
              <a:off x="822225" y="3776624"/>
              <a:ext cx="154723" cy="122408"/>
              <a:chOff x="1119397" y="5410986"/>
              <a:chExt cx="206297" cy="163211"/>
            </a:xfrm>
          </p:grpSpPr>
          <p:cxnSp>
            <p:nvCxnSpPr>
              <p:cNvPr id="48" name="Conexão reta 47"/>
              <p:cNvCxnSpPr/>
              <p:nvPr/>
            </p:nvCxnSpPr>
            <p:spPr>
              <a:xfrm flipV="1">
                <a:off x="1119397" y="5410986"/>
                <a:ext cx="103307" cy="163211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exão reta 48"/>
              <p:cNvCxnSpPr/>
              <p:nvPr/>
            </p:nvCxnSpPr>
            <p:spPr>
              <a:xfrm flipH="1" flipV="1">
                <a:off x="1222705" y="5410987"/>
                <a:ext cx="102989" cy="16321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upo 60"/>
            <p:cNvGrpSpPr/>
            <p:nvPr/>
          </p:nvGrpSpPr>
          <p:grpSpPr>
            <a:xfrm>
              <a:off x="823725" y="4012534"/>
              <a:ext cx="154723" cy="122408"/>
              <a:chOff x="1119397" y="5410986"/>
              <a:chExt cx="206297" cy="163211"/>
            </a:xfrm>
          </p:grpSpPr>
          <p:cxnSp>
            <p:nvCxnSpPr>
              <p:cNvPr id="62" name="Conexão reta 61"/>
              <p:cNvCxnSpPr/>
              <p:nvPr/>
            </p:nvCxnSpPr>
            <p:spPr>
              <a:xfrm flipV="1">
                <a:off x="1119397" y="5410986"/>
                <a:ext cx="103307" cy="163211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exão reta 62"/>
              <p:cNvCxnSpPr/>
              <p:nvPr/>
            </p:nvCxnSpPr>
            <p:spPr>
              <a:xfrm flipH="1" flipV="1">
                <a:off x="1222705" y="5410987"/>
                <a:ext cx="102989" cy="16321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upo 66"/>
            <p:cNvGrpSpPr/>
            <p:nvPr/>
          </p:nvGrpSpPr>
          <p:grpSpPr>
            <a:xfrm>
              <a:off x="823724" y="3890125"/>
              <a:ext cx="154723" cy="122408"/>
              <a:chOff x="1119397" y="5410986"/>
              <a:chExt cx="206297" cy="163211"/>
            </a:xfrm>
          </p:grpSpPr>
          <p:cxnSp>
            <p:nvCxnSpPr>
              <p:cNvPr id="68" name="Conexão reta 67"/>
              <p:cNvCxnSpPr/>
              <p:nvPr/>
            </p:nvCxnSpPr>
            <p:spPr>
              <a:xfrm flipV="1">
                <a:off x="1119397" y="5410986"/>
                <a:ext cx="103307" cy="163211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Conexão reta 68"/>
              <p:cNvCxnSpPr/>
              <p:nvPr/>
            </p:nvCxnSpPr>
            <p:spPr>
              <a:xfrm flipH="1" flipV="1">
                <a:off x="1222705" y="5410987"/>
                <a:ext cx="102989" cy="16321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3" name="Grupo 72"/>
          <p:cNvGrpSpPr/>
          <p:nvPr/>
        </p:nvGrpSpPr>
        <p:grpSpPr>
          <a:xfrm flipV="1">
            <a:off x="1576108" y="5721537"/>
            <a:ext cx="182197" cy="130624"/>
            <a:chOff x="1119397" y="5410986"/>
            <a:chExt cx="206297" cy="163211"/>
          </a:xfrm>
        </p:grpSpPr>
        <p:cxnSp>
          <p:nvCxnSpPr>
            <p:cNvPr id="74" name="Conexão reta 73"/>
            <p:cNvCxnSpPr/>
            <p:nvPr/>
          </p:nvCxnSpPr>
          <p:spPr>
            <a:xfrm flipV="1">
              <a:off x="1119397" y="5410986"/>
              <a:ext cx="103307" cy="16321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xão reta 74"/>
            <p:cNvCxnSpPr/>
            <p:nvPr/>
          </p:nvCxnSpPr>
          <p:spPr>
            <a:xfrm flipH="1" flipV="1">
              <a:off x="1222705" y="5410987"/>
              <a:ext cx="102989" cy="16321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upo 75"/>
          <p:cNvGrpSpPr/>
          <p:nvPr/>
        </p:nvGrpSpPr>
        <p:grpSpPr>
          <a:xfrm flipV="1">
            <a:off x="1566967" y="5543422"/>
            <a:ext cx="182197" cy="130624"/>
            <a:chOff x="1119397" y="5410986"/>
            <a:chExt cx="206297" cy="163211"/>
          </a:xfrm>
        </p:grpSpPr>
        <p:cxnSp>
          <p:nvCxnSpPr>
            <p:cNvPr id="77" name="Conexão reta 76"/>
            <p:cNvCxnSpPr/>
            <p:nvPr/>
          </p:nvCxnSpPr>
          <p:spPr>
            <a:xfrm flipV="1">
              <a:off x="1119397" y="5410986"/>
              <a:ext cx="103307" cy="16321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xão reta 77"/>
            <p:cNvCxnSpPr/>
            <p:nvPr/>
          </p:nvCxnSpPr>
          <p:spPr>
            <a:xfrm flipH="1" flipV="1">
              <a:off x="1222705" y="5410987"/>
              <a:ext cx="102989" cy="16321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82" name="Tabela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097751"/>
              </p:ext>
            </p:extLst>
          </p:nvPr>
        </p:nvGraphicFramePr>
        <p:xfrm>
          <a:off x="432380" y="5506613"/>
          <a:ext cx="2469932" cy="665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7483">
                  <a:extLst>
                    <a:ext uri="{9D8B030D-6E8A-4147-A177-3AD203B41FA5}">
                      <a16:colId xmlns:a16="http://schemas.microsoft.com/office/drawing/2014/main" val="3801120643"/>
                    </a:ext>
                  </a:extLst>
                </a:gridCol>
                <a:gridCol w="617483">
                  <a:extLst>
                    <a:ext uri="{9D8B030D-6E8A-4147-A177-3AD203B41FA5}">
                      <a16:colId xmlns:a16="http://schemas.microsoft.com/office/drawing/2014/main" val="1166998263"/>
                    </a:ext>
                  </a:extLst>
                </a:gridCol>
                <a:gridCol w="617483">
                  <a:extLst>
                    <a:ext uri="{9D8B030D-6E8A-4147-A177-3AD203B41FA5}">
                      <a16:colId xmlns:a16="http://schemas.microsoft.com/office/drawing/2014/main" val="3266193596"/>
                    </a:ext>
                  </a:extLst>
                </a:gridCol>
                <a:gridCol w="617483">
                  <a:extLst>
                    <a:ext uri="{9D8B030D-6E8A-4147-A177-3AD203B41FA5}">
                      <a16:colId xmlns:a16="http://schemas.microsoft.com/office/drawing/2014/main" val="1120419300"/>
                    </a:ext>
                  </a:extLst>
                </a:gridCol>
              </a:tblGrid>
              <a:tr h="665984"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marL="68580" marR="68580" marT="34290" marB="3429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marL="68580" marR="68580" marT="34290" marB="3429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marL="68580" marR="68580" marT="34290" marB="3429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858767"/>
                  </a:ext>
                </a:extLst>
              </a:tr>
            </a:tbl>
          </a:graphicData>
        </a:graphic>
      </p:graphicFrame>
      <p:sp>
        <p:nvSpPr>
          <p:cNvPr id="83" name="CaixaDeTexto 82"/>
          <p:cNvSpPr txBox="1"/>
          <p:nvPr/>
        </p:nvSpPr>
        <p:spPr>
          <a:xfrm>
            <a:off x="8305309" y="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2</a:t>
            </a:r>
            <a:r>
              <a:rPr lang="pt-PT" b="1" dirty="0" smtClean="0">
                <a:solidFill>
                  <a:srgbClr val="FF0000"/>
                </a:solidFill>
              </a:rPr>
              <a:t> de 5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84" name="CaixaDeTexto 83"/>
          <p:cNvSpPr txBox="1"/>
          <p:nvPr/>
        </p:nvSpPr>
        <p:spPr>
          <a:xfrm>
            <a:off x="395814" y="2323656"/>
            <a:ext cx="4420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Transição de subida ou transição positiva</a:t>
            </a:r>
            <a:endParaRPr lang="pt-PT" dirty="0"/>
          </a:p>
        </p:txBody>
      </p:sp>
      <p:sp>
        <p:nvSpPr>
          <p:cNvPr id="85" name="CaixaDeTexto 84"/>
          <p:cNvSpPr txBox="1"/>
          <p:nvPr/>
        </p:nvSpPr>
        <p:spPr>
          <a:xfrm>
            <a:off x="403915" y="5024916"/>
            <a:ext cx="4626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Transição de descida ou transição negativa</a:t>
            </a:r>
            <a:endParaRPr lang="pt-PT" dirty="0"/>
          </a:p>
        </p:txBody>
      </p:sp>
      <p:sp>
        <p:nvSpPr>
          <p:cNvPr id="87" name="CaixaDeTexto 86"/>
          <p:cNvSpPr txBox="1"/>
          <p:nvPr/>
        </p:nvSpPr>
        <p:spPr>
          <a:xfrm>
            <a:off x="412445" y="1702218"/>
            <a:ext cx="4650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Só altera a saída quando há uma Transição de subida ou transição positiva</a:t>
            </a:r>
            <a:endParaRPr lang="pt-PT" dirty="0"/>
          </a:p>
        </p:txBody>
      </p:sp>
      <p:sp>
        <p:nvSpPr>
          <p:cNvPr id="88" name="CaixaDeTexto 87"/>
          <p:cNvSpPr txBox="1"/>
          <p:nvPr/>
        </p:nvSpPr>
        <p:spPr>
          <a:xfrm>
            <a:off x="432380" y="4352088"/>
            <a:ext cx="4889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Só altera a saída quando </a:t>
            </a:r>
            <a:r>
              <a:rPr lang="pt-PT" dirty="0" smtClean="0"/>
              <a:t>há uma Transição de descida ou transição negativa</a:t>
            </a:r>
            <a:endParaRPr lang="pt-PT" dirty="0"/>
          </a:p>
        </p:txBody>
      </p:sp>
      <p:sp>
        <p:nvSpPr>
          <p:cNvPr id="65" name="Retângulo 64"/>
          <p:cNvSpPr/>
          <p:nvPr/>
        </p:nvSpPr>
        <p:spPr>
          <a:xfrm>
            <a:off x="395814" y="4318017"/>
            <a:ext cx="4904909" cy="2158830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6" name="CaixaDeTexto 65"/>
          <p:cNvSpPr txBox="1"/>
          <p:nvPr/>
        </p:nvSpPr>
        <p:spPr>
          <a:xfrm>
            <a:off x="1408205" y="1192327"/>
            <a:ext cx="2473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/>
              <a:t>Funcionamento</a:t>
            </a:r>
            <a:endParaRPr lang="pt-PT" sz="2400" b="1" dirty="0"/>
          </a:p>
        </p:txBody>
      </p:sp>
      <p:sp>
        <p:nvSpPr>
          <p:cNvPr id="70" name="Retângulo 69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6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167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16832"/>
            <a:ext cx="7953610" cy="324036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305309" y="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3 de 5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380385" y="545003"/>
            <a:ext cx="3440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 smtClean="0"/>
              <a:t>Diagrama temporal</a:t>
            </a:r>
            <a:endParaRPr lang="pt-PT" sz="2800" b="1" dirty="0"/>
          </a:p>
        </p:txBody>
      </p:sp>
      <p:sp>
        <p:nvSpPr>
          <p:cNvPr id="7" name="Retângulo 6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288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5346" y="1700808"/>
            <a:ext cx="3101300" cy="91390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/>
          <a:srcRect t="1" r="38812" b="4184"/>
          <a:stretch/>
        </p:blipFill>
        <p:spPr>
          <a:xfrm>
            <a:off x="1943708" y="2996952"/>
            <a:ext cx="5184576" cy="2273937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904405" y="5653124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Problemas do </a:t>
            </a:r>
            <a:r>
              <a:rPr lang="pt-PT" dirty="0" err="1" smtClean="0"/>
              <a:t>FFjkms</a:t>
            </a:r>
            <a:r>
              <a:rPr lang="pt-PT" dirty="0" smtClean="0"/>
              <a:t> constituído por FF </a:t>
            </a:r>
            <a:r>
              <a:rPr lang="pt-PT" dirty="0" err="1" smtClean="0"/>
              <a:t>rs</a:t>
            </a:r>
            <a:endParaRPr lang="pt-PT" dirty="0"/>
          </a:p>
        </p:txBody>
      </p:sp>
      <p:sp>
        <p:nvSpPr>
          <p:cNvPr id="92" name="CaixaDeTexto 91"/>
          <p:cNvSpPr txBox="1"/>
          <p:nvPr/>
        </p:nvSpPr>
        <p:spPr>
          <a:xfrm>
            <a:off x="8336359" y="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4</a:t>
            </a:r>
            <a:r>
              <a:rPr lang="pt-PT" b="1" dirty="0" smtClean="0">
                <a:solidFill>
                  <a:srgbClr val="FF0000"/>
                </a:solidFill>
              </a:rPr>
              <a:t> de 5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380385" y="545003"/>
            <a:ext cx="26997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 smtClean="0"/>
              <a:t>Circuito lógico</a:t>
            </a:r>
            <a:endParaRPr lang="pt-PT" sz="2800" b="1" dirty="0"/>
          </a:p>
        </p:txBody>
      </p:sp>
      <p:sp>
        <p:nvSpPr>
          <p:cNvPr id="11" name="Retângulo 10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4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867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/>
          <a:lstStyle/>
          <a:p>
            <a:r>
              <a:rPr lang="pt-PT" sz="2800" dirty="0"/>
              <a:t>Problemas do </a:t>
            </a:r>
            <a:r>
              <a:rPr lang="pt-PT" sz="2800" dirty="0" err="1"/>
              <a:t>FFjkms</a:t>
            </a:r>
            <a:r>
              <a:rPr lang="pt-PT" sz="2800" dirty="0"/>
              <a:t> constituído por FF </a:t>
            </a:r>
            <a:r>
              <a:rPr lang="pt-PT" sz="2800" dirty="0" err="1" smtClean="0"/>
              <a:t>rs</a:t>
            </a:r>
            <a:endParaRPr lang="pt-PT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8336359" y="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5</a:t>
            </a:r>
            <a:r>
              <a:rPr lang="pt-PT" b="1" dirty="0" smtClean="0">
                <a:solidFill>
                  <a:srgbClr val="FF0000"/>
                </a:solidFill>
              </a:rPr>
              <a:t> de 5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97098" y="1674674"/>
            <a:ext cx="87393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Provocar o problema</a:t>
            </a:r>
          </a:p>
          <a:p>
            <a:r>
              <a:rPr lang="pt-PT" b="1" dirty="0" smtClean="0"/>
              <a:t>Passo 1- </a:t>
            </a:r>
            <a:r>
              <a:rPr lang="pt-PT" dirty="0" smtClean="0"/>
              <a:t>Se J=0; K=1; CLK=1 </a:t>
            </a:r>
            <a:r>
              <a:rPr lang="pt-PT" dirty="0"/>
              <a:t>(Neste momento o MESTRE tem o valor </a:t>
            </a:r>
            <a:r>
              <a:rPr lang="pt-PT" dirty="0" smtClean="0"/>
              <a:t>de K=1)</a:t>
            </a:r>
            <a:endParaRPr lang="pt-PT" dirty="0"/>
          </a:p>
          <a:p>
            <a:r>
              <a:rPr lang="pt-PT" b="1" dirty="0"/>
              <a:t>Passo </a:t>
            </a:r>
            <a:r>
              <a:rPr lang="pt-PT" b="1" dirty="0" smtClean="0"/>
              <a:t>2- </a:t>
            </a:r>
            <a:r>
              <a:rPr lang="pt-PT" dirty="0" smtClean="0"/>
              <a:t>De seguida, K=0 (O MESTRE continua com </a:t>
            </a:r>
            <a:r>
              <a:rPr lang="pt-PT" dirty="0"/>
              <a:t>o valor de </a:t>
            </a:r>
            <a:r>
              <a:rPr lang="pt-PT" dirty="0" smtClean="0"/>
              <a:t>K=1)</a:t>
            </a:r>
          </a:p>
          <a:p>
            <a:r>
              <a:rPr lang="pt-PT" b="1" dirty="0"/>
              <a:t>Passo </a:t>
            </a:r>
            <a:r>
              <a:rPr lang="pt-PT" b="1" dirty="0" smtClean="0"/>
              <a:t>3- </a:t>
            </a:r>
            <a:r>
              <a:rPr lang="pt-PT" dirty="0" smtClean="0"/>
              <a:t>CLK=0 (O resultado deveria ser MEMÓRIA, uma vez que, J=0 e K=0, no entanto o resultado é Q´ porque foi esse o valor inserido no mestre no passo 1)</a:t>
            </a:r>
          </a:p>
        </p:txBody>
      </p:sp>
      <p:pic>
        <p:nvPicPr>
          <p:cNvPr id="7" name="2018-04-13_20-13-52">
            <a:hlinkClick r:id="" action="ppaction://media"/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r:embed="rId2">
                  <p14:trim st="5111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27584" y="3429000"/>
            <a:ext cx="7219950" cy="2686050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5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44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23892</TotalTime>
  <Words>476</Words>
  <Application>Microsoft Office PowerPoint</Application>
  <PresentationFormat>Apresentação no Ecrã (4:3)</PresentationFormat>
  <Paragraphs>161</Paragraphs>
  <Slides>8</Slides>
  <Notes>0</Notes>
  <HiddenSlides>0</HiddenSlides>
  <MMClips>1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Consolas</vt:lpstr>
      <vt:lpstr>Diseño predeterminado</vt:lpstr>
      <vt:lpstr>Circuitos Sequenciais</vt:lpstr>
      <vt:lpstr>FlipFlop JK</vt:lpstr>
      <vt:lpstr>Diagrama temporal FlipFlop JK</vt:lpstr>
      <vt:lpstr>Apresentação do PowerPoint</vt:lpstr>
      <vt:lpstr>Apresentação do PowerPoint</vt:lpstr>
      <vt:lpstr>Apresentação do PowerPoint</vt:lpstr>
      <vt:lpstr>Apresentação do PowerPoint</vt:lpstr>
      <vt:lpstr>Problemas do FFjkms constituído por FF rs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Carlos esteves</cp:lastModifiedBy>
  <cp:revision>693</cp:revision>
  <dcterms:created xsi:type="dcterms:W3CDTF">2010-05-23T14:28:12Z</dcterms:created>
  <dcterms:modified xsi:type="dcterms:W3CDTF">2018-04-18T12:09:37Z</dcterms:modified>
</cp:coreProperties>
</file>