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73" r:id="rId4"/>
    <p:sldId id="269" r:id="rId5"/>
    <p:sldId id="274" r:id="rId6"/>
    <p:sldId id="275" r:id="rId7"/>
    <p:sldId id="270" r:id="rId8"/>
    <p:sldId id="276" r:id="rId9"/>
    <p:sldId id="277" r:id="rId10"/>
    <p:sldId id="278" r:id="rId11"/>
    <p:sldId id="279" r:id="rId12"/>
    <p:sldId id="271" r:id="rId13"/>
    <p:sldId id="280" r:id="rId14"/>
    <p:sldId id="281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8080"/>
    <a:srgbClr val="6171E5"/>
    <a:srgbClr val="422C16"/>
    <a:srgbClr val="0C788E"/>
    <a:srgbClr val="025198"/>
    <a:srgbClr val="000099"/>
    <a:srgbClr val="1C1C1C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3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A39D3-F88D-42F1-97A5-5896A75FA769}" type="datetimeFigureOut">
              <a:rPr lang="pt-PT" smtClean="0"/>
              <a:t>27/04/2018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77A79-58C6-46F1-8238-7C5664454C9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8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AD5A-201E-463E-93CB-6431F8FF38F7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8883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AD5A-201E-463E-93CB-6431F8FF38F7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885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hyperlink" Target="http://www.ticmania.ne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hyperlink" Target="http://www.ticmania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mania.net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ticmania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cmania.ne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4"/><Relationship Id="rId1" Type="http://schemas.openxmlformats.org/officeDocument/2006/relationships/video" Target="NULL" TargetMode="External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395536" y="1988840"/>
            <a:ext cx="4968552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/>
              <a:t>Flip-Flop JK e Flip-Flop JK Master </a:t>
            </a:r>
            <a:r>
              <a:rPr lang="pt-PT" sz="2000" dirty="0" err="1" smtClean="0"/>
              <a:t>Slave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/>
          <a:lstStyle/>
          <a:p>
            <a:r>
              <a:rPr lang="pt-PT" sz="2800" dirty="0" smtClean="0"/>
              <a:t>Resolução </a:t>
            </a:r>
            <a:r>
              <a:rPr lang="pt-PT" sz="2800" dirty="0"/>
              <a:t>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/>
              <a:t>rs</a:t>
            </a:r>
            <a:endParaRPr lang="pt-PT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95276"/>
              </p:ext>
            </p:extLst>
          </p:nvPr>
        </p:nvGraphicFramePr>
        <p:xfrm>
          <a:off x="1186612" y="2420888"/>
          <a:ext cx="6405190" cy="289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735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84797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05435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1600710163"/>
                    </a:ext>
                  </a:extLst>
                </a:gridCol>
                <a:gridCol w="284797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473076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858699689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solidFill>
                            <a:schemeClr val="tx1"/>
                          </a:solidFill>
                        </a:rPr>
                        <a:t>Posição</a:t>
                      </a:r>
                      <a:endParaRPr lang="pt-PT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solidFill>
                            <a:schemeClr val="tx1"/>
                          </a:solidFill>
                        </a:rPr>
                        <a:t>Qa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s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r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J e K estão</a:t>
                      </a:r>
                      <a:r>
                        <a:rPr lang="pt-PT" sz="1200" baseline="0" dirty="0" smtClean="0">
                          <a:solidFill>
                            <a:schemeClr val="tx1"/>
                          </a:solidFill>
                        </a:rPr>
                        <a:t> em 0, ou seja em estado de memória. Por isso S e R vão depender da memória, ou seja de </a:t>
                      </a:r>
                      <a:r>
                        <a:rPr lang="pt-PT" sz="1200" baseline="0" dirty="0" err="1" smtClean="0">
                          <a:solidFill>
                            <a:schemeClr val="tx1"/>
                          </a:solidFill>
                        </a:rPr>
                        <a:t>Qa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694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Neste grupo não</a:t>
                      </a:r>
                      <a:r>
                        <a:rPr lang="pt-PT" sz="1200" baseline="0" dirty="0" smtClean="0">
                          <a:solidFill>
                            <a:schemeClr val="tx1"/>
                          </a:solidFill>
                        </a:rPr>
                        <a:t> há recurso à memória, uma vez que, não existe em nenhum dos casos</a:t>
                      </a:r>
                      <a:endParaRPr lang="pt-PT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  <a:tr h="257212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537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solidFill>
                            <a:schemeClr val="tx1"/>
                          </a:solidFill>
                        </a:rPr>
                        <a:t>J e K estão</a:t>
                      </a:r>
                      <a:r>
                        <a:rPr lang="pt-PT" sz="1200" baseline="0" dirty="0" smtClean="0">
                          <a:solidFill>
                            <a:schemeClr val="tx1"/>
                          </a:solidFill>
                        </a:rPr>
                        <a:t> em 1, ou seja em estado de TROCA. Por isso S e R vão depender da memória, ou seja o contrário de </a:t>
                      </a:r>
                      <a:r>
                        <a:rPr lang="pt-PT" sz="1200" baseline="0" dirty="0" err="1" smtClean="0">
                          <a:solidFill>
                            <a:schemeClr val="tx1"/>
                          </a:solidFill>
                        </a:rPr>
                        <a:t>Qa</a:t>
                      </a:r>
                      <a:endParaRPr lang="pt-PT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89034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47533"/>
                  </a:ext>
                </a:extLst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3347864" y="191683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Tabela de verdade</a:t>
            </a:r>
            <a:endParaRPr lang="pt-PT" dirty="0"/>
          </a:p>
        </p:txBody>
      </p:sp>
      <p:sp>
        <p:nvSpPr>
          <p:cNvPr id="21" name="Retângulo 20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2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1</a:t>
            </a:r>
            <a:r>
              <a:rPr lang="pt-PT" b="1" dirty="0" smtClean="0">
                <a:solidFill>
                  <a:srgbClr val="FF0000"/>
                </a:solidFill>
              </a:rPr>
              <a:t> de 4</a:t>
            </a:r>
            <a:endParaRPr lang="pt-P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238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/>
          <a:lstStyle/>
          <a:p>
            <a:r>
              <a:rPr lang="pt-PT" sz="2800" dirty="0" smtClean="0"/>
              <a:t>Resolução </a:t>
            </a:r>
            <a:r>
              <a:rPr lang="pt-PT" sz="2800" dirty="0"/>
              <a:t>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/>
              <a:t>rs</a:t>
            </a:r>
            <a:endParaRPr lang="pt-PT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5862327"/>
                  </p:ext>
                </p:extLst>
              </p:nvPr>
            </p:nvGraphicFramePr>
            <p:xfrm>
              <a:off x="5292080" y="1916832"/>
              <a:ext cx="3048452" cy="11807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8032">
                      <a:extLst>
                        <a:ext uri="{9D8B030D-6E8A-4147-A177-3AD203B41FA5}">
                          <a16:colId xmlns:a16="http://schemas.microsoft.com/office/drawing/2014/main" val="2905352970"/>
                        </a:ext>
                      </a:extLst>
                    </a:gridCol>
                    <a:gridCol w="246698">
                      <a:extLst>
                        <a:ext uri="{9D8B030D-6E8A-4147-A177-3AD203B41FA5}">
                          <a16:colId xmlns:a16="http://schemas.microsoft.com/office/drawing/2014/main" val="2342778433"/>
                        </a:ext>
                      </a:extLst>
                    </a:gridCol>
                    <a:gridCol w="375677">
                      <a:extLst>
                        <a:ext uri="{9D8B030D-6E8A-4147-A177-3AD203B41FA5}">
                          <a16:colId xmlns:a16="http://schemas.microsoft.com/office/drawing/2014/main" val="100651819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460433326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301158565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706666247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3775967536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682434965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558596132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309615724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𝐊</m:t>
                                    </m:r>
                                  </m:e>
                                </m:bar>
                                <m:r>
                                  <a:rPr lang="en-GB" sz="1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𝐐𝐚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𝐊</m:t>
                                    </m:r>
                                  </m:e>
                                </m:bar>
                                <m:r>
                                  <a:rPr lang="pt-PT" sz="12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𝐐𝐚</m:t>
                                </m:r>
                              </m:oMath>
                            </m:oMathPara>
                          </a14:m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2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𝐊𝐐𝐚</m:t>
                                </m:r>
                              </m:oMath>
                            </m:oMathPara>
                          </a14:m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PT" sz="12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𝐊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2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𝐐𝐚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89521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pt-PT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4749056"/>
                      </a:ext>
                    </a:extLst>
                  </a:tr>
                  <a:tr h="0">
                    <a:tc rowSpan="2"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pt-PT" sz="14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𝐉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3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2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6445155"/>
                      </a:ext>
                    </a:extLst>
                  </a:tr>
                  <a:tr h="13462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46953822"/>
                      </a:ext>
                    </a:extLst>
                  </a:tr>
                  <a:tr h="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4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5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7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6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0966914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701036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5862327"/>
                  </p:ext>
                </p:extLst>
              </p:nvPr>
            </p:nvGraphicFramePr>
            <p:xfrm>
              <a:off x="5292080" y="1916832"/>
              <a:ext cx="3048452" cy="11807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8032">
                      <a:extLst>
                        <a:ext uri="{9D8B030D-6E8A-4147-A177-3AD203B41FA5}">
                          <a16:colId xmlns:a16="http://schemas.microsoft.com/office/drawing/2014/main" val="2905352970"/>
                        </a:ext>
                      </a:extLst>
                    </a:gridCol>
                    <a:gridCol w="246698">
                      <a:extLst>
                        <a:ext uri="{9D8B030D-6E8A-4147-A177-3AD203B41FA5}">
                          <a16:colId xmlns:a16="http://schemas.microsoft.com/office/drawing/2014/main" val="2342778433"/>
                        </a:ext>
                      </a:extLst>
                    </a:gridCol>
                    <a:gridCol w="375677">
                      <a:extLst>
                        <a:ext uri="{9D8B030D-6E8A-4147-A177-3AD203B41FA5}">
                          <a16:colId xmlns:a16="http://schemas.microsoft.com/office/drawing/2014/main" val="100651819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460433326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301158565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706666247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3775967536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682434965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558596132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3096157248"/>
                        </a:ext>
                      </a:extLst>
                    </a:gridCol>
                  </a:tblGrid>
                  <a:tr h="218694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5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83962" t="-2778" r="-293396" b="-44722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1053" t="-2778" r="-172807" b="-44722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47191" t="-2778" r="-121348" b="-44722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82692" t="-2778" r="-3846" b="-44722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68952126"/>
                      </a:ext>
                    </a:extLst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pt-PT" sz="1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74749056"/>
                      </a:ext>
                    </a:extLst>
                  </a:tr>
                  <a:tr h="163068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2128" t="-104688" r="-974468" b="-104688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0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3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2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6445155"/>
                      </a:ext>
                    </a:extLst>
                  </a:tr>
                  <a:tr h="228283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46953822"/>
                      </a:ext>
                    </a:extLst>
                  </a:tr>
                  <a:tr h="163068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</a:t>
                          </a:r>
                          <a:endParaRPr lang="pt-PT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1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4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5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7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</a:rPr>
                            <a:t>6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0966914"/>
                      </a:ext>
                    </a:extLst>
                  </a:tr>
                  <a:tr h="228283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97010367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95830"/>
              </p:ext>
            </p:extLst>
          </p:nvPr>
        </p:nvGraphicFramePr>
        <p:xfrm>
          <a:off x="1131782" y="1916832"/>
          <a:ext cx="2689828" cy="289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507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402994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94086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491368">
                  <a:extLst>
                    <a:ext uri="{9D8B030D-6E8A-4147-A177-3AD203B41FA5}">
                      <a16:colId xmlns:a16="http://schemas.microsoft.com/office/drawing/2014/main" val="1600710163"/>
                    </a:ext>
                  </a:extLst>
                </a:gridCol>
                <a:gridCol w="284797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473076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solidFill>
                            <a:schemeClr val="tx1"/>
                          </a:solidFill>
                        </a:rPr>
                        <a:t>Posição</a:t>
                      </a:r>
                      <a:endParaRPr lang="pt-PT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solidFill>
                            <a:schemeClr val="tx1"/>
                          </a:solidFill>
                        </a:rPr>
                        <a:t>Qa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694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  <a:tr h="257212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7537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89034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047533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6557552" y="2329213"/>
            <a:ext cx="288032" cy="746639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/>
          <a:srcRect r="44198" b="-14365"/>
          <a:stretch/>
        </p:blipFill>
        <p:spPr>
          <a:xfrm>
            <a:off x="7768272" y="2702533"/>
            <a:ext cx="432047" cy="35558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852405" y="2704519"/>
            <a:ext cx="432854" cy="353599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6014387" y="3223279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S=</a:t>
            </a:r>
            <a:r>
              <a:rPr lang="pt-PT" dirty="0" err="1" smtClean="0"/>
              <a:t>K’Qa+JQa</a:t>
            </a:r>
            <a:r>
              <a:rPr lang="pt-PT" dirty="0" smtClean="0"/>
              <a:t>’</a:t>
            </a:r>
            <a:endParaRPr lang="pt-PT" dirty="0"/>
          </a:p>
        </p:txBody>
      </p:sp>
      <p:sp>
        <p:nvSpPr>
          <p:cNvPr id="16" name="Retângulo 15"/>
          <p:cNvSpPr/>
          <p:nvPr/>
        </p:nvSpPr>
        <p:spPr>
          <a:xfrm>
            <a:off x="6470697" y="3740038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R=S’</a:t>
            </a:r>
            <a:endParaRPr lang="pt-PT" dirty="0"/>
          </a:p>
        </p:txBody>
      </p:sp>
      <p:sp>
        <p:nvSpPr>
          <p:cNvPr id="17" name="Oval 16"/>
          <p:cNvSpPr/>
          <p:nvPr/>
        </p:nvSpPr>
        <p:spPr>
          <a:xfrm>
            <a:off x="6285259" y="3684179"/>
            <a:ext cx="1053631" cy="481050"/>
          </a:xfrm>
          <a:prstGeom prst="ellipse">
            <a:avLst/>
          </a:prstGeom>
          <a:noFill/>
          <a:ln w="2222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Oval 17"/>
          <p:cNvSpPr/>
          <p:nvPr/>
        </p:nvSpPr>
        <p:spPr>
          <a:xfrm>
            <a:off x="3372797" y="2420888"/>
            <a:ext cx="432048" cy="2421156"/>
          </a:xfrm>
          <a:prstGeom prst="ellipse">
            <a:avLst/>
          </a:prstGeom>
          <a:noFill/>
          <a:ln w="22225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4721576"/>
            <a:ext cx="3227183" cy="1824753"/>
          </a:xfrm>
          <a:prstGeom prst="rect">
            <a:avLst/>
          </a:prstGeom>
        </p:spPr>
      </p:pic>
      <p:sp>
        <p:nvSpPr>
          <p:cNvPr id="20" name="Retângulo 19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6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4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360373" y="4179934"/>
            <a:ext cx="475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 smtClean="0">
                <a:solidFill>
                  <a:srgbClr val="660066"/>
                </a:solidFill>
              </a:rPr>
              <a:t>Na tabela podemos ver que o R é sempre o oposto do S</a:t>
            </a:r>
            <a:endParaRPr lang="pt-PT" sz="1400" dirty="0">
              <a:solidFill>
                <a:srgbClr val="660066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83976" y="1569846"/>
            <a:ext cx="28889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 smtClean="0"/>
              <a:t>Mapa de </a:t>
            </a:r>
            <a:r>
              <a:rPr lang="pt-PT" sz="1400" dirty="0" err="1" smtClean="0"/>
              <a:t>Karnaugh</a:t>
            </a:r>
            <a:r>
              <a:rPr lang="pt-PT" sz="1400" dirty="0" smtClean="0"/>
              <a:t> para a saída s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63973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aixaDeTexto 91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3 de 4</a:t>
            </a:r>
            <a:endParaRPr lang="pt-PT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56394"/>
              </p:ext>
            </p:extLst>
          </p:nvPr>
        </p:nvGraphicFramePr>
        <p:xfrm>
          <a:off x="3977304" y="1502776"/>
          <a:ext cx="4738929" cy="289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507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402994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94086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491368">
                  <a:extLst>
                    <a:ext uri="{9D8B030D-6E8A-4147-A177-3AD203B41FA5}">
                      <a16:colId xmlns:a16="http://schemas.microsoft.com/office/drawing/2014/main" val="1600710163"/>
                    </a:ext>
                  </a:extLst>
                </a:gridCol>
                <a:gridCol w="870804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968085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968085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74320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r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6948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FF00"/>
                          </a:solidFill>
                        </a:rPr>
                        <a:t>K’. </a:t>
                      </a:r>
                      <a:r>
                        <a:rPr lang="pt-PT" sz="1400" dirty="0" err="1" smtClean="0">
                          <a:solidFill>
                            <a:srgbClr val="FFFF00"/>
                          </a:solidFill>
                        </a:rPr>
                        <a:t>Qa</a:t>
                      </a:r>
                      <a:endParaRPr lang="pt-PT" sz="14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J. </a:t>
                      </a:r>
                      <a:r>
                        <a:rPr lang="pt-PT" sz="1400" dirty="0" err="1" smtClean="0">
                          <a:solidFill>
                            <a:srgbClr val="FF0000"/>
                          </a:solidFill>
                        </a:rPr>
                        <a:t>Qa</a:t>
                      </a: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100" i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  <a:tr h="257212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rgbClr val="FFFF00"/>
                          </a:solidFill>
                        </a:rPr>
                        <a:t>K’. </a:t>
                      </a:r>
                      <a:r>
                        <a:rPr lang="pt-PT" sz="1400" dirty="0" err="1" smtClean="0">
                          <a:solidFill>
                            <a:srgbClr val="FFFF00"/>
                          </a:solidFill>
                        </a:rPr>
                        <a:t>Qa</a:t>
                      </a:r>
                      <a:endParaRPr lang="pt-PT" sz="14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100" i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437537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J. </a:t>
                      </a:r>
                      <a:r>
                        <a:rPr lang="pt-PT" sz="1400" dirty="0" err="1" smtClean="0">
                          <a:solidFill>
                            <a:srgbClr val="FF0000"/>
                          </a:solidFill>
                        </a:rPr>
                        <a:t>Qa</a:t>
                      </a: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100" i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71689034"/>
                  </a:ext>
                </a:extLst>
              </a:tr>
              <a:tr h="352731"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100" i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16047533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757192" y="5076749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S= K’. </a:t>
            </a:r>
            <a:r>
              <a:rPr lang="pt-PT" dirty="0" err="1" smtClean="0"/>
              <a:t>Qa</a:t>
            </a:r>
            <a:r>
              <a:rPr lang="pt-PT" dirty="0"/>
              <a:t> + J. </a:t>
            </a:r>
            <a:r>
              <a:rPr lang="pt-PT" dirty="0" err="1" smtClean="0"/>
              <a:t>Qa</a:t>
            </a:r>
            <a:r>
              <a:rPr lang="pt-PT" dirty="0" smtClean="0"/>
              <a:t>’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804311" y="5531419"/>
            <a:ext cx="3610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R= S’</a:t>
            </a:r>
            <a:endParaRPr lang="pt-PT" dirty="0"/>
          </a:p>
        </p:txBody>
      </p:sp>
      <p:grpSp>
        <p:nvGrpSpPr>
          <p:cNvPr id="2" name="Grupo 1"/>
          <p:cNvGrpSpPr/>
          <p:nvPr/>
        </p:nvGrpSpPr>
        <p:grpSpPr>
          <a:xfrm>
            <a:off x="452043" y="4005064"/>
            <a:ext cx="3164424" cy="2254537"/>
            <a:chOff x="487684" y="3910767"/>
            <a:chExt cx="3164424" cy="2254537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684" y="4168933"/>
              <a:ext cx="3164424" cy="1996371"/>
            </a:xfrm>
            <a:prstGeom prst="rect">
              <a:avLst/>
            </a:prstGeom>
          </p:spPr>
        </p:pic>
        <p:sp>
          <p:nvSpPr>
            <p:cNvPr id="20" name="CaixaDeTexto 19"/>
            <p:cNvSpPr txBox="1"/>
            <p:nvPr/>
          </p:nvSpPr>
          <p:spPr>
            <a:xfrm>
              <a:off x="615101" y="3910767"/>
              <a:ext cx="2597248" cy="382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 smtClean="0">
                  <a:solidFill>
                    <a:srgbClr val="FF0000"/>
                  </a:solidFill>
                </a:rPr>
                <a:t>FF na borda de descida</a:t>
              </a:r>
              <a:endParaRPr lang="pt-PT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tângulo 14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1211" y="2581043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Outra forma de resolver a tabela</a:t>
            </a:r>
            <a:endParaRPr lang="pt-PT" dirty="0"/>
          </a:p>
        </p:txBody>
      </p: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/>
          <a:lstStyle/>
          <a:p>
            <a:r>
              <a:rPr lang="pt-PT" sz="2800" dirty="0" smtClean="0"/>
              <a:t>Resolução </a:t>
            </a:r>
            <a:r>
              <a:rPr lang="pt-PT" sz="2800" dirty="0"/>
              <a:t>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/>
              <a:t>rs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9844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540" y="2184848"/>
            <a:ext cx="1924752" cy="1031667"/>
          </a:xfrm>
          <a:prstGeom prst="rect">
            <a:avLst/>
          </a:prstGeom>
        </p:spPr>
      </p:pic>
      <p:sp>
        <p:nvSpPr>
          <p:cNvPr id="92" name="CaixaDeTexto 91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4</a:t>
            </a:r>
            <a:r>
              <a:rPr lang="pt-PT" b="1" dirty="0" smtClean="0">
                <a:solidFill>
                  <a:srgbClr val="FF0000"/>
                </a:solidFill>
              </a:rPr>
              <a:t> de 4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336" y="1957312"/>
            <a:ext cx="6738540" cy="176362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130" y="4496358"/>
            <a:ext cx="6802159" cy="1750816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0098" y="4725144"/>
            <a:ext cx="1870739" cy="1005397"/>
          </a:xfrm>
          <a:prstGeom prst="rect">
            <a:avLst/>
          </a:prstGeom>
        </p:spPr>
      </p:pic>
      <p:sp>
        <p:nvSpPr>
          <p:cNvPr id="21" name="Retângulo 20"/>
          <p:cNvSpPr/>
          <p:nvPr/>
        </p:nvSpPr>
        <p:spPr>
          <a:xfrm>
            <a:off x="1547665" y="3873240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Só provoca alteração na saída, quando:</a:t>
            </a:r>
          </a:p>
          <a:p>
            <a:r>
              <a:rPr lang="pt-PT" dirty="0" smtClean="0"/>
              <a:t>Existe </a:t>
            </a:r>
            <a:r>
              <a:rPr lang="pt-PT" dirty="0"/>
              <a:t>uma transição de descida ou </a:t>
            </a:r>
            <a:r>
              <a:rPr lang="pt-PT" b="1" u="sng" dirty="0"/>
              <a:t>transição negativa</a:t>
            </a:r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1649620" y="1452081"/>
            <a:ext cx="6813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Só provoca alteração na saída, quando:</a:t>
            </a:r>
          </a:p>
          <a:p>
            <a:r>
              <a:rPr lang="pt-PT" dirty="0"/>
              <a:t>Existe uma Transição de subida ou </a:t>
            </a:r>
            <a:r>
              <a:rPr lang="pt-PT" b="1" u="sng" dirty="0"/>
              <a:t>transição positiva</a:t>
            </a:r>
          </a:p>
        </p:txBody>
      </p:sp>
      <p:cxnSp>
        <p:nvCxnSpPr>
          <p:cNvPr id="13" name="Conexão reta 12"/>
          <p:cNvCxnSpPr/>
          <p:nvPr/>
        </p:nvCxnSpPr>
        <p:spPr>
          <a:xfrm>
            <a:off x="179512" y="3845297"/>
            <a:ext cx="871296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39752" y="3038564"/>
            <a:ext cx="576064" cy="370466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Oval 23"/>
          <p:cNvSpPr/>
          <p:nvPr/>
        </p:nvSpPr>
        <p:spPr>
          <a:xfrm>
            <a:off x="3959932" y="5730541"/>
            <a:ext cx="576064" cy="370466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781237" y="346734"/>
            <a:ext cx="8229600" cy="1143000"/>
          </a:xfrm>
        </p:spPr>
        <p:txBody>
          <a:bodyPr/>
          <a:lstStyle/>
          <a:p>
            <a:r>
              <a:rPr lang="pt-PT" sz="2800" dirty="0" smtClean="0"/>
              <a:t>Resolução </a:t>
            </a:r>
            <a:r>
              <a:rPr lang="pt-PT" sz="2800" dirty="0"/>
              <a:t>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/>
              <a:t>rs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40620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697" y="65600"/>
            <a:ext cx="8229600" cy="1143000"/>
          </a:xfrm>
        </p:spPr>
        <p:txBody>
          <a:bodyPr/>
          <a:lstStyle/>
          <a:p>
            <a:r>
              <a:rPr lang="pt-PT" sz="2800" dirty="0" err="1" smtClean="0"/>
              <a:t>Flip</a:t>
            </a:r>
            <a:r>
              <a:rPr lang="pt-PT" sz="2800" dirty="0" smtClean="0"/>
              <a:t> Flop JK Master </a:t>
            </a:r>
            <a:r>
              <a:rPr lang="pt-PT" sz="2800" dirty="0" err="1" smtClean="0"/>
              <a:t>Slave</a:t>
            </a:r>
            <a:r>
              <a:rPr lang="pt-PT" sz="2800" dirty="0" smtClean="0"/>
              <a:t> com Clear e </a:t>
            </a:r>
            <a:r>
              <a:rPr lang="pt-PT" sz="2800" dirty="0" err="1" smtClean="0"/>
              <a:t>Preset</a:t>
            </a:r>
            <a:endParaRPr lang="pt-PT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24" y="1380057"/>
            <a:ext cx="3124200" cy="1543050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35448"/>
              </p:ext>
            </p:extLst>
          </p:nvPr>
        </p:nvGraphicFramePr>
        <p:xfrm>
          <a:off x="395536" y="3068960"/>
          <a:ext cx="5184575" cy="3284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94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71119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98044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398044">
                  <a:extLst>
                    <a:ext uri="{9D8B030D-6E8A-4147-A177-3AD203B41FA5}">
                      <a16:colId xmlns:a16="http://schemas.microsoft.com/office/drawing/2014/main" val="677682964"/>
                    </a:ext>
                  </a:extLst>
                </a:gridCol>
                <a:gridCol w="595171">
                  <a:extLst>
                    <a:ext uri="{9D8B030D-6E8A-4147-A177-3AD203B41FA5}">
                      <a16:colId xmlns:a16="http://schemas.microsoft.com/office/drawing/2014/main" val="3978149665"/>
                    </a:ext>
                  </a:extLst>
                </a:gridCol>
                <a:gridCol w="780683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8819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39445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PR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CLR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Erro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20846102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53626129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30614730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0/1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584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 smtClean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>
                          <a:latin typeface="Consolas" panose="020B0609020204030204" pitchFamily="49" charset="0"/>
                        </a:rPr>
                        <a:t>toggle</a:t>
                      </a:r>
                      <a:endParaRPr lang="pt-PT" sz="1100" i="1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540324" y="1355792"/>
            <a:ext cx="3905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Clear   = CLR faz RESET ao circuito</a:t>
            </a:r>
          </a:p>
          <a:p>
            <a:r>
              <a:rPr lang="pt-PT" dirty="0" err="1" smtClean="0"/>
              <a:t>Preset</a:t>
            </a:r>
            <a:r>
              <a:rPr lang="pt-PT" dirty="0" smtClean="0"/>
              <a:t> = PR faz SET ao circuito </a:t>
            </a:r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12815"/>
              </p:ext>
            </p:extLst>
          </p:nvPr>
        </p:nvGraphicFramePr>
        <p:xfrm>
          <a:off x="5724128" y="4077073"/>
          <a:ext cx="3261047" cy="1759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68">
                  <a:extLst>
                    <a:ext uri="{9D8B030D-6E8A-4147-A177-3AD203B41FA5}">
                      <a16:colId xmlns:a16="http://schemas.microsoft.com/office/drawing/2014/main" val="3240025357"/>
                    </a:ext>
                  </a:extLst>
                </a:gridCol>
                <a:gridCol w="516062">
                  <a:extLst>
                    <a:ext uri="{9D8B030D-6E8A-4147-A177-3AD203B41FA5}">
                      <a16:colId xmlns:a16="http://schemas.microsoft.com/office/drawing/2014/main" val="2450879121"/>
                    </a:ext>
                  </a:extLst>
                </a:gridCol>
                <a:gridCol w="2317017">
                  <a:extLst>
                    <a:ext uri="{9D8B030D-6E8A-4147-A177-3AD203B41FA5}">
                      <a16:colId xmlns:a16="http://schemas.microsoft.com/office/drawing/2014/main" val="510454625"/>
                    </a:ext>
                  </a:extLst>
                </a:gridCol>
              </a:tblGrid>
              <a:tr h="225069"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PR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CLR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63569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ERRO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2414814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638335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8773760"/>
                  </a:ext>
                </a:extLst>
              </a:tr>
              <a:tr h="53988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Depende do funcionamento normal do circuito JK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980912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844004" y="3430742"/>
            <a:ext cx="3021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Simplificação da tabela de verdade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187624" y="967660"/>
            <a:ext cx="7324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/>
              <a:t>As entradas PR e CLR são assíncronas, uma vez que, não dependem do CLK</a:t>
            </a:r>
            <a:endParaRPr lang="pt-PT" sz="1600" dirty="0"/>
          </a:p>
        </p:txBody>
      </p:sp>
      <p:grpSp>
        <p:nvGrpSpPr>
          <p:cNvPr id="17" name="Grupo 16"/>
          <p:cNvGrpSpPr/>
          <p:nvPr/>
        </p:nvGrpSpPr>
        <p:grpSpPr>
          <a:xfrm>
            <a:off x="6771960" y="1791087"/>
            <a:ext cx="1870739" cy="1494106"/>
            <a:chOff x="6771960" y="1791087"/>
            <a:chExt cx="1870739" cy="1494106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71960" y="2041567"/>
              <a:ext cx="1870739" cy="1005397"/>
            </a:xfrm>
            <a:prstGeom prst="rect">
              <a:avLst/>
            </a:prstGeom>
          </p:spPr>
        </p:pic>
        <p:cxnSp>
          <p:nvCxnSpPr>
            <p:cNvPr id="11" name="Conexão reta 10"/>
            <p:cNvCxnSpPr/>
            <p:nvPr/>
          </p:nvCxnSpPr>
          <p:spPr>
            <a:xfrm>
              <a:off x="7740351" y="1883867"/>
              <a:ext cx="0" cy="25289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7658523" y="2010317"/>
              <a:ext cx="163657" cy="16365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13" name="Conexão reta 12"/>
            <p:cNvCxnSpPr/>
            <p:nvPr/>
          </p:nvCxnSpPr>
          <p:spPr>
            <a:xfrm>
              <a:off x="7740351" y="2939514"/>
              <a:ext cx="0" cy="25289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 flipV="1">
              <a:off x="7674309" y="2908086"/>
              <a:ext cx="138051" cy="1472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7689117" y="3008194"/>
              <a:ext cx="5501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/>
                <a:t>Clear</a:t>
              </a:r>
              <a:endParaRPr lang="pt-PT" sz="1200" dirty="0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7707329" y="1791087"/>
              <a:ext cx="628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err="1" smtClean="0"/>
                <a:t>Preset</a:t>
              </a:r>
              <a:endParaRPr lang="pt-PT" sz="1200" dirty="0"/>
            </a:p>
          </p:txBody>
        </p:sp>
      </p:grpSp>
      <p:cxnSp>
        <p:nvCxnSpPr>
          <p:cNvPr id="19" name="Conexão reta 18"/>
          <p:cNvCxnSpPr/>
          <p:nvPr/>
        </p:nvCxnSpPr>
        <p:spPr>
          <a:xfrm flipH="1">
            <a:off x="251520" y="404664"/>
            <a:ext cx="7987748" cy="60486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ta 19"/>
          <p:cNvCxnSpPr/>
          <p:nvPr/>
        </p:nvCxnSpPr>
        <p:spPr>
          <a:xfrm>
            <a:off x="395536" y="404664"/>
            <a:ext cx="7940491" cy="56166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010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9769" y="106450"/>
            <a:ext cx="8229600" cy="1143000"/>
          </a:xfrm>
        </p:spPr>
        <p:txBody>
          <a:bodyPr/>
          <a:lstStyle/>
          <a:p>
            <a:r>
              <a:rPr lang="pt-PT" sz="2800" dirty="0" err="1" smtClean="0"/>
              <a:t>Flip</a:t>
            </a:r>
            <a:r>
              <a:rPr lang="pt-PT" sz="2800" dirty="0" smtClean="0"/>
              <a:t> Flop JK Master </a:t>
            </a:r>
            <a:r>
              <a:rPr lang="pt-PT" sz="2800" dirty="0" err="1" smtClean="0"/>
              <a:t>Slave</a:t>
            </a:r>
            <a:r>
              <a:rPr lang="pt-PT" sz="2800" dirty="0" smtClean="0"/>
              <a:t> com Clear e </a:t>
            </a:r>
            <a:r>
              <a:rPr lang="pt-PT" sz="2800" dirty="0" err="1" smtClean="0"/>
              <a:t>Preset</a:t>
            </a:r>
            <a:endParaRPr lang="pt-PT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075295"/>
              </p:ext>
            </p:extLst>
          </p:nvPr>
        </p:nvGraphicFramePr>
        <p:xfrm>
          <a:off x="395536" y="3068960"/>
          <a:ext cx="5184575" cy="3284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94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71119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11139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484949">
                  <a:extLst>
                    <a:ext uri="{9D8B030D-6E8A-4147-A177-3AD203B41FA5}">
                      <a16:colId xmlns:a16="http://schemas.microsoft.com/office/drawing/2014/main" val="677682964"/>
                    </a:ext>
                  </a:extLst>
                </a:gridCol>
                <a:gridCol w="595171">
                  <a:extLst>
                    <a:ext uri="{9D8B030D-6E8A-4147-A177-3AD203B41FA5}">
                      <a16:colId xmlns:a16="http://schemas.microsoft.com/office/drawing/2014/main" val="3978149665"/>
                    </a:ext>
                  </a:extLst>
                </a:gridCol>
                <a:gridCol w="780683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8819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39445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rgbClr val="C00000"/>
                          </a:solidFill>
                        </a:rPr>
                        <a:t>PR’</a:t>
                      </a:r>
                      <a:endParaRPr lang="pt-PT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rgbClr val="C00000"/>
                          </a:solidFill>
                        </a:rPr>
                        <a:t>CLR’</a:t>
                      </a:r>
                      <a:endParaRPr lang="pt-PT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Erro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20846102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53626129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30614730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0/1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584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 smtClean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>
                          <a:latin typeface="Consolas" panose="020B0609020204030204" pitchFamily="49" charset="0"/>
                        </a:rPr>
                        <a:t>toggle</a:t>
                      </a:r>
                      <a:endParaRPr lang="pt-PT" sz="1100" i="1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912578" y="1484491"/>
            <a:ext cx="3905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Clear   = CLR faz RESET ao circuito</a:t>
            </a:r>
          </a:p>
          <a:p>
            <a:r>
              <a:rPr lang="pt-PT" dirty="0" err="1" smtClean="0"/>
              <a:t>Preset</a:t>
            </a:r>
            <a:r>
              <a:rPr lang="pt-PT" dirty="0" smtClean="0"/>
              <a:t> = PR faz SET ao circuito </a:t>
            </a:r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45006"/>
              </p:ext>
            </p:extLst>
          </p:nvPr>
        </p:nvGraphicFramePr>
        <p:xfrm>
          <a:off x="5724128" y="4077073"/>
          <a:ext cx="3261047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324002535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50879121"/>
                    </a:ext>
                  </a:extLst>
                </a:gridCol>
                <a:gridCol w="2108919">
                  <a:extLst>
                    <a:ext uri="{9D8B030D-6E8A-4147-A177-3AD203B41FA5}">
                      <a16:colId xmlns:a16="http://schemas.microsoft.com/office/drawing/2014/main" val="510454625"/>
                    </a:ext>
                  </a:extLst>
                </a:gridCol>
              </a:tblGrid>
              <a:tr h="225069"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PR’</a:t>
                      </a:r>
                      <a:endParaRPr lang="pt-PT" sz="1400" dirty="0">
                        <a:solidFill>
                          <a:srgbClr val="C0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CLR’</a:t>
                      </a:r>
                      <a:endParaRPr lang="pt-PT" sz="1400" dirty="0">
                        <a:solidFill>
                          <a:srgbClr val="C0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63569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ERRO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2414814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638335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8773760"/>
                  </a:ext>
                </a:extLst>
              </a:tr>
              <a:tr h="53988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200" dirty="0" smtClean="0">
                          <a:latin typeface="Consolas" panose="020B0609020204030204" pitchFamily="49" charset="0"/>
                        </a:rPr>
                        <a:t>Depende do funcionamento normal do circuito JK</a:t>
                      </a:r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980912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775036" y="3769296"/>
            <a:ext cx="3021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Simplificação da tabela de verdade</a:t>
            </a:r>
            <a:endParaRPr lang="pt-PT" sz="1400" dirty="0"/>
          </a:p>
        </p:txBody>
      </p:sp>
      <p:sp>
        <p:nvSpPr>
          <p:cNvPr id="3" name="Retângulo 2"/>
          <p:cNvSpPr/>
          <p:nvPr/>
        </p:nvSpPr>
        <p:spPr>
          <a:xfrm>
            <a:off x="5423773" y="2639736"/>
            <a:ext cx="1360191" cy="57906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200" b="1" dirty="0" smtClean="0">
                <a:solidFill>
                  <a:srgbClr val="C00000"/>
                </a:solidFill>
              </a:rPr>
              <a:t>Neste caso:</a:t>
            </a:r>
          </a:p>
          <a:p>
            <a:r>
              <a:rPr lang="pt-PT" sz="1200" b="1" dirty="0" smtClean="0">
                <a:solidFill>
                  <a:srgbClr val="C00000"/>
                </a:solidFill>
              </a:rPr>
              <a:t>Desabilito em 1 </a:t>
            </a:r>
          </a:p>
          <a:p>
            <a:r>
              <a:rPr lang="pt-PT" sz="1200" b="1" dirty="0" smtClean="0">
                <a:solidFill>
                  <a:srgbClr val="C00000"/>
                </a:solidFill>
              </a:rPr>
              <a:t>Habilito em 0</a:t>
            </a:r>
            <a:endParaRPr lang="pt-PT" sz="1200" b="1" dirty="0">
              <a:solidFill>
                <a:srgbClr val="C0000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22" y="1449358"/>
            <a:ext cx="4239280" cy="1449234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187624" y="967660"/>
            <a:ext cx="7324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/>
              <a:t>As entradas PR e CLR são assíncronas, uma vez que, não dependem do CLK</a:t>
            </a:r>
            <a:endParaRPr lang="pt-PT" sz="1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409" y="2309099"/>
            <a:ext cx="1644199" cy="135499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22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Diagrama Temporal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2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996952"/>
            <a:ext cx="1646063" cy="1353429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147168" y="1297903"/>
            <a:ext cx="484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err="1"/>
              <a:t>Flip</a:t>
            </a:r>
            <a:r>
              <a:rPr lang="pt-PT" dirty="0"/>
              <a:t> Flop JK Master </a:t>
            </a:r>
            <a:r>
              <a:rPr lang="pt-PT" dirty="0" err="1"/>
              <a:t>Slave</a:t>
            </a:r>
            <a:r>
              <a:rPr lang="pt-PT" dirty="0"/>
              <a:t> com Clear e </a:t>
            </a:r>
            <a:r>
              <a:rPr lang="pt-PT" dirty="0" err="1"/>
              <a:t>Preset</a:t>
            </a:r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015" y="1722964"/>
            <a:ext cx="6105525" cy="382905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98804" y="5517232"/>
            <a:ext cx="70904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 smtClean="0"/>
              <a:t>Processo:</a:t>
            </a:r>
          </a:p>
          <a:p>
            <a:r>
              <a:rPr lang="pt-PT" sz="1400" dirty="0" smtClean="0"/>
              <a:t>1. Identificar os estados ativos de PR e CLR, identificando o resultado no estado Q e Q’</a:t>
            </a:r>
          </a:p>
          <a:p>
            <a:r>
              <a:rPr lang="pt-PT" sz="1400" dirty="0" smtClean="0"/>
              <a:t>2. Identificar a mudança de estado CLK (no caso, de 1 para 0). </a:t>
            </a:r>
          </a:p>
          <a:p>
            <a:r>
              <a:rPr lang="pt-PT" sz="1400" dirty="0" smtClean="0"/>
              <a:t>	2.1. Identificar o estado de J e K e desenhar a resultado de Q e Q’.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961255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9769" y="106450"/>
            <a:ext cx="8229600" cy="1143000"/>
          </a:xfrm>
        </p:spPr>
        <p:txBody>
          <a:bodyPr/>
          <a:lstStyle/>
          <a:p>
            <a:r>
              <a:rPr lang="pt-PT" sz="2800" dirty="0" err="1" smtClean="0"/>
              <a:t>Flip</a:t>
            </a:r>
            <a:r>
              <a:rPr lang="pt-PT" sz="2800" dirty="0" smtClean="0"/>
              <a:t> </a:t>
            </a:r>
            <a:r>
              <a:rPr lang="pt-PT" sz="2800" dirty="0" smtClean="0"/>
              <a:t>Flop Tipo T</a:t>
            </a:r>
            <a:endParaRPr lang="pt-PT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242868"/>
              </p:ext>
            </p:extLst>
          </p:nvPr>
        </p:nvGraphicFramePr>
        <p:xfrm>
          <a:off x="395536" y="3068960"/>
          <a:ext cx="5184575" cy="2707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94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71119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11139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484949">
                  <a:extLst>
                    <a:ext uri="{9D8B030D-6E8A-4147-A177-3AD203B41FA5}">
                      <a16:colId xmlns:a16="http://schemas.microsoft.com/office/drawing/2014/main" val="677682964"/>
                    </a:ext>
                  </a:extLst>
                </a:gridCol>
                <a:gridCol w="595171">
                  <a:extLst>
                    <a:ext uri="{9D8B030D-6E8A-4147-A177-3AD203B41FA5}">
                      <a16:colId xmlns:a16="http://schemas.microsoft.com/office/drawing/2014/main" val="3978149665"/>
                    </a:ext>
                  </a:extLst>
                </a:gridCol>
                <a:gridCol w="780683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977810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8819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394454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rgbClr val="C00000"/>
                          </a:solidFill>
                        </a:rPr>
                        <a:t>PR’</a:t>
                      </a:r>
                      <a:endParaRPr lang="pt-PT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rgbClr val="C00000"/>
                          </a:solidFill>
                        </a:rPr>
                        <a:t>CLR’</a:t>
                      </a:r>
                      <a:endParaRPr lang="pt-PT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Erro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20846102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53626129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930614730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0/1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8819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584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 smtClean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>
                          <a:latin typeface="Consolas" panose="020B0609020204030204" pitchFamily="49" charset="0"/>
                        </a:rPr>
                        <a:t>toggle</a:t>
                      </a:r>
                      <a:endParaRPr lang="pt-PT" sz="1100" i="1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912578" y="1484491"/>
            <a:ext cx="3905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Clear   = CLR faz RESET ao circuito</a:t>
            </a:r>
          </a:p>
          <a:p>
            <a:r>
              <a:rPr lang="pt-PT" dirty="0" err="1" smtClean="0"/>
              <a:t>Preset</a:t>
            </a:r>
            <a:r>
              <a:rPr lang="pt-PT" dirty="0" smtClean="0"/>
              <a:t> = PR faz SET ao circuito </a:t>
            </a:r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86228"/>
              </p:ext>
            </p:extLst>
          </p:nvPr>
        </p:nvGraphicFramePr>
        <p:xfrm>
          <a:off x="5724128" y="4077073"/>
          <a:ext cx="3261047" cy="218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324002535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50879121"/>
                    </a:ext>
                  </a:extLst>
                </a:gridCol>
                <a:gridCol w="2108919">
                  <a:extLst>
                    <a:ext uri="{9D8B030D-6E8A-4147-A177-3AD203B41FA5}">
                      <a16:colId xmlns:a16="http://schemas.microsoft.com/office/drawing/2014/main" val="510454625"/>
                    </a:ext>
                  </a:extLst>
                </a:gridCol>
              </a:tblGrid>
              <a:tr h="225069">
                <a:tc>
                  <a:txBody>
                    <a:bodyPr/>
                    <a:lstStyle/>
                    <a:p>
                      <a:endParaRPr lang="pt-PT" sz="1400" dirty="0">
                        <a:solidFill>
                          <a:srgbClr val="C0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T</a:t>
                      </a:r>
                      <a:endParaRPr lang="pt-PT" sz="1400" dirty="0">
                        <a:solidFill>
                          <a:srgbClr val="C0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363569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mem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2414814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toggle</a:t>
                      </a:r>
                      <a:endParaRPr lang="pt-PT" sz="1400" dirty="0" smtClean="0">
                        <a:latin typeface="Consolas" panose="020B0609020204030204" pitchFamily="49" charset="0"/>
                      </a:endParaRPr>
                    </a:p>
                    <a:p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638335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8773760"/>
                  </a:ext>
                </a:extLst>
              </a:tr>
              <a:tr h="539883"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PT" sz="12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980912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775036" y="3769296"/>
            <a:ext cx="3021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 smtClean="0"/>
              <a:t>Simplificação da tabela de verdade</a:t>
            </a:r>
            <a:endParaRPr lang="pt-PT" sz="1400" dirty="0"/>
          </a:p>
        </p:txBody>
      </p:sp>
      <p:sp>
        <p:nvSpPr>
          <p:cNvPr id="3" name="Retângulo 2"/>
          <p:cNvSpPr/>
          <p:nvPr/>
        </p:nvSpPr>
        <p:spPr>
          <a:xfrm>
            <a:off x="5423773" y="2639736"/>
            <a:ext cx="1360191" cy="57906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200" b="1" dirty="0" smtClean="0">
                <a:solidFill>
                  <a:srgbClr val="C00000"/>
                </a:solidFill>
              </a:rPr>
              <a:t>Neste caso:</a:t>
            </a:r>
          </a:p>
          <a:p>
            <a:r>
              <a:rPr lang="pt-PT" sz="1200" b="1" dirty="0" smtClean="0">
                <a:solidFill>
                  <a:srgbClr val="C00000"/>
                </a:solidFill>
              </a:rPr>
              <a:t>Desabilito em 1 </a:t>
            </a:r>
          </a:p>
          <a:p>
            <a:r>
              <a:rPr lang="pt-PT" sz="1200" b="1" dirty="0" smtClean="0">
                <a:solidFill>
                  <a:srgbClr val="C00000"/>
                </a:solidFill>
              </a:rPr>
              <a:t>Habilito em 0</a:t>
            </a:r>
            <a:endParaRPr lang="pt-PT" sz="1200" b="1" dirty="0">
              <a:solidFill>
                <a:srgbClr val="C0000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22" y="1449358"/>
            <a:ext cx="4239280" cy="1449234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187624" y="967660"/>
            <a:ext cx="7324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600" dirty="0" smtClean="0"/>
              <a:t>As entradas PR e CLR são assíncronas, uma vez que, não dependem do CLK</a:t>
            </a:r>
            <a:endParaRPr lang="pt-PT" sz="16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6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9664" y="274638"/>
            <a:ext cx="7277135" cy="1143000"/>
          </a:xfrm>
        </p:spPr>
        <p:txBody>
          <a:bodyPr/>
          <a:lstStyle/>
          <a:p>
            <a:pPr algn="l"/>
            <a:r>
              <a:rPr lang="pt-PT" dirty="0" err="1" smtClean="0"/>
              <a:t>FlipFlop</a:t>
            </a:r>
            <a:r>
              <a:rPr lang="pt-PT" dirty="0" smtClean="0"/>
              <a:t> JK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2041438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É uma evolução Flip-Flop </a:t>
            </a:r>
            <a:r>
              <a:rPr lang="pt-PT" dirty="0" err="1" smtClean="0"/>
              <a:t>rs</a:t>
            </a:r>
            <a:r>
              <a:rPr lang="pt-PT" dirty="0" smtClean="0"/>
              <a:t> – </a:t>
            </a:r>
            <a:r>
              <a:rPr lang="pt-PT" b="1" dirty="0" smtClean="0">
                <a:solidFill>
                  <a:srgbClr val="FF0000"/>
                </a:solidFill>
              </a:rPr>
              <a:t>que este FF elimina a condição proibida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38236" y="3472055"/>
            <a:ext cx="226901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J liga </a:t>
            </a:r>
            <a:r>
              <a:rPr lang="pt-PT" sz="1200" dirty="0" smtClean="0"/>
              <a:t>(= ao S do </a:t>
            </a:r>
            <a:r>
              <a:rPr lang="pt-PT" sz="1200" dirty="0" err="1" smtClean="0"/>
              <a:t>ff</a:t>
            </a:r>
            <a:r>
              <a:rPr lang="pt-PT" sz="1200" dirty="0" smtClean="0"/>
              <a:t> </a:t>
            </a:r>
            <a:r>
              <a:rPr lang="pt-PT" sz="1200" dirty="0" err="1" smtClean="0"/>
              <a:t>rs</a:t>
            </a:r>
            <a:r>
              <a:rPr lang="pt-PT" sz="1200" dirty="0" smtClean="0"/>
              <a:t>)</a:t>
            </a:r>
          </a:p>
          <a:p>
            <a:r>
              <a:rPr lang="pt-PT" dirty="0" smtClean="0"/>
              <a:t>K desliga </a:t>
            </a:r>
            <a:r>
              <a:rPr lang="pt-PT" sz="1200" dirty="0"/>
              <a:t>(= ao </a:t>
            </a:r>
            <a:r>
              <a:rPr lang="pt-PT" sz="1200" dirty="0" smtClean="0"/>
              <a:t>R </a:t>
            </a:r>
            <a:r>
              <a:rPr lang="pt-PT" sz="1200" dirty="0"/>
              <a:t>do </a:t>
            </a:r>
            <a:r>
              <a:rPr lang="pt-PT" sz="1200" dirty="0" err="1"/>
              <a:t>ff</a:t>
            </a:r>
            <a:r>
              <a:rPr lang="pt-PT" sz="1200" dirty="0"/>
              <a:t> </a:t>
            </a:r>
            <a:r>
              <a:rPr lang="pt-PT" sz="1200" dirty="0" err="1"/>
              <a:t>rs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9714"/>
              </p:ext>
            </p:extLst>
          </p:nvPr>
        </p:nvGraphicFramePr>
        <p:xfrm>
          <a:off x="5338374" y="3379654"/>
          <a:ext cx="3482098" cy="229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43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70767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220403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46071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46071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879743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75213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’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Mem.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>
                          <a:latin typeface="Consolas" panose="020B0609020204030204" pitchFamily="49" charset="0"/>
                        </a:rPr>
                        <a:t>Reset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Set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sz="1400" dirty="0"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Qa</a:t>
                      </a:r>
                      <a:r>
                        <a:rPr lang="pt-PT" sz="1400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Qa</a:t>
                      </a:r>
                      <a:endParaRPr lang="pt-PT" sz="1400" dirty="0" smtClean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toggle</a:t>
                      </a:r>
                      <a:endParaRPr lang="pt-PT" sz="1100" i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605544"/>
            <a:ext cx="2871788" cy="1435894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323528" y="2433547"/>
            <a:ext cx="6434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Características:</a:t>
            </a:r>
          </a:p>
          <a:p>
            <a:r>
              <a:rPr lang="pt-PT" dirty="0" smtClean="0"/>
              <a:t>- É sempre síncrono;</a:t>
            </a:r>
          </a:p>
          <a:p>
            <a:r>
              <a:rPr lang="pt-PT" dirty="0" smtClean="0"/>
              <a:t>- Quando J=1 e K=1 o Q e Q’ sofrem uma oscilação contínua</a:t>
            </a:r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8314991" y="-891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85333" y="5785077"/>
            <a:ext cx="8441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O FF-JK é em tudo semelhante ao FL-RS, a diferença está no estado proibido que passa a ser inversão.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153" y="4339030"/>
            <a:ext cx="2280102" cy="12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0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6458413" y="4437112"/>
            <a:ext cx="2228386" cy="1178549"/>
            <a:chOff x="1807814" y="3667027"/>
            <a:chExt cx="2971181" cy="1571398"/>
          </a:xfrm>
        </p:grpSpPr>
        <p:grpSp>
          <p:nvGrpSpPr>
            <p:cNvPr id="5" name="Grupo 4"/>
            <p:cNvGrpSpPr/>
            <p:nvPr/>
          </p:nvGrpSpPr>
          <p:grpSpPr>
            <a:xfrm>
              <a:off x="1807814" y="3667027"/>
              <a:ext cx="2971181" cy="1571398"/>
              <a:chOff x="1807814" y="3667027"/>
              <a:chExt cx="2971181" cy="1571398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10" name="Imagem 9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11" name="CaixaDeTexto 10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CaixaDeTexto 11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9" name="CaixaDeTexto 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" name="CaixaDeTexto 12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14" name="CaixaDeTexto 13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8" name="CaixaDeTexto 7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9" name="CaixaDeTexto 8"/>
              <p:cNvSpPr txBox="1"/>
              <p:nvPr/>
            </p:nvSpPr>
            <p:spPr>
              <a:xfrm>
                <a:off x="3047207" y="4246985"/>
                <a:ext cx="509953" cy="45140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</a:t>
                </a:r>
                <a:endParaRPr lang="pt-PT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6" name="Retângulo 5"/>
            <p:cNvSpPr/>
            <p:nvPr/>
          </p:nvSpPr>
          <p:spPr>
            <a:xfrm>
              <a:off x="2705493" y="4250761"/>
              <a:ext cx="313994" cy="5663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pic>
        <p:nvPicPr>
          <p:cNvPr id="16" name="Imagem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751" y="4207018"/>
            <a:ext cx="4956478" cy="2097206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9792" y="1484784"/>
            <a:ext cx="3523793" cy="2371550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8314991" y="-891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2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409664" y="274638"/>
            <a:ext cx="7277135" cy="1143000"/>
          </a:xfrm>
        </p:spPr>
        <p:txBody>
          <a:bodyPr/>
          <a:lstStyle/>
          <a:p>
            <a:pPr algn="l"/>
            <a:r>
              <a:rPr lang="pt-PT" sz="4000" dirty="0" smtClean="0"/>
              <a:t>Diagrama temporal </a:t>
            </a:r>
            <a:r>
              <a:rPr lang="pt-PT" sz="4000" dirty="0" err="1" smtClean="0"/>
              <a:t>FlipFlop</a:t>
            </a:r>
            <a:r>
              <a:rPr lang="pt-PT" sz="4000" dirty="0" smtClean="0"/>
              <a:t> JK</a:t>
            </a:r>
            <a:endParaRPr lang="pt-PT" sz="4000" dirty="0"/>
          </a:p>
        </p:txBody>
      </p:sp>
      <p:sp>
        <p:nvSpPr>
          <p:cNvPr id="19" name="Retângulo 18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7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9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80385" y="545003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Flip-Flop JK </a:t>
            </a:r>
            <a:r>
              <a:rPr lang="pt-PT" sz="2800" b="1" dirty="0"/>
              <a:t>M</a:t>
            </a:r>
            <a:r>
              <a:rPr lang="pt-PT" sz="2800" b="1" dirty="0" smtClean="0"/>
              <a:t>aster </a:t>
            </a:r>
            <a:r>
              <a:rPr lang="pt-PT" sz="2800" b="1" dirty="0" err="1"/>
              <a:t>S</a:t>
            </a:r>
            <a:r>
              <a:rPr lang="pt-PT" sz="2800" b="1" dirty="0" err="1" smtClean="0"/>
              <a:t>lave</a:t>
            </a:r>
            <a:endParaRPr lang="pt-PT" sz="2800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81733" y="2838453"/>
            <a:ext cx="331372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Funciona na transição do sinal</a:t>
            </a:r>
            <a:endParaRPr lang="pt-PT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381733" y="2092116"/>
            <a:ext cx="773995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Quando J=1 e K=1 o Q e Q’ </a:t>
            </a:r>
            <a:r>
              <a:rPr lang="pt-PT" dirty="0" smtClean="0">
                <a:solidFill>
                  <a:srgbClr val="FF0000"/>
                </a:solidFill>
              </a:rPr>
              <a:t>NÃO</a:t>
            </a:r>
            <a:r>
              <a:rPr lang="pt-PT" dirty="0" smtClean="0"/>
              <a:t> sofrem uma oscilação, uma vez que a transição é muito rápida.</a:t>
            </a:r>
            <a:endParaRPr lang="pt-PT" dirty="0"/>
          </a:p>
        </p:txBody>
      </p:sp>
      <p:sp>
        <p:nvSpPr>
          <p:cNvPr id="83" name="CaixaDeTexto 82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1 de 5</a:t>
            </a:r>
            <a:endParaRPr lang="pt-PT" b="1" dirty="0">
              <a:solidFill>
                <a:srgbClr val="FF0000"/>
              </a:solidFill>
            </a:endParaRPr>
          </a:p>
        </p:txBody>
      </p:sp>
      <p:pic>
        <p:nvPicPr>
          <p:cNvPr id="86" name="Imagem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615" y="591167"/>
            <a:ext cx="1902034" cy="636732"/>
          </a:xfrm>
          <a:prstGeom prst="rect">
            <a:avLst/>
          </a:prstGeom>
        </p:spPr>
      </p:pic>
      <p:sp>
        <p:nvSpPr>
          <p:cNvPr id="89" name="CaixaDeTexto 88"/>
          <p:cNvSpPr txBox="1"/>
          <p:nvPr/>
        </p:nvSpPr>
        <p:spPr>
          <a:xfrm>
            <a:off x="387966" y="1692471"/>
            <a:ext cx="773372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pt-PT" dirty="0" smtClean="0"/>
              <a:t>Principal vantagem acaba com a oscilação nas saídas quando J e K são 1</a:t>
            </a:r>
            <a:endParaRPr lang="pt-PT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1894" y="3354621"/>
            <a:ext cx="617653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FF JK MS está em memorização quando o </a:t>
            </a:r>
            <a:r>
              <a:rPr lang="pt-PT" dirty="0" err="1" smtClean="0"/>
              <a:t>clock</a:t>
            </a:r>
            <a:r>
              <a:rPr lang="pt-PT" dirty="0" smtClean="0"/>
              <a:t> está em 0 ou em 1, e é ativado quando há mudança de sinal (de 0 para 1 ou de 1 para 0) </a:t>
            </a:r>
            <a:endParaRPr lang="pt-PT" dirty="0"/>
          </a:p>
        </p:txBody>
      </p:sp>
      <p:sp>
        <p:nvSpPr>
          <p:cNvPr id="101" name="CaixaDeTexto 100"/>
          <p:cNvSpPr txBox="1"/>
          <p:nvPr/>
        </p:nvSpPr>
        <p:spPr>
          <a:xfrm>
            <a:off x="1408205" y="1192327"/>
            <a:ext cx="2395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Características</a:t>
            </a:r>
            <a:endParaRPr lang="pt-PT" sz="2400" b="1" dirty="0"/>
          </a:p>
        </p:txBody>
      </p:sp>
      <p:grpSp>
        <p:nvGrpSpPr>
          <p:cNvPr id="9" name="Grupo 8"/>
          <p:cNvGrpSpPr/>
          <p:nvPr/>
        </p:nvGrpSpPr>
        <p:grpSpPr>
          <a:xfrm>
            <a:off x="370673" y="4099815"/>
            <a:ext cx="8524976" cy="2339141"/>
            <a:chOff x="370673" y="4099815"/>
            <a:chExt cx="8524976" cy="2339141"/>
          </a:xfrm>
        </p:grpSpPr>
        <p:sp>
          <p:nvSpPr>
            <p:cNvPr id="87" name="CaixaDeTexto 86"/>
            <p:cNvSpPr txBox="1"/>
            <p:nvPr/>
          </p:nvSpPr>
          <p:spPr>
            <a:xfrm>
              <a:off x="370673" y="4585501"/>
              <a:ext cx="6249446" cy="175432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pt-PT" dirty="0" smtClean="0"/>
                <a:t>Só provoca alteração na saída, quando:</a:t>
              </a:r>
            </a:p>
            <a:p>
              <a:r>
                <a:rPr lang="pt-PT" dirty="0" smtClean="0"/>
                <a:t>Existe uma Transição de subida ou </a:t>
              </a:r>
              <a:r>
                <a:rPr lang="pt-PT" b="1" u="sng" dirty="0" smtClean="0"/>
                <a:t>transição positiva</a:t>
              </a:r>
            </a:p>
            <a:p>
              <a:endParaRPr lang="pt-PT" dirty="0" smtClean="0"/>
            </a:p>
            <a:p>
              <a:r>
                <a:rPr lang="pt-PT" dirty="0" smtClean="0"/>
                <a:t>ou </a:t>
              </a:r>
            </a:p>
            <a:p>
              <a:endParaRPr lang="pt-PT" dirty="0" smtClean="0"/>
            </a:p>
            <a:p>
              <a:r>
                <a:rPr lang="pt-PT" dirty="0" smtClean="0"/>
                <a:t>Existe uma transição de descida ou </a:t>
              </a:r>
              <a:r>
                <a:rPr lang="pt-PT" b="1" u="sng" dirty="0" smtClean="0"/>
                <a:t>transição negativa</a:t>
              </a:r>
              <a:endParaRPr lang="pt-PT" dirty="0"/>
            </a:p>
          </p:txBody>
        </p:sp>
        <p:grpSp>
          <p:nvGrpSpPr>
            <p:cNvPr id="64" name="Grupo 63"/>
            <p:cNvGrpSpPr/>
            <p:nvPr/>
          </p:nvGrpSpPr>
          <p:grpSpPr>
            <a:xfrm>
              <a:off x="6633156" y="4099815"/>
              <a:ext cx="2228386" cy="1178549"/>
              <a:chOff x="1807814" y="3667027"/>
              <a:chExt cx="2971181" cy="1571398"/>
            </a:xfrm>
          </p:grpSpPr>
          <p:grpSp>
            <p:nvGrpSpPr>
              <p:cNvPr id="65" name="Grupo 64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71" name="Imagem 70"/>
                <p:cNvPicPr>
                  <a:picLocks noChangeAspect="1"/>
                </p:cNvPicPr>
                <p:nvPr/>
              </p:nvPicPr>
              <p:blipFill rotWithShape="1">
                <a:blip r:embed="rId3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72" name="CaixaDeTexto 71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9" name="CaixaDeTexto 78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32" name="CaixaDeTexto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b="-1060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0" name="CaixaDeTexto 79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81" name="CaixaDeTexto 80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66" name="CaixaDeTexto 65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70" name="CaixaDeTexto 69"/>
              <p:cNvSpPr txBox="1"/>
              <p:nvPr/>
            </p:nvSpPr>
            <p:spPr>
              <a:xfrm>
                <a:off x="3100237" y="4250761"/>
                <a:ext cx="770316" cy="410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4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JKms</a:t>
                </a:r>
                <a:endParaRPr lang="pt-PT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grpSp>
          <p:nvGrpSpPr>
            <p:cNvPr id="90" name="Grupo 89"/>
            <p:cNvGrpSpPr/>
            <p:nvPr/>
          </p:nvGrpSpPr>
          <p:grpSpPr>
            <a:xfrm>
              <a:off x="6667263" y="5260407"/>
              <a:ext cx="2228386" cy="1178549"/>
              <a:chOff x="3761047" y="5038033"/>
              <a:chExt cx="2971181" cy="1571398"/>
            </a:xfrm>
          </p:grpSpPr>
          <p:grpSp>
            <p:nvGrpSpPr>
              <p:cNvPr id="91" name="Grupo 90"/>
              <p:cNvGrpSpPr/>
              <p:nvPr/>
            </p:nvGrpSpPr>
            <p:grpSpPr>
              <a:xfrm>
                <a:off x="3761047" y="5038033"/>
                <a:ext cx="2971181" cy="1571398"/>
                <a:chOff x="1807814" y="3667027"/>
                <a:chExt cx="2971181" cy="1571398"/>
              </a:xfrm>
            </p:grpSpPr>
            <p:grpSp>
              <p:nvGrpSpPr>
                <p:cNvPr id="93" name="Grupo 92"/>
                <p:cNvGrpSpPr/>
                <p:nvPr/>
              </p:nvGrpSpPr>
              <p:grpSpPr>
                <a:xfrm>
                  <a:off x="1807814" y="3667027"/>
                  <a:ext cx="2971181" cy="1571398"/>
                  <a:chOff x="5022355" y="4128940"/>
                  <a:chExt cx="2971181" cy="1571398"/>
                </a:xfrm>
              </p:grpSpPr>
              <p:pic>
                <p:nvPicPr>
                  <p:cNvPr id="96" name="Imagem 95"/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t="2673" r="12560"/>
                  <a:stretch/>
                </p:blipFill>
                <p:spPr>
                  <a:xfrm>
                    <a:off x="5144674" y="4128940"/>
                    <a:ext cx="2340208" cy="1536801"/>
                  </a:xfrm>
                  <a:prstGeom prst="rect">
                    <a:avLst/>
                  </a:prstGeom>
                </p:spPr>
              </p:pic>
              <p:sp>
                <p:nvSpPr>
                  <p:cNvPr id="97" name="CaixaDeTexto 96"/>
                  <p:cNvSpPr txBox="1"/>
                  <p:nvPr/>
                </p:nvSpPr>
                <p:spPr>
                  <a:xfrm>
                    <a:off x="5247664" y="4414719"/>
                    <a:ext cx="340264" cy="49244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J</a:t>
                    </a: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8" name="CaixaDeTexto 97"/>
                      <p:cNvSpPr txBox="1"/>
                      <p:nvPr/>
                    </p:nvSpPr>
                    <p:spPr>
                      <a:xfrm>
                        <a:off x="7445523" y="5164378"/>
                        <a:ext cx="548013" cy="535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pt-PT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pt-PT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bar>
                            </m:oMath>
                          </m:oMathPara>
                        </a14:m>
                        <a:endParaRPr lang="pt-PT" dirty="0"/>
                      </a:p>
                    </p:txBody>
                  </p:sp>
                </mc:Choice>
                <mc:Fallback xmlns="">
                  <p:sp>
                    <p:nvSpPr>
                      <p:cNvPr id="41" name="CaixaDeTexto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445523" y="5164378"/>
                        <a:ext cx="548013" cy="535960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121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pt-P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99" name="CaixaDeTexto 98"/>
                  <p:cNvSpPr txBox="1"/>
                  <p:nvPr/>
                </p:nvSpPr>
                <p:spPr>
                  <a:xfrm>
                    <a:off x="7445523" y="4295772"/>
                    <a:ext cx="447131" cy="49244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Q</a:t>
                    </a:r>
                    <a:endPara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  <p:sp>
                <p:nvSpPr>
                  <p:cNvPr id="100" name="CaixaDeTexto 99"/>
                  <p:cNvSpPr txBox="1"/>
                  <p:nvPr/>
                </p:nvSpPr>
                <p:spPr>
                  <a:xfrm>
                    <a:off x="5022355" y="4795046"/>
                    <a:ext cx="778419" cy="49244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pt-PT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a:t>CLK</a:t>
                    </a:r>
                    <a:endPara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endParaRPr>
                  </a:p>
                </p:txBody>
              </p:sp>
            </p:grpSp>
            <p:sp>
              <p:nvSpPr>
                <p:cNvPr id="94" name="CaixaDeTexto 93"/>
                <p:cNvSpPr txBox="1"/>
                <p:nvPr/>
              </p:nvSpPr>
              <p:spPr>
                <a:xfrm>
                  <a:off x="1980338" y="4680472"/>
                  <a:ext cx="440720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95" name="CaixaDeTexto 94"/>
                <p:cNvSpPr txBox="1"/>
                <p:nvPr/>
              </p:nvSpPr>
              <p:spPr>
                <a:xfrm>
                  <a:off x="3100237" y="4250761"/>
                  <a:ext cx="770316" cy="41036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pt-PT" sz="1400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JKms</a:t>
                  </a:r>
                  <a:endParaRPr lang="pt-PT" sz="14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92" name="Oval 91"/>
              <p:cNvSpPr/>
              <p:nvPr/>
            </p:nvSpPr>
            <p:spPr>
              <a:xfrm>
                <a:off x="4452339" y="5795932"/>
                <a:ext cx="185746" cy="18574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/>
              </a:p>
            </p:txBody>
          </p:sp>
        </p:grpSp>
        <p:cxnSp>
          <p:nvCxnSpPr>
            <p:cNvPr id="4" name="Conexão reta unidirecional 3"/>
            <p:cNvCxnSpPr>
              <a:endCxn id="81" idx="3"/>
            </p:cNvCxnSpPr>
            <p:nvPr/>
          </p:nvCxnSpPr>
          <p:spPr>
            <a:xfrm flipV="1">
              <a:off x="6084168" y="4784061"/>
              <a:ext cx="1132802" cy="26050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xão reta unidirecional 101"/>
            <p:cNvCxnSpPr>
              <a:endCxn id="92" idx="3"/>
            </p:cNvCxnSpPr>
            <p:nvPr/>
          </p:nvCxnSpPr>
          <p:spPr>
            <a:xfrm flipV="1">
              <a:off x="6192601" y="5947740"/>
              <a:ext cx="1013532" cy="25214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Retângulo 102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6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2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814" y="1702218"/>
            <a:ext cx="4904909" cy="215883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380385" y="545003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Flip-Flop JK </a:t>
            </a:r>
            <a:r>
              <a:rPr lang="pt-PT" sz="2800" b="1" dirty="0"/>
              <a:t>M</a:t>
            </a:r>
            <a:r>
              <a:rPr lang="pt-PT" sz="2800" b="1" dirty="0" smtClean="0"/>
              <a:t>aster </a:t>
            </a:r>
            <a:r>
              <a:rPr lang="pt-PT" sz="2800" b="1" dirty="0" err="1"/>
              <a:t>S</a:t>
            </a:r>
            <a:r>
              <a:rPr lang="pt-PT" sz="2800" b="1" dirty="0" err="1" smtClean="0"/>
              <a:t>lave</a:t>
            </a:r>
            <a:endParaRPr lang="pt-PT" sz="2800" b="1" dirty="0"/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56457"/>
              </p:ext>
            </p:extLst>
          </p:nvPr>
        </p:nvGraphicFramePr>
        <p:xfrm>
          <a:off x="5615031" y="3093034"/>
          <a:ext cx="3386677" cy="219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89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209228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07178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754594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26640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38590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J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K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0/1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˄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Reset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26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Set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/>
                        <a:t>˄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err="1" smtClean="0"/>
                        <a:t>Qa</a:t>
                      </a:r>
                      <a:endParaRPr lang="pt-PT" sz="1400" dirty="0" smtClean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Inversão</a:t>
                      </a:r>
                    </a:p>
                    <a:p>
                      <a:pPr algn="ctr"/>
                      <a:r>
                        <a:rPr lang="pt-PT" sz="1100" i="1" dirty="0" err="1" smtClean="0"/>
                        <a:t>toggle</a:t>
                      </a:r>
                      <a:endParaRPr lang="pt-PT" sz="1100" i="1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7085791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095463"/>
              </p:ext>
            </p:extLst>
          </p:nvPr>
        </p:nvGraphicFramePr>
        <p:xfrm>
          <a:off x="475229" y="2907849"/>
          <a:ext cx="2469932" cy="665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483">
                  <a:extLst>
                    <a:ext uri="{9D8B030D-6E8A-4147-A177-3AD203B41FA5}">
                      <a16:colId xmlns:a16="http://schemas.microsoft.com/office/drawing/2014/main" val="380112064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6699826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3266193596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20419300"/>
                    </a:ext>
                  </a:extLst>
                </a:gridCol>
              </a:tblGrid>
              <a:tr h="665984"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858767"/>
                  </a:ext>
                </a:extLst>
              </a:tr>
            </a:tbl>
          </a:graphicData>
        </a:graphic>
      </p:graphicFrame>
      <p:grpSp>
        <p:nvGrpSpPr>
          <p:cNvPr id="26" name="Grupo 25"/>
          <p:cNvGrpSpPr/>
          <p:nvPr/>
        </p:nvGrpSpPr>
        <p:grpSpPr>
          <a:xfrm>
            <a:off x="3072337" y="2629220"/>
            <a:ext cx="2228386" cy="1178549"/>
            <a:chOff x="1807814" y="3667027"/>
            <a:chExt cx="2971181" cy="1571398"/>
          </a:xfrm>
        </p:grpSpPr>
        <p:grpSp>
          <p:nvGrpSpPr>
            <p:cNvPr id="27" name="Grupo 26"/>
            <p:cNvGrpSpPr/>
            <p:nvPr/>
          </p:nvGrpSpPr>
          <p:grpSpPr>
            <a:xfrm>
              <a:off x="1807814" y="3667027"/>
              <a:ext cx="2971181" cy="1571398"/>
              <a:chOff x="5022355" y="4128940"/>
              <a:chExt cx="2971181" cy="1571398"/>
            </a:xfrm>
          </p:grpSpPr>
          <p:pic>
            <p:nvPicPr>
              <p:cNvPr id="30" name="Imagem 29"/>
              <p:cNvPicPr>
                <a:picLocks noChangeAspect="1"/>
              </p:cNvPicPr>
              <p:nvPr/>
            </p:nvPicPr>
            <p:blipFill rotWithShape="1">
              <a:blip r:embed="rId2"/>
              <a:srcRect t="2673" r="12560"/>
              <a:stretch/>
            </p:blipFill>
            <p:spPr>
              <a:xfrm>
                <a:off x="5144674" y="4128940"/>
                <a:ext cx="2340208" cy="1536801"/>
              </a:xfrm>
              <a:prstGeom prst="rect">
                <a:avLst/>
              </a:prstGeom>
            </p:spPr>
          </p:pic>
          <p:sp>
            <p:nvSpPr>
              <p:cNvPr id="31" name="CaixaDeTexto 30"/>
              <p:cNvSpPr txBox="1"/>
              <p:nvPr/>
            </p:nvSpPr>
            <p:spPr>
              <a:xfrm>
                <a:off x="5247664" y="4414719"/>
                <a:ext cx="340264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CaixaDeTexto 31"/>
                  <p:cNvSpPr txBox="1"/>
                  <p:nvPr/>
                </p:nvSpPr>
                <p:spPr>
                  <a:xfrm>
                    <a:off x="7445523" y="5164378"/>
                    <a:ext cx="548013" cy="53596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bar>
                        </m:oMath>
                      </m:oMathPara>
                    </a14:m>
                    <a:endParaRPr lang="pt-PT" dirty="0"/>
                  </a:p>
                </p:txBody>
              </p:sp>
            </mc:Choice>
            <mc:Fallback xmlns="">
              <p:sp>
                <p:nvSpPr>
                  <p:cNvPr id="32" name="CaixaDeTexto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45523" y="5164378"/>
                    <a:ext cx="548013" cy="53596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0606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3" name="CaixaDeTexto 32"/>
              <p:cNvSpPr txBox="1"/>
              <p:nvPr/>
            </p:nvSpPr>
            <p:spPr>
              <a:xfrm>
                <a:off x="7445523" y="4295772"/>
                <a:ext cx="447131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Q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34" name="CaixaDeTexto 33"/>
              <p:cNvSpPr txBox="1"/>
              <p:nvPr/>
            </p:nvSpPr>
            <p:spPr>
              <a:xfrm>
                <a:off x="5022355" y="4795046"/>
                <a:ext cx="778419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CLK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28" name="CaixaDeTexto 27"/>
            <p:cNvSpPr txBox="1"/>
            <p:nvPr/>
          </p:nvSpPr>
          <p:spPr>
            <a:xfrm>
              <a:off x="1980338" y="4680472"/>
              <a:ext cx="440720" cy="49244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K</a:t>
              </a:r>
              <a:endParaRPr lang="pt-PT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3100237" y="4250761"/>
              <a:ext cx="770316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t-PT" sz="140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JKms</a:t>
              </a:r>
              <a:endParaRPr lang="pt-PT" sz="14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3020674" y="5347431"/>
            <a:ext cx="2228386" cy="1178549"/>
            <a:chOff x="3761047" y="5038033"/>
            <a:chExt cx="2971181" cy="1571398"/>
          </a:xfrm>
        </p:grpSpPr>
        <p:grpSp>
          <p:nvGrpSpPr>
            <p:cNvPr id="35" name="Grupo 34"/>
            <p:cNvGrpSpPr/>
            <p:nvPr/>
          </p:nvGrpSpPr>
          <p:grpSpPr>
            <a:xfrm>
              <a:off x="3761047" y="5038033"/>
              <a:ext cx="2971181" cy="1571398"/>
              <a:chOff x="1807814" y="3667027"/>
              <a:chExt cx="2971181" cy="1571398"/>
            </a:xfrm>
          </p:grpSpPr>
          <p:grpSp>
            <p:nvGrpSpPr>
              <p:cNvPr id="36" name="Grupo 35"/>
              <p:cNvGrpSpPr/>
              <p:nvPr/>
            </p:nvGrpSpPr>
            <p:grpSpPr>
              <a:xfrm>
                <a:off x="1807814" y="3667027"/>
                <a:ext cx="2971181" cy="1571398"/>
                <a:chOff x="5022355" y="4128940"/>
                <a:chExt cx="2971181" cy="1571398"/>
              </a:xfrm>
            </p:grpSpPr>
            <p:pic>
              <p:nvPicPr>
                <p:cNvPr id="39" name="Imagem 38"/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2673" r="12560"/>
                <a:stretch/>
              </p:blipFill>
              <p:spPr>
                <a:xfrm>
                  <a:off x="5144674" y="4128940"/>
                  <a:ext cx="2340208" cy="1536801"/>
                </a:xfrm>
                <a:prstGeom prst="rect">
                  <a:avLst/>
                </a:prstGeom>
              </p:spPr>
            </p:pic>
            <p:sp>
              <p:nvSpPr>
                <p:cNvPr id="40" name="CaixaDeTexto 39"/>
                <p:cNvSpPr txBox="1"/>
                <p:nvPr/>
              </p:nvSpPr>
              <p:spPr>
                <a:xfrm>
                  <a:off x="5247664" y="4414719"/>
                  <a:ext cx="340264" cy="49244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J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CaixaDeTexto 40"/>
                    <p:cNvSpPr txBox="1"/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pt-PT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pt-PT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</m:bar>
                          </m:oMath>
                        </m:oMathPara>
                      </a14:m>
                      <a:endParaRPr lang="pt-PT" dirty="0"/>
                    </a:p>
                  </p:txBody>
                </p:sp>
              </mc:Choice>
              <mc:Fallback xmlns="">
                <p:sp>
                  <p:nvSpPr>
                    <p:cNvPr id="41" name="CaixaDeTexto 4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45523" y="5164378"/>
                      <a:ext cx="548013" cy="53596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b="-121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pt-P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2" name="CaixaDeTexto 41"/>
                <p:cNvSpPr txBox="1"/>
                <p:nvPr/>
              </p:nvSpPr>
              <p:spPr>
                <a:xfrm>
                  <a:off x="7445523" y="4295772"/>
                  <a:ext cx="447131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Q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sp>
              <p:nvSpPr>
                <p:cNvPr id="43" name="CaixaDeTexto 42"/>
                <p:cNvSpPr txBox="1"/>
                <p:nvPr/>
              </p:nvSpPr>
              <p:spPr>
                <a:xfrm>
                  <a:off x="5022355" y="4795046"/>
                  <a:ext cx="778419" cy="49244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pt-PT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CLK</a:t>
                  </a:r>
                  <a:endParaRPr lang="pt-PT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p:grpSp>
          <p:sp>
            <p:nvSpPr>
              <p:cNvPr id="37" name="CaixaDeTexto 36"/>
              <p:cNvSpPr txBox="1"/>
              <p:nvPr/>
            </p:nvSpPr>
            <p:spPr>
              <a:xfrm>
                <a:off x="1980338" y="4680472"/>
                <a:ext cx="440720" cy="49244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3100237" y="4250761"/>
                <a:ext cx="770316" cy="410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PT" sz="14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JKms</a:t>
                </a:r>
                <a:endParaRPr lang="pt-PT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4452339" y="5795932"/>
              <a:ext cx="185746" cy="18574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53" name="Grupo 52"/>
          <p:cNvGrpSpPr/>
          <p:nvPr/>
        </p:nvGrpSpPr>
        <p:grpSpPr>
          <a:xfrm flipV="1">
            <a:off x="1566967" y="5901943"/>
            <a:ext cx="182197" cy="130624"/>
            <a:chOff x="1119397" y="5410986"/>
            <a:chExt cx="206297" cy="163211"/>
          </a:xfrm>
        </p:grpSpPr>
        <p:cxnSp>
          <p:nvCxnSpPr>
            <p:cNvPr id="54" name="Conexão reta 53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xão reta 54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o 2"/>
          <p:cNvGrpSpPr/>
          <p:nvPr/>
        </p:nvGrpSpPr>
        <p:grpSpPr>
          <a:xfrm>
            <a:off x="1005853" y="3107317"/>
            <a:ext cx="156223" cy="358318"/>
            <a:chOff x="822225" y="3776624"/>
            <a:chExt cx="156223" cy="358318"/>
          </a:xfrm>
        </p:grpSpPr>
        <p:grpSp>
          <p:nvGrpSpPr>
            <p:cNvPr id="52" name="Grupo 51"/>
            <p:cNvGrpSpPr/>
            <p:nvPr/>
          </p:nvGrpSpPr>
          <p:grpSpPr>
            <a:xfrm>
              <a:off x="822225" y="3776624"/>
              <a:ext cx="154723" cy="122408"/>
              <a:chOff x="1119397" y="5410986"/>
              <a:chExt cx="206297" cy="163211"/>
            </a:xfrm>
          </p:grpSpPr>
          <p:cxnSp>
            <p:nvCxnSpPr>
              <p:cNvPr id="48" name="Conexão reta 47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xão reta 48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upo 60"/>
            <p:cNvGrpSpPr/>
            <p:nvPr/>
          </p:nvGrpSpPr>
          <p:grpSpPr>
            <a:xfrm>
              <a:off x="823725" y="4012534"/>
              <a:ext cx="154723" cy="122408"/>
              <a:chOff x="1119397" y="5410986"/>
              <a:chExt cx="206297" cy="163211"/>
            </a:xfrm>
          </p:grpSpPr>
          <p:cxnSp>
            <p:nvCxnSpPr>
              <p:cNvPr id="62" name="Conexão reta 61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xão reta 62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o 66"/>
            <p:cNvGrpSpPr/>
            <p:nvPr/>
          </p:nvGrpSpPr>
          <p:grpSpPr>
            <a:xfrm>
              <a:off x="823724" y="3890125"/>
              <a:ext cx="154723" cy="122408"/>
              <a:chOff x="1119397" y="5410986"/>
              <a:chExt cx="206297" cy="163211"/>
            </a:xfrm>
          </p:grpSpPr>
          <p:cxnSp>
            <p:nvCxnSpPr>
              <p:cNvPr id="68" name="Conexão reta 67"/>
              <p:cNvCxnSpPr/>
              <p:nvPr/>
            </p:nvCxnSpPr>
            <p:spPr>
              <a:xfrm flipV="1">
                <a:off x="1119397" y="5410986"/>
                <a:ext cx="103307" cy="163211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exão reta 68"/>
              <p:cNvCxnSpPr/>
              <p:nvPr/>
            </p:nvCxnSpPr>
            <p:spPr>
              <a:xfrm flipH="1" flipV="1">
                <a:off x="1222705" y="5410987"/>
                <a:ext cx="102989" cy="16321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Grupo 72"/>
          <p:cNvGrpSpPr/>
          <p:nvPr/>
        </p:nvGrpSpPr>
        <p:grpSpPr>
          <a:xfrm flipV="1">
            <a:off x="1576108" y="5721537"/>
            <a:ext cx="182197" cy="130624"/>
            <a:chOff x="1119397" y="5410986"/>
            <a:chExt cx="206297" cy="163211"/>
          </a:xfrm>
        </p:grpSpPr>
        <p:cxnSp>
          <p:nvCxnSpPr>
            <p:cNvPr id="74" name="Conexão reta 73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xão reta 74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upo 75"/>
          <p:cNvGrpSpPr/>
          <p:nvPr/>
        </p:nvGrpSpPr>
        <p:grpSpPr>
          <a:xfrm flipV="1">
            <a:off x="1566967" y="5543422"/>
            <a:ext cx="182197" cy="130624"/>
            <a:chOff x="1119397" y="5410986"/>
            <a:chExt cx="206297" cy="163211"/>
          </a:xfrm>
        </p:grpSpPr>
        <p:cxnSp>
          <p:nvCxnSpPr>
            <p:cNvPr id="77" name="Conexão reta 76"/>
            <p:cNvCxnSpPr/>
            <p:nvPr/>
          </p:nvCxnSpPr>
          <p:spPr>
            <a:xfrm flipV="1">
              <a:off x="1119397" y="5410986"/>
              <a:ext cx="103307" cy="1632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xão reta 77"/>
            <p:cNvCxnSpPr/>
            <p:nvPr/>
          </p:nvCxnSpPr>
          <p:spPr>
            <a:xfrm flipH="1" flipV="1">
              <a:off x="1222705" y="5410987"/>
              <a:ext cx="102989" cy="16321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2" name="Tabela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097751"/>
              </p:ext>
            </p:extLst>
          </p:nvPr>
        </p:nvGraphicFramePr>
        <p:xfrm>
          <a:off x="432380" y="5506613"/>
          <a:ext cx="2469932" cy="665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483">
                  <a:extLst>
                    <a:ext uri="{9D8B030D-6E8A-4147-A177-3AD203B41FA5}">
                      <a16:colId xmlns:a16="http://schemas.microsoft.com/office/drawing/2014/main" val="380112064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66998263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3266193596"/>
                    </a:ext>
                  </a:extLst>
                </a:gridCol>
                <a:gridCol w="617483">
                  <a:extLst>
                    <a:ext uri="{9D8B030D-6E8A-4147-A177-3AD203B41FA5}">
                      <a16:colId xmlns:a16="http://schemas.microsoft.com/office/drawing/2014/main" val="1120419300"/>
                    </a:ext>
                  </a:extLst>
                </a:gridCol>
              </a:tblGrid>
              <a:tr h="665984"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 marL="68580" marR="68580" marT="34290" marB="3429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858767"/>
                  </a:ext>
                </a:extLst>
              </a:tr>
            </a:tbl>
          </a:graphicData>
        </a:graphic>
      </p:graphicFrame>
      <p:sp>
        <p:nvSpPr>
          <p:cNvPr id="83" name="CaixaDeTexto 82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2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84" name="CaixaDeTexto 83"/>
          <p:cNvSpPr txBox="1"/>
          <p:nvPr/>
        </p:nvSpPr>
        <p:spPr>
          <a:xfrm>
            <a:off x="395814" y="2323656"/>
            <a:ext cx="4420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Transição de subida ou transição positiva</a:t>
            </a:r>
            <a:endParaRPr lang="pt-PT" dirty="0"/>
          </a:p>
        </p:txBody>
      </p:sp>
      <p:sp>
        <p:nvSpPr>
          <p:cNvPr id="85" name="CaixaDeTexto 84"/>
          <p:cNvSpPr txBox="1"/>
          <p:nvPr/>
        </p:nvSpPr>
        <p:spPr>
          <a:xfrm>
            <a:off x="403915" y="5024916"/>
            <a:ext cx="462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Transição de descida ou transição negativa</a:t>
            </a:r>
            <a:endParaRPr lang="pt-PT" dirty="0"/>
          </a:p>
        </p:txBody>
      </p:sp>
      <p:sp>
        <p:nvSpPr>
          <p:cNvPr id="87" name="CaixaDeTexto 86"/>
          <p:cNvSpPr txBox="1"/>
          <p:nvPr/>
        </p:nvSpPr>
        <p:spPr>
          <a:xfrm>
            <a:off x="412445" y="1702218"/>
            <a:ext cx="4650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Só altera a saída quando há uma Transição de subida ou transição positiva</a:t>
            </a:r>
            <a:endParaRPr lang="pt-PT" dirty="0"/>
          </a:p>
        </p:txBody>
      </p:sp>
      <p:sp>
        <p:nvSpPr>
          <p:cNvPr id="88" name="CaixaDeTexto 87"/>
          <p:cNvSpPr txBox="1"/>
          <p:nvPr/>
        </p:nvSpPr>
        <p:spPr>
          <a:xfrm>
            <a:off x="432380" y="4352088"/>
            <a:ext cx="488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Só altera a saída quando </a:t>
            </a:r>
            <a:r>
              <a:rPr lang="pt-PT" dirty="0" smtClean="0"/>
              <a:t>há uma Transição de descida ou transição negativa</a:t>
            </a:r>
            <a:endParaRPr lang="pt-PT" dirty="0"/>
          </a:p>
        </p:txBody>
      </p:sp>
      <p:sp>
        <p:nvSpPr>
          <p:cNvPr id="65" name="Retângulo 64"/>
          <p:cNvSpPr/>
          <p:nvPr/>
        </p:nvSpPr>
        <p:spPr>
          <a:xfrm>
            <a:off x="432380" y="4328687"/>
            <a:ext cx="4904909" cy="215883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6" name="CaixaDeTexto 65"/>
          <p:cNvSpPr txBox="1"/>
          <p:nvPr/>
        </p:nvSpPr>
        <p:spPr>
          <a:xfrm>
            <a:off x="1408205" y="1192327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 smtClean="0"/>
              <a:t>Funcionamento</a:t>
            </a:r>
            <a:endParaRPr lang="pt-PT" sz="2400" b="1" dirty="0"/>
          </a:p>
        </p:txBody>
      </p:sp>
      <p:sp>
        <p:nvSpPr>
          <p:cNvPr id="70" name="Retângulo 69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6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16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30530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3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80385" y="399152"/>
            <a:ext cx="3440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Diagrama temporal</a:t>
            </a:r>
            <a:endParaRPr lang="pt-PT" sz="2800" b="1" dirty="0"/>
          </a:p>
        </p:txBody>
      </p:sp>
      <p:sp>
        <p:nvSpPr>
          <p:cNvPr id="7" name="Retângulo 6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2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362" y="1218900"/>
            <a:ext cx="5425110" cy="241813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678" y="2297050"/>
            <a:ext cx="1731414" cy="92667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870131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Flip-Flop JK Master </a:t>
            </a:r>
            <a:r>
              <a:rPr lang="pt-PT" b="1" dirty="0" err="1"/>
              <a:t>Slave</a:t>
            </a:r>
            <a:endParaRPr lang="pt-PT" b="1" dirty="0"/>
          </a:p>
        </p:txBody>
      </p:sp>
      <p:sp>
        <p:nvSpPr>
          <p:cNvPr id="9" name="Retângulo 8"/>
          <p:cNvSpPr/>
          <p:nvPr/>
        </p:nvSpPr>
        <p:spPr>
          <a:xfrm>
            <a:off x="396782" y="1888381"/>
            <a:ext cx="2035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Transição </a:t>
            </a:r>
            <a:r>
              <a:rPr lang="pt-PT" dirty="0"/>
              <a:t>positiva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4362" y="3933567"/>
            <a:ext cx="5432441" cy="2427622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369" y="4843063"/>
            <a:ext cx="1572904" cy="792549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96782" y="4221088"/>
            <a:ext cx="2125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Transição negativa</a:t>
            </a:r>
            <a:endParaRPr lang="pt-PT" dirty="0"/>
          </a:p>
        </p:txBody>
      </p:sp>
      <p:cxnSp>
        <p:nvCxnSpPr>
          <p:cNvPr id="14" name="Conexão reta 13"/>
          <p:cNvCxnSpPr/>
          <p:nvPr/>
        </p:nvCxnSpPr>
        <p:spPr>
          <a:xfrm>
            <a:off x="179512" y="3717032"/>
            <a:ext cx="854514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28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346" y="1700808"/>
            <a:ext cx="3101300" cy="91390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t="1" r="38812" b="4184"/>
          <a:stretch/>
        </p:blipFill>
        <p:spPr>
          <a:xfrm>
            <a:off x="1943708" y="2996952"/>
            <a:ext cx="5184576" cy="2273937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904405" y="565312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Problemas do </a:t>
            </a:r>
            <a:r>
              <a:rPr lang="pt-PT" dirty="0" err="1" smtClean="0"/>
              <a:t>FFjkms</a:t>
            </a:r>
            <a:r>
              <a:rPr lang="pt-PT" dirty="0" smtClean="0"/>
              <a:t> constituído por FF </a:t>
            </a:r>
            <a:r>
              <a:rPr lang="pt-PT" dirty="0" err="1" smtClean="0"/>
              <a:t>rs</a:t>
            </a:r>
            <a:endParaRPr lang="pt-PT" dirty="0"/>
          </a:p>
        </p:txBody>
      </p:sp>
      <p:sp>
        <p:nvSpPr>
          <p:cNvPr id="92" name="CaixaDeTexto 91"/>
          <p:cNvSpPr txBox="1"/>
          <p:nvPr/>
        </p:nvSpPr>
        <p:spPr>
          <a:xfrm>
            <a:off x="833635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4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80385" y="545003"/>
            <a:ext cx="2699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 smtClean="0"/>
              <a:t>Circuito lógico</a:t>
            </a:r>
            <a:endParaRPr lang="pt-PT" sz="2800" b="1" dirty="0"/>
          </a:p>
        </p:txBody>
      </p:sp>
      <p:sp>
        <p:nvSpPr>
          <p:cNvPr id="11" name="Retângulo 10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86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pt-PT" sz="2800" dirty="0"/>
              <a:t>Problemas do </a:t>
            </a:r>
            <a:r>
              <a:rPr lang="pt-PT" sz="2800" dirty="0" err="1"/>
              <a:t>FFjkms</a:t>
            </a:r>
            <a:r>
              <a:rPr lang="pt-PT" sz="2800" dirty="0"/>
              <a:t> constituído por FF </a:t>
            </a:r>
            <a:r>
              <a:rPr lang="pt-PT" sz="2800" dirty="0" err="1" smtClean="0"/>
              <a:t>rs</a:t>
            </a:r>
            <a:endParaRPr lang="pt-PT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36359" y="0"/>
            <a:ext cx="83869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5</a:t>
            </a:r>
            <a:r>
              <a:rPr lang="pt-PT" b="1" dirty="0" smtClean="0">
                <a:solidFill>
                  <a:srgbClr val="FF0000"/>
                </a:solidFill>
              </a:rPr>
              <a:t> de 5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97098" y="1674674"/>
            <a:ext cx="8739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Provocar o problema</a:t>
            </a:r>
          </a:p>
          <a:p>
            <a:r>
              <a:rPr lang="pt-PT" b="1" dirty="0" smtClean="0"/>
              <a:t>Passo 1- </a:t>
            </a:r>
            <a:r>
              <a:rPr lang="pt-PT" dirty="0" smtClean="0"/>
              <a:t>Se J=0; K=1; CLK=1 </a:t>
            </a:r>
            <a:r>
              <a:rPr lang="pt-PT" dirty="0"/>
              <a:t>(Neste momento o MESTRE tem o valor </a:t>
            </a:r>
            <a:r>
              <a:rPr lang="pt-PT" dirty="0" smtClean="0"/>
              <a:t>de K=1)</a:t>
            </a:r>
            <a:endParaRPr lang="pt-PT" dirty="0"/>
          </a:p>
          <a:p>
            <a:r>
              <a:rPr lang="pt-PT" b="1" dirty="0"/>
              <a:t>Passo </a:t>
            </a:r>
            <a:r>
              <a:rPr lang="pt-PT" b="1" dirty="0" smtClean="0"/>
              <a:t>2- </a:t>
            </a:r>
            <a:r>
              <a:rPr lang="pt-PT" dirty="0" smtClean="0"/>
              <a:t>De seguida, K=0 (O MESTRE continua com </a:t>
            </a:r>
            <a:r>
              <a:rPr lang="pt-PT" dirty="0"/>
              <a:t>o valor de </a:t>
            </a:r>
            <a:r>
              <a:rPr lang="pt-PT" dirty="0" smtClean="0"/>
              <a:t>K=1)</a:t>
            </a:r>
          </a:p>
          <a:p>
            <a:r>
              <a:rPr lang="pt-PT" b="1" dirty="0"/>
              <a:t>Passo </a:t>
            </a:r>
            <a:r>
              <a:rPr lang="pt-PT" b="1" dirty="0" smtClean="0"/>
              <a:t>3- </a:t>
            </a:r>
            <a:r>
              <a:rPr lang="pt-PT" dirty="0" smtClean="0"/>
              <a:t>CLK=0 (O resultado deveria ser MEMÓRIA, uma vez que, J=0 e K=0, no entanto o resultado é Q´ porque foi esse o valor inserido no mestre no passo 1)</a:t>
            </a:r>
          </a:p>
        </p:txBody>
      </p:sp>
      <p:pic>
        <p:nvPicPr>
          <p:cNvPr id="7" name="2018-04-13_20-13-52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embed="rId2">
                  <p14:trim st="5111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7584" y="3429000"/>
            <a:ext cx="7219950" cy="268605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5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4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Resumo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2027115"/>
            <a:ext cx="2280102" cy="122540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757674"/>
            <a:ext cx="2286198" cy="122540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5189115"/>
            <a:ext cx="2280102" cy="122540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3528" y="1842281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É uma evolução Flip-Flop </a:t>
            </a:r>
            <a:r>
              <a:rPr lang="pt-PT" dirty="0" err="1" smtClean="0"/>
              <a:t>rs</a:t>
            </a:r>
            <a:r>
              <a:rPr lang="pt-PT" dirty="0" smtClean="0"/>
              <a:t> – </a:t>
            </a:r>
            <a:r>
              <a:rPr lang="pt-PT" b="1" dirty="0" smtClean="0">
                <a:solidFill>
                  <a:srgbClr val="FF0000"/>
                </a:solidFill>
              </a:rPr>
              <a:t>que este FF elimina a condição proibida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43336" y="2246549"/>
            <a:ext cx="64341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Características:</a:t>
            </a:r>
          </a:p>
          <a:p>
            <a:r>
              <a:rPr lang="pt-PT" dirty="0" smtClean="0"/>
              <a:t>- É sempre síncrono;</a:t>
            </a:r>
          </a:p>
          <a:p>
            <a:r>
              <a:rPr lang="pt-PT" dirty="0" smtClean="0"/>
              <a:t>- Quando J=1 e K=1 o Q e Q’ sofrem uma oscilação contínua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343336" y="390015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>Só provoca alteração na saída, quando:</a:t>
            </a:r>
          </a:p>
          <a:p>
            <a:r>
              <a:rPr lang="pt-PT" dirty="0"/>
              <a:t>Existe uma Transição de subida ou </a:t>
            </a:r>
            <a:r>
              <a:rPr lang="pt-PT" b="1" u="sng" dirty="0"/>
              <a:t>transição positiva</a:t>
            </a:r>
          </a:p>
          <a:p>
            <a:endParaRPr lang="pt-PT" dirty="0"/>
          </a:p>
          <a:p>
            <a:r>
              <a:rPr lang="pt-PT" dirty="0"/>
              <a:t>ou </a:t>
            </a:r>
          </a:p>
          <a:p>
            <a:endParaRPr lang="pt-PT" dirty="0"/>
          </a:p>
          <a:p>
            <a:r>
              <a:rPr lang="pt-PT" dirty="0"/>
              <a:t>Existe uma transição de descida ou </a:t>
            </a:r>
            <a:r>
              <a:rPr lang="pt-PT" b="1" u="sng" dirty="0"/>
              <a:t>transição negativa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454230" y="3126073"/>
            <a:ext cx="436369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Funciona no estado do </a:t>
            </a:r>
            <a:r>
              <a:rPr lang="pt-PT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clk</a:t>
            </a:r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0 ou 1</a:t>
            </a:r>
            <a:endParaRPr lang="pt-PT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739058" y="4311952"/>
            <a:ext cx="1890683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Funciona na transição do </a:t>
            </a:r>
            <a:r>
              <a:rPr lang="pt-PT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clk</a:t>
            </a:r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, </a:t>
            </a:r>
          </a:p>
          <a:p>
            <a:pPr algn="ctr"/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 1 para 0</a:t>
            </a:r>
          </a:p>
          <a:p>
            <a:pPr algn="ctr"/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ou</a:t>
            </a:r>
          </a:p>
          <a:p>
            <a:pPr algn="ctr"/>
            <a:r>
              <a:rPr lang="pt-PT" b="1" dirty="0">
                <a:solidFill>
                  <a:srgbClr val="FF0000"/>
                </a:solidFill>
                <a:latin typeface="Consolas" panose="020B0609020204030204" pitchFamily="49" charset="0"/>
              </a:rPr>
              <a:t>de 0 para </a:t>
            </a:r>
            <a:r>
              <a:rPr lang="pt-PT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7707591" y="6600320"/>
            <a:ext cx="14805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altLang="pt-PT" sz="1200" b="1" dirty="0">
                <a:solidFill>
                  <a:schemeClr val="bg1"/>
                </a:solidFill>
                <a:hlinkClick r:id="rId5"/>
              </a:rPr>
              <a:t>www.ticmania.net</a:t>
            </a:r>
            <a:endParaRPr lang="es-UY" altLang="pt-PT" sz="1200" b="1" dirty="0">
              <a:solidFill>
                <a:schemeClr val="bg1"/>
              </a:solidFill>
            </a:endParaRPr>
          </a:p>
        </p:txBody>
      </p:sp>
      <p:cxnSp>
        <p:nvCxnSpPr>
          <p:cNvPr id="13" name="Conexão reta 12"/>
          <p:cNvCxnSpPr/>
          <p:nvPr/>
        </p:nvCxnSpPr>
        <p:spPr>
          <a:xfrm>
            <a:off x="107504" y="3757674"/>
            <a:ext cx="8688814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79631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33705</TotalTime>
  <Words>1459</Words>
  <Application>Microsoft Office PowerPoint</Application>
  <PresentationFormat>Apresentação no Ecrã (4:3)</PresentationFormat>
  <Paragraphs>687</Paragraphs>
  <Slides>17</Slides>
  <Notes>2</Notes>
  <HiddenSlides>0</HiddenSlides>
  <MMClips>1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Consolas</vt:lpstr>
      <vt:lpstr>Times New Roman</vt:lpstr>
      <vt:lpstr>Diseño predeterminado</vt:lpstr>
      <vt:lpstr>Circuitos Sequenciais</vt:lpstr>
      <vt:lpstr>FlipFlop JK</vt:lpstr>
      <vt:lpstr>Diagrama temporal FlipFlop JK</vt:lpstr>
      <vt:lpstr>Apresentação do PowerPoint</vt:lpstr>
      <vt:lpstr>Apresentação do PowerPoint</vt:lpstr>
      <vt:lpstr>Apresentação do PowerPoint</vt:lpstr>
      <vt:lpstr>Apresentação do PowerPoint</vt:lpstr>
      <vt:lpstr>Problemas do FFjkms constituído por FF rs</vt:lpstr>
      <vt:lpstr>Resumo</vt:lpstr>
      <vt:lpstr>Resolução do FFjkms constituído por FF rs</vt:lpstr>
      <vt:lpstr>Resolução do FFjkms constituído por FF rs</vt:lpstr>
      <vt:lpstr>Resolução do FFjkms constituído por FF rs</vt:lpstr>
      <vt:lpstr>Resolução do FFjkms constituído por FF rs</vt:lpstr>
      <vt:lpstr>Flip Flop JK Master Slave com Clear e Preset</vt:lpstr>
      <vt:lpstr>Flip Flop JK Master Slave com Clear e Preset</vt:lpstr>
      <vt:lpstr>Diagrama Temporal</vt:lpstr>
      <vt:lpstr>Flip Flop Tipo 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729</cp:revision>
  <dcterms:created xsi:type="dcterms:W3CDTF">2010-05-23T14:28:12Z</dcterms:created>
  <dcterms:modified xsi:type="dcterms:W3CDTF">2018-05-02T13:22:23Z</dcterms:modified>
</cp:coreProperties>
</file>