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728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192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38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48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388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545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23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719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28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23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975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58CB-AE74-401D-B550-0AA773650910}" type="datetimeFigureOut">
              <a:rPr lang="pt-PT" smtClean="0"/>
              <a:t>06/05/2018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AE17-8C72-4FA2-A325-91B088E022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078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mania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cmania.net/" TargetMode="Externa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mania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cmania.net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cmania.net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mania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ticmania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2385" y="609600"/>
            <a:ext cx="4416367" cy="1562100"/>
          </a:xfrm>
        </p:spPr>
        <p:txBody>
          <a:bodyPr/>
          <a:lstStyle/>
          <a:p>
            <a:r>
              <a:rPr lang="pt-PT" b="1" dirty="0" smtClean="0">
                <a:solidFill>
                  <a:schemeClr val="bg1"/>
                </a:solidFill>
              </a:rPr>
              <a:t>Contadores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5194" y="2346816"/>
            <a:ext cx="6680662" cy="2590943"/>
          </a:xfrm>
        </p:spPr>
        <p:txBody>
          <a:bodyPr>
            <a:noAutofit/>
          </a:bodyPr>
          <a:lstStyle/>
          <a:p>
            <a:pPr algn="l"/>
            <a:r>
              <a:rPr lang="pt-PT" sz="1400" b="1" dirty="0" smtClean="0">
                <a:solidFill>
                  <a:schemeClr val="bg1"/>
                </a:solidFill>
              </a:rPr>
              <a:t>Sincronismo - síncronos e assíncronos;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</a:rPr>
              <a:t>Sequencia de contagem - Binária, BCD, Código Gray);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</a:rPr>
              <a:t>Sentido da contagem – Crescente ou decrescente;</a:t>
            </a:r>
          </a:p>
          <a:p>
            <a:pPr algn="l"/>
            <a:r>
              <a:rPr lang="pt-PT" sz="1400" b="1" dirty="0" smtClean="0">
                <a:solidFill>
                  <a:schemeClr val="bg1"/>
                </a:solidFill>
              </a:rPr>
              <a:t>Módulo – Quantidade de estados que o contador percorre num ciclo completo de contagem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PT" sz="1400" b="1" dirty="0" smtClean="0">
                <a:solidFill>
                  <a:schemeClr val="bg1"/>
                </a:solidFill>
              </a:rPr>
              <a:t>	Módulo 4: 00,01,10,11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PT" sz="1400" b="1" dirty="0" smtClean="0">
                <a:solidFill>
                  <a:schemeClr val="bg1"/>
                </a:solidFill>
              </a:rPr>
              <a:t>	Módulo 8: 000,001,………110,111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PT" sz="1400" b="1" dirty="0" smtClean="0">
                <a:solidFill>
                  <a:schemeClr val="bg1"/>
                </a:solidFill>
              </a:rPr>
              <a:t>	Módulo 16: 0000,0001, ………,1110,1111</a:t>
            </a:r>
          </a:p>
          <a:p>
            <a:pPr algn="l"/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0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61925"/>
            <a:ext cx="9753600" cy="1325563"/>
          </a:xfrm>
        </p:spPr>
        <p:txBody>
          <a:bodyPr/>
          <a:lstStyle/>
          <a:p>
            <a:r>
              <a:rPr lang="pt-PT" dirty="0"/>
              <a:t>C</a:t>
            </a:r>
            <a:r>
              <a:rPr lang="pt-PT" dirty="0" smtClean="0"/>
              <a:t>ontadores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321425" y="1487488"/>
            <a:ext cx="11214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Contadores digitais são circuitos </a:t>
            </a:r>
            <a:r>
              <a:rPr lang="pt-PT" dirty="0" smtClean="0"/>
              <a:t>combinatórios sequenciais, temporizados por um sinal de </a:t>
            </a:r>
            <a:r>
              <a:rPr lang="pt-PT" dirty="0" err="1" smtClean="0"/>
              <a:t>clock</a:t>
            </a:r>
            <a:r>
              <a:rPr lang="pt-PT" dirty="0" smtClean="0"/>
              <a:t>. </a:t>
            </a:r>
          </a:p>
          <a:p>
            <a:r>
              <a:rPr lang="pt-PT" dirty="0" smtClean="0"/>
              <a:t>São um grupo de flip-flops, a forma como estão conectados entre si vai determinar a sequência específica de módulos que o contador vai percorrer. </a:t>
            </a:r>
          </a:p>
          <a:p>
            <a:endParaRPr lang="pt-PT" dirty="0" smtClean="0"/>
          </a:p>
          <a:p>
            <a:r>
              <a:rPr lang="pt-PT" b="1" dirty="0" smtClean="0"/>
              <a:t>Podem ser classificados quanto ao:</a:t>
            </a:r>
          </a:p>
          <a:p>
            <a:r>
              <a:rPr lang="pt-PT" b="1" u="sng" dirty="0" smtClean="0"/>
              <a:t>Sincronismo</a:t>
            </a:r>
            <a:r>
              <a:rPr lang="pt-PT" dirty="0" smtClean="0"/>
              <a:t> - síncronos e assíncronos; </a:t>
            </a:r>
            <a:r>
              <a:rPr lang="pt-PT" sz="1400" dirty="0" smtClean="0"/>
              <a:t>(Síncronos o </a:t>
            </a:r>
            <a:r>
              <a:rPr lang="pt-PT" sz="1400" i="1" dirty="0" err="1" smtClean="0"/>
              <a:t>clock</a:t>
            </a:r>
            <a:r>
              <a:rPr lang="pt-PT" sz="1400" dirty="0" smtClean="0"/>
              <a:t> tem entrada direta em todos os Flip-Flops)</a:t>
            </a:r>
          </a:p>
          <a:p>
            <a:r>
              <a:rPr lang="pt-PT" b="1" u="sng" dirty="0" smtClean="0"/>
              <a:t>Sequencia de contagem </a:t>
            </a:r>
            <a:r>
              <a:rPr lang="pt-PT" dirty="0" smtClean="0"/>
              <a:t>- Binária, BCD, Código Gray);</a:t>
            </a:r>
          </a:p>
          <a:p>
            <a:r>
              <a:rPr lang="pt-PT" b="1" u="sng" dirty="0" smtClean="0"/>
              <a:t>Sentido da contagem </a:t>
            </a:r>
            <a:r>
              <a:rPr lang="pt-PT" dirty="0" smtClean="0"/>
              <a:t>– Crescente ou decrescente;</a:t>
            </a:r>
          </a:p>
          <a:p>
            <a:r>
              <a:rPr lang="pt-PT" b="1" u="sng" dirty="0" smtClean="0"/>
              <a:t>Módulo</a:t>
            </a:r>
            <a:r>
              <a:rPr lang="pt-PT" dirty="0" smtClean="0"/>
              <a:t> – Quantidade de estados que o contador percorre num ciclo completo de contagem</a:t>
            </a:r>
          </a:p>
          <a:p>
            <a:r>
              <a:rPr lang="pt-PT" dirty="0" smtClean="0"/>
              <a:t>	</a:t>
            </a:r>
            <a:r>
              <a:rPr lang="pt-PT" sz="1600" dirty="0" smtClean="0"/>
              <a:t>Módulo 4: 00,01,10,11</a:t>
            </a:r>
          </a:p>
          <a:p>
            <a:r>
              <a:rPr lang="pt-PT" sz="1600" dirty="0" smtClean="0"/>
              <a:t>	Módulo 8: 000,001,………110,111</a:t>
            </a:r>
          </a:p>
          <a:p>
            <a:r>
              <a:rPr lang="pt-PT" sz="1600" dirty="0" smtClean="0"/>
              <a:t>	Módulo 16: 0000,0001, ………,1110,1111</a:t>
            </a:r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94" y="3983181"/>
            <a:ext cx="5133166" cy="25665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4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8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4822" y="0"/>
            <a:ext cx="9753600" cy="1325563"/>
          </a:xfrm>
        </p:spPr>
        <p:txBody>
          <a:bodyPr/>
          <a:lstStyle/>
          <a:p>
            <a:r>
              <a:rPr lang="pt-PT" dirty="0" smtClean="0"/>
              <a:t>C</a:t>
            </a:r>
            <a:r>
              <a:rPr lang="pt-PT" dirty="0" smtClean="0"/>
              <a:t>ontadores</a:t>
            </a:r>
            <a:br>
              <a:rPr lang="pt-PT" dirty="0" smtClean="0"/>
            </a:br>
            <a:r>
              <a:rPr lang="pt-PT" sz="3200" dirty="0" smtClean="0"/>
              <a:t>Circuito, Tabela e Diagrama temporal</a:t>
            </a:r>
            <a:endParaRPr lang="pt-PT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51103"/>
              </p:ext>
            </p:extLst>
          </p:nvPr>
        </p:nvGraphicFramePr>
        <p:xfrm>
          <a:off x="8979353" y="662781"/>
          <a:ext cx="2639069" cy="3017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2091">
                  <a:extLst>
                    <a:ext uri="{9D8B030D-6E8A-4147-A177-3AD203B41FA5}">
                      <a16:colId xmlns:a16="http://schemas.microsoft.com/office/drawing/2014/main" val="2027592760"/>
                    </a:ext>
                  </a:extLst>
                </a:gridCol>
                <a:gridCol w="432091">
                  <a:extLst>
                    <a:ext uri="{9D8B030D-6E8A-4147-A177-3AD203B41FA5}">
                      <a16:colId xmlns:a16="http://schemas.microsoft.com/office/drawing/2014/main" val="1188795139"/>
                    </a:ext>
                  </a:extLst>
                </a:gridCol>
                <a:gridCol w="432091">
                  <a:extLst>
                    <a:ext uri="{9D8B030D-6E8A-4147-A177-3AD203B41FA5}">
                      <a16:colId xmlns:a16="http://schemas.microsoft.com/office/drawing/2014/main" val="3598196976"/>
                    </a:ext>
                  </a:extLst>
                </a:gridCol>
                <a:gridCol w="432091">
                  <a:extLst>
                    <a:ext uri="{9D8B030D-6E8A-4147-A177-3AD203B41FA5}">
                      <a16:colId xmlns:a16="http://schemas.microsoft.com/office/drawing/2014/main" val="2933273839"/>
                    </a:ext>
                  </a:extLst>
                </a:gridCol>
                <a:gridCol w="265054">
                  <a:extLst>
                    <a:ext uri="{9D8B030D-6E8A-4147-A177-3AD203B41FA5}">
                      <a16:colId xmlns:a16="http://schemas.microsoft.com/office/drawing/2014/main" val="3895275902"/>
                    </a:ext>
                  </a:extLst>
                </a:gridCol>
                <a:gridCol w="645651">
                  <a:extLst>
                    <a:ext uri="{9D8B030D-6E8A-4147-A177-3AD203B41FA5}">
                      <a16:colId xmlns:a16="http://schemas.microsoft.com/office/drawing/2014/main" val="1657142689"/>
                    </a:ext>
                  </a:extLst>
                </a:gridCol>
              </a:tblGrid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Q3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Q2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Q1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Q0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Saída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174028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913126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417098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2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387304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3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8569815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4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143106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5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784644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6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070471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7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2707181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8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642836"/>
                  </a:ext>
                </a:extLst>
              </a:tr>
              <a:tr h="225690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0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1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20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Consolas" panose="020B0609020204030204" pitchFamily="49" charset="0"/>
                        </a:rPr>
                        <a:t>9</a:t>
                      </a:r>
                      <a:endParaRPr lang="pt-PT" sz="12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617116"/>
                  </a:ext>
                </a:extLst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9" y="1220730"/>
            <a:ext cx="5677592" cy="283879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014" y="4170183"/>
            <a:ext cx="9779158" cy="280699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5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0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4822" y="166254"/>
            <a:ext cx="9753600" cy="1325563"/>
          </a:xfrm>
        </p:spPr>
        <p:txBody>
          <a:bodyPr/>
          <a:lstStyle/>
          <a:p>
            <a:r>
              <a:rPr lang="pt-PT" dirty="0" smtClean="0"/>
              <a:t>C</a:t>
            </a:r>
            <a:r>
              <a:rPr lang="pt-PT" dirty="0" smtClean="0"/>
              <a:t>ontadores</a:t>
            </a:r>
            <a:br>
              <a:rPr lang="pt-PT" dirty="0" smtClean="0"/>
            </a:br>
            <a:r>
              <a:rPr lang="pt-PT" sz="3200" dirty="0" smtClean="0"/>
              <a:t>Aplicação prática</a:t>
            </a:r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3598026" y="2281493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Controlo de estacionamento de veículos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Podemos utilizar um contador crescente/decrescente no controlo de um estacionamento.</a:t>
            </a:r>
          </a:p>
          <a:p>
            <a:pPr algn="just"/>
            <a:r>
              <a:rPr lang="pt-PT" dirty="0" smtClean="0"/>
              <a:t>Funcionamento: a cada entrada de um veículo, um pulso será emitido e aumentará o contador em uma unidade. Quando esse número chegar ao limite (500), surgirá a palavra FULL e só será permitida a saída de veículos. Aquando da saída de um veículo, a palavra FULL passará a 499.</a:t>
            </a:r>
          </a:p>
          <a:p>
            <a:pPr algn="just"/>
            <a:endParaRPr lang="pt-PT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6" t="9301" r="21696" b="13373"/>
          <a:stretch/>
        </p:blipFill>
        <p:spPr>
          <a:xfrm>
            <a:off x="1638895" y="2082019"/>
            <a:ext cx="1557447" cy="298426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4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7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4822" y="166254"/>
            <a:ext cx="9753600" cy="1325563"/>
          </a:xfrm>
        </p:spPr>
        <p:txBody>
          <a:bodyPr/>
          <a:lstStyle/>
          <a:p>
            <a:r>
              <a:rPr lang="pt-PT" dirty="0" smtClean="0"/>
              <a:t>C</a:t>
            </a:r>
            <a:r>
              <a:rPr lang="pt-PT" dirty="0" smtClean="0"/>
              <a:t>ontadores</a:t>
            </a:r>
            <a:br>
              <a:rPr lang="pt-PT" dirty="0" smtClean="0"/>
            </a:br>
            <a:r>
              <a:rPr lang="pt-PT" sz="3200" dirty="0" smtClean="0"/>
              <a:t>Criar um circuito no </a:t>
            </a:r>
            <a:r>
              <a:rPr lang="pt-PT" sz="3200" i="1" dirty="0" err="1" smtClean="0"/>
              <a:t>logisim</a:t>
            </a:r>
            <a:r>
              <a:rPr lang="pt-PT" sz="3200" dirty="0" smtClean="0"/>
              <a:t> através da tabela de verdade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24" y="1882963"/>
            <a:ext cx="3310415" cy="35786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661" y="1797611"/>
            <a:ext cx="4273666" cy="366401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5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4822" y="166254"/>
            <a:ext cx="9753600" cy="1325563"/>
          </a:xfrm>
        </p:spPr>
        <p:txBody>
          <a:bodyPr/>
          <a:lstStyle/>
          <a:p>
            <a:r>
              <a:rPr lang="pt-PT" dirty="0" smtClean="0"/>
              <a:t>C</a:t>
            </a:r>
            <a:r>
              <a:rPr lang="pt-PT" dirty="0" smtClean="0"/>
              <a:t>ontadores</a:t>
            </a:r>
            <a:br>
              <a:rPr lang="pt-PT" dirty="0" smtClean="0"/>
            </a:br>
            <a:r>
              <a:rPr lang="pt-PT" sz="3200" dirty="0" smtClean="0"/>
              <a:t>Criar um circuito no </a:t>
            </a:r>
            <a:r>
              <a:rPr lang="pt-PT" sz="3200" i="1" dirty="0" err="1" smtClean="0"/>
              <a:t>logisim</a:t>
            </a:r>
            <a:r>
              <a:rPr lang="pt-PT" sz="3200" dirty="0" smtClean="0"/>
              <a:t> através da tabela de verdade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43" y="2722866"/>
            <a:ext cx="2834886" cy="24264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2" y="2073586"/>
            <a:ext cx="4334632" cy="372497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5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1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4822" y="166254"/>
            <a:ext cx="9753600" cy="1325563"/>
          </a:xfrm>
        </p:spPr>
        <p:txBody>
          <a:bodyPr/>
          <a:lstStyle/>
          <a:p>
            <a:r>
              <a:rPr lang="pt-PT" dirty="0" smtClean="0"/>
              <a:t>C</a:t>
            </a:r>
            <a:r>
              <a:rPr lang="pt-PT" dirty="0" smtClean="0"/>
              <a:t>ontadores - Relembrando</a:t>
            </a:r>
            <a:br>
              <a:rPr lang="pt-PT" dirty="0" smtClean="0"/>
            </a:br>
            <a:r>
              <a:rPr lang="pt-PT" sz="3200" dirty="0" smtClean="0"/>
              <a:t>Descodificador de 7 segmentos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512248" y="18423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dirty="0"/>
              <a:t>Um circuito descodificador de 7 segmentos tem como entrada o código BCD de 4 bits e como saída o código de 7 segmentos. 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66" y="3149245"/>
            <a:ext cx="2170364" cy="2914141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94701"/>
              </p:ext>
            </p:extLst>
          </p:nvPr>
        </p:nvGraphicFramePr>
        <p:xfrm>
          <a:off x="6632847" y="1491817"/>
          <a:ext cx="4985575" cy="50576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5597">
                  <a:extLst>
                    <a:ext uri="{9D8B030D-6E8A-4147-A177-3AD203B41FA5}">
                      <a16:colId xmlns:a16="http://schemas.microsoft.com/office/drawing/2014/main" val="472270038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110005982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1583343135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332564647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3709757923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1209755285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4293429489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1029469688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2119797877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3537742366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3103224885"/>
                    </a:ext>
                  </a:extLst>
                </a:gridCol>
                <a:gridCol w="409998">
                  <a:extLst>
                    <a:ext uri="{9D8B030D-6E8A-4147-A177-3AD203B41FA5}">
                      <a16:colId xmlns:a16="http://schemas.microsoft.com/office/drawing/2014/main" val="595859547"/>
                    </a:ext>
                  </a:extLst>
                </a:gridCol>
              </a:tblGrid>
              <a:tr h="394175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err="1" smtClean="0">
                          <a:solidFill>
                            <a:schemeClr val="tx1"/>
                          </a:solidFill>
                        </a:rPr>
                        <a:t>Pos</a:t>
                      </a:r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8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4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2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pt-PT" sz="1200" b="1" dirty="0" smtClean="0">
                          <a:solidFill>
                            <a:schemeClr val="tx1"/>
                          </a:solidFill>
                        </a:rPr>
                        <a:t>7 segmentos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61749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Q3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Q2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Q1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Q0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a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b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c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d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e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f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1" dirty="0" smtClean="0"/>
                        <a:t>g</a:t>
                      </a:r>
                      <a:endParaRPr lang="pt-P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543827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92663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79286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64258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46170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94495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22855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64439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46864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997967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0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1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  <a:latin typeface="Century Gothic" panose="020B0502020202020204" pitchFamily="34" charset="0"/>
                          <a:ea typeface="YouYuan"/>
                          <a:cs typeface="Gisha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151242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35147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65481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7701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00128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05156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P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/>
                        <a:t>X</a:t>
                      </a:r>
                      <a:endParaRPr lang="pt-PT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6749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4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7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1" y="2241217"/>
            <a:ext cx="22288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217" y="3354319"/>
            <a:ext cx="3057525" cy="20002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212" y="4372042"/>
            <a:ext cx="4372951" cy="21888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7627" y="-23969"/>
            <a:ext cx="9753600" cy="1325563"/>
          </a:xfrm>
        </p:spPr>
        <p:txBody>
          <a:bodyPr/>
          <a:lstStyle/>
          <a:p>
            <a:r>
              <a:rPr lang="pt-PT" dirty="0" smtClean="0"/>
              <a:t>C</a:t>
            </a:r>
            <a:r>
              <a:rPr lang="pt-PT" dirty="0" smtClean="0"/>
              <a:t>ontadores - Relembrando</a:t>
            </a:r>
            <a:br>
              <a:rPr lang="pt-PT" dirty="0" smtClean="0"/>
            </a:br>
            <a:r>
              <a:rPr lang="pt-PT" sz="3200" dirty="0" smtClean="0"/>
              <a:t>Circuito Integrado</a:t>
            </a:r>
          </a:p>
        </p:txBody>
      </p:sp>
      <p:pic>
        <p:nvPicPr>
          <p:cNvPr id="8" name="Imagem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27" y="1813928"/>
            <a:ext cx="360040" cy="30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87687" y="1734562"/>
            <a:ext cx="67327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zh-CN" dirty="0">
                <a:latin typeface="Century Gothic" panose="020B0502020202020204" pitchFamily="34" charset="0"/>
                <a:ea typeface="YouYuan" charset="-122"/>
                <a:cs typeface="Gisha" charset="0"/>
              </a:rPr>
              <a:t>2- Retira o display e coloca pinos nas saídas</a:t>
            </a:r>
            <a:endParaRPr lang="pt-PT" altLang="zh-CN" sz="3200" dirty="0"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287687" y="2103894"/>
            <a:ext cx="3624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zh-CN" dirty="0" smtClean="0">
                <a:latin typeface="Century Gothic" panose="020B0502020202020204" pitchFamily="34" charset="0"/>
                <a:ea typeface="YouYuan" charset="-122"/>
                <a:cs typeface="Gisha" charset="0"/>
              </a:rPr>
              <a:t>3- </a:t>
            </a:r>
            <a:r>
              <a:rPr lang="pt-PT" altLang="zh-CN" dirty="0">
                <a:latin typeface="Century Gothic" panose="020B0502020202020204" pitchFamily="34" charset="0"/>
                <a:ea typeface="YouYuan" charset="-122"/>
                <a:cs typeface="Gisha" charset="0"/>
              </a:rPr>
              <a:t>Seleciona todo o </a:t>
            </a:r>
            <a:r>
              <a:rPr lang="pt-PT" altLang="zh-CN" dirty="0" smtClean="0">
                <a:latin typeface="Century Gothic" panose="020B0502020202020204" pitchFamily="34" charset="0"/>
                <a:ea typeface="YouYuan" charset="-122"/>
                <a:cs typeface="Gisha" charset="0"/>
              </a:rPr>
              <a:t>circuito</a:t>
            </a:r>
            <a:endParaRPr lang="pt-PT" altLang="zh-CN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471637" y="3500983"/>
            <a:ext cx="43038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zh-CN" dirty="0">
                <a:latin typeface="Century Gothic" panose="020B0502020202020204" pitchFamily="34" charset="0"/>
                <a:ea typeface="YouYuan" charset="-122"/>
                <a:cs typeface="Gisha" charset="0"/>
              </a:rPr>
              <a:t>5- Arrasta o </a:t>
            </a:r>
            <a:r>
              <a:rPr lang="pt-PT" altLang="zh-CN" i="1" dirty="0" err="1">
                <a:latin typeface="Century Gothic" panose="020B0502020202020204" pitchFamily="34" charset="0"/>
                <a:ea typeface="YouYuan" charset="-122"/>
                <a:cs typeface="Gisha" charset="0"/>
              </a:rPr>
              <a:t>main</a:t>
            </a:r>
            <a:r>
              <a:rPr lang="pt-PT" altLang="zh-CN" dirty="0">
                <a:latin typeface="Century Gothic" panose="020B0502020202020204" pitchFamily="34" charset="0"/>
                <a:ea typeface="YouYuan" charset="-122"/>
                <a:cs typeface="Gisha" charset="0"/>
              </a:rPr>
              <a:t> para o ambiente de trabalho</a:t>
            </a:r>
            <a:endParaRPr lang="pt-PT" altLang="zh-CN" sz="3200" dirty="0">
              <a:latin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233958" y="2597724"/>
            <a:ext cx="5389593" cy="65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zh-CN" dirty="0">
                <a:latin typeface="Century Gothic" panose="020B0502020202020204" pitchFamily="34" charset="0"/>
                <a:ea typeface="YouYuan" charset="-122"/>
                <a:cs typeface="Gisha" charset="0"/>
              </a:rPr>
              <a:t>4- Acrescenta um circuito e atribui-lhe um nome </a:t>
            </a:r>
            <a:r>
              <a:rPr lang="pt-PT" altLang="zh-CN" sz="1100" dirty="0">
                <a:latin typeface="Century Gothic" panose="020B0502020202020204" pitchFamily="34" charset="0"/>
                <a:ea typeface="YouYuan" charset="-122"/>
                <a:cs typeface="Gisha" charset="0"/>
              </a:rPr>
              <a:t>(</a:t>
            </a:r>
            <a:r>
              <a:rPr lang="pt-PT" altLang="zh-CN" sz="1100" dirty="0" err="1">
                <a:latin typeface="Century Gothic" panose="020B0502020202020204" pitchFamily="34" charset="0"/>
                <a:ea typeface="YouYuan" charset="-122"/>
                <a:cs typeface="Gisha" charset="0"/>
              </a:rPr>
              <a:t>Btn</a:t>
            </a:r>
            <a:r>
              <a:rPr lang="pt-PT" altLang="zh-CN" sz="1100" dirty="0">
                <a:latin typeface="Century Gothic" panose="020B0502020202020204" pitchFamily="34" charset="0"/>
                <a:ea typeface="YouYuan" charset="-122"/>
                <a:cs typeface="Gisha" charset="0"/>
              </a:rPr>
              <a:t> direito do rato em Sem título) </a:t>
            </a:r>
            <a:endParaRPr lang="pt-PT" altLang="zh-CN" sz="400" dirty="0"/>
          </a:p>
        </p:txBody>
      </p:sp>
      <p:sp>
        <p:nvSpPr>
          <p:cNvPr id="14" name="Retângulo 13"/>
          <p:cNvSpPr/>
          <p:nvPr/>
        </p:nvSpPr>
        <p:spPr>
          <a:xfrm>
            <a:off x="3287687" y="13520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zh-CN" dirty="0">
                <a:latin typeface="Century Gothic" panose="020B0502020202020204" pitchFamily="34" charset="0"/>
                <a:ea typeface="YouYuan" charset="-122"/>
                <a:cs typeface="Gisha" charset="0"/>
              </a:rPr>
              <a:t>1- Guarda uma cópia do teu circuito</a:t>
            </a:r>
            <a:endParaRPr lang="pt-PT" altLang="zh-CN" sz="800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421772" y="6003469"/>
            <a:ext cx="43038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zh-CN" dirty="0">
                <a:latin typeface="Century Gothic" panose="020B0502020202020204" pitchFamily="34" charset="0"/>
                <a:ea typeface="YouYuan" charset="-122"/>
                <a:cs typeface="Gisha" charset="0"/>
              </a:rPr>
              <a:t>Fim- No final deves ter um circuito semelhante ao da imagem</a:t>
            </a:r>
            <a:endParaRPr lang="pt-PT" altLang="zh-CN" sz="3200" dirty="0">
              <a:latin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711402" y="6581001"/>
            <a:ext cx="1480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altLang="pt-PT" sz="1200" b="1" dirty="0">
                <a:solidFill>
                  <a:schemeClr val="bg1"/>
                </a:solidFill>
                <a:hlinkClick r:id="rId7"/>
              </a:rPr>
              <a:t>www.ticmania.net</a:t>
            </a:r>
            <a:endParaRPr lang="es-UY" altLang="pt-PT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11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577</Words>
  <Application>Microsoft Office PowerPoint</Application>
  <PresentationFormat>Ecrã Panorâmico</PresentationFormat>
  <Paragraphs>309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Consolas</vt:lpstr>
      <vt:lpstr>等线</vt:lpstr>
      <vt:lpstr>Gisha</vt:lpstr>
      <vt:lpstr>YouYuan</vt:lpstr>
      <vt:lpstr>Tema do Office</vt:lpstr>
      <vt:lpstr>Contadores</vt:lpstr>
      <vt:lpstr>Contadores</vt:lpstr>
      <vt:lpstr>Contadores Circuito, Tabela e Diagrama temporal</vt:lpstr>
      <vt:lpstr>Contadores Aplicação prática</vt:lpstr>
      <vt:lpstr>Contadores Criar um circuito no logisim através da tabela de verdade</vt:lpstr>
      <vt:lpstr>Contadores Criar um circuito no logisim através da tabela de verdade</vt:lpstr>
      <vt:lpstr>Contadores - Relembrando Descodificador de 7 segmentos</vt:lpstr>
      <vt:lpstr>Contadores - Relembrando Circuito Integrado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Contadores e Registos</dc:title>
  <dc:creator>Carlos esteves</dc:creator>
  <cp:lastModifiedBy>Carlos esteves</cp:lastModifiedBy>
  <cp:revision>19</cp:revision>
  <dcterms:created xsi:type="dcterms:W3CDTF">2018-05-06T09:44:30Z</dcterms:created>
  <dcterms:modified xsi:type="dcterms:W3CDTF">2018-05-06T12:37:46Z</dcterms:modified>
</cp:coreProperties>
</file>