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9" r:id="rId4"/>
    <p:sldId id="269" r:id="rId5"/>
    <p:sldId id="274" r:id="rId6"/>
    <p:sldId id="270" r:id="rId7"/>
    <p:sldId id="271" r:id="rId8"/>
    <p:sldId id="273" r:id="rId9"/>
    <p:sldId id="268" r:id="rId10"/>
    <p:sldId id="267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728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192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38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48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388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45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23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719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28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23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975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58CB-AE74-401D-B550-0AA773650910}" type="datetimeFigureOut">
              <a:rPr lang="pt-PT" smtClean="0"/>
              <a:t>17/05/2018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078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ticmania.net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hyperlink" Target="http://www.ticmania.net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hyperlink" Target="http://www.ticmania.net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385" y="609600"/>
            <a:ext cx="4416367" cy="1562100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</a:rPr>
              <a:t>Registos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5194" y="2346816"/>
            <a:ext cx="6680662" cy="2590943"/>
          </a:xfrm>
        </p:spPr>
        <p:txBody>
          <a:bodyPr>
            <a:noAutofit/>
          </a:bodyPr>
          <a:lstStyle/>
          <a:p>
            <a:pPr algn="l"/>
            <a:r>
              <a:rPr lang="pt-PT" sz="1400" b="1" dirty="0">
                <a:solidFill>
                  <a:schemeClr val="bg1"/>
                </a:solidFill>
              </a:rPr>
              <a:t>Registos simples</a:t>
            </a:r>
          </a:p>
          <a:p>
            <a:pPr algn="l"/>
            <a:r>
              <a:rPr lang="pt-PT" sz="1400" b="1" dirty="0">
                <a:solidFill>
                  <a:schemeClr val="bg1"/>
                </a:solidFill>
              </a:rPr>
              <a:t>Banco de registos</a:t>
            </a:r>
          </a:p>
          <a:p>
            <a:pPr algn="l"/>
            <a:r>
              <a:rPr lang="pt-PT" sz="1400" b="1" dirty="0">
                <a:solidFill>
                  <a:schemeClr val="bg1"/>
                </a:solidFill>
              </a:rPr>
              <a:t>Registos de deslocamento</a:t>
            </a:r>
          </a:p>
          <a:p>
            <a:pPr algn="l"/>
            <a:r>
              <a:rPr lang="pt-PT" sz="1400" b="1" dirty="0">
                <a:solidFill>
                  <a:schemeClr val="bg1"/>
                </a:solidFill>
              </a:rPr>
              <a:t>Registos multimodo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0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1925"/>
            <a:ext cx="9753600" cy="1325563"/>
          </a:xfrm>
        </p:spPr>
        <p:txBody>
          <a:bodyPr/>
          <a:lstStyle/>
          <a:p>
            <a:r>
              <a:rPr lang="pt-PT" dirty="0"/>
              <a:t>Registos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3CC1ECD-7A9E-4E01-B419-C18B16C21C3A}"/>
              </a:ext>
            </a:extLst>
          </p:cNvPr>
          <p:cNvSpPr/>
          <p:nvPr/>
        </p:nvSpPr>
        <p:spPr>
          <a:xfrm>
            <a:off x="5804848" y="204908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600" dirty="0">
                <a:latin typeface="ArialMT"/>
              </a:rPr>
              <a:t>Registos c/ </a:t>
            </a:r>
            <a:r>
              <a:rPr lang="pt-PT" sz="3600" dirty="0" err="1">
                <a:latin typeface="ArialMT"/>
              </a:rPr>
              <a:t>Reset</a:t>
            </a:r>
            <a:endParaRPr lang="pt-PT" sz="3600" dirty="0">
              <a:latin typeface="ArialMT"/>
            </a:endParaRPr>
          </a:p>
          <a:p>
            <a:r>
              <a:rPr lang="pt-PT" sz="1600" dirty="0">
                <a:latin typeface="Wingdings-Regular"/>
              </a:rPr>
              <a:t>R </a:t>
            </a:r>
            <a:r>
              <a:rPr lang="pt-PT" dirty="0">
                <a:latin typeface="ArialMT"/>
              </a:rPr>
              <a:t>É acrescentada uma linha</a:t>
            </a:r>
          </a:p>
          <a:p>
            <a:r>
              <a:rPr lang="pt-PT" dirty="0">
                <a:latin typeface="ArialMT"/>
              </a:rPr>
              <a:t>de Clear que permite</a:t>
            </a:r>
          </a:p>
          <a:p>
            <a:r>
              <a:rPr lang="pt-PT" dirty="0">
                <a:latin typeface="ArialMT"/>
              </a:rPr>
              <a:t>apagar simultaneamente</a:t>
            </a:r>
          </a:p>
          <a:p>
            <a:r>
              <a:rPr lang="pt-PT" dirty="0">
                <a:latin typeface="ArialMT"/>
              </a:rPr>
              <a:t>toda a informação registada</a:t>
            </a:r>
          </a:p>
          <a:p>
            <a:r>
              <a:rPr lang="pt-PT" dirty="0">
                <a:latin typeface="ArialMT"/>
              </a:rPr>
              <a:t>nos FF</a:t>
            </a:r>
          </a:p>
          <a:p>
            <a:r>
              <a:rPr lang="pt-PT" sz="1600" dirty="0">
                <a:latin typeface="Wingdings-Regular"/>
              </a:rPr>
              <a:t>R </a:t>
            </a:r>
            <a:r>
              <a:rPr lang="pt-PT" dirty="0">
                <a:latin typeface="ArialMT"/>
              </a:rPr>
              <a:t>Quando a variável Clear é</a:t>
            </a:r>
          </a:p>
          <a:p>
            <a:r>
              <a:rPr lang="pt-PT" dirty="0" err="1">
                <a:latin typeface="ArialMT"/>
              </a:rPr>
              <a:t>activada</a:t>
            </a:r>
            <a:r>
              <a:rPr lang="pt-PT" dirty="0">
                <a:latin typeface="ArialMT"/>
              </a:rPr>
              <a:t>, o registo passa a</a:t>
            </a:r>
          </a:p>
          <a:p>
            <a:r>
              <a:rPr lang="pt-PT" dirty="0">
                <a:latin typeface="ArialMT"/>
              </a:rPr>
              <a:t>conter a palavra 0000</a:t>
            </a:r>
          </a:p>
          <a:p>
            <a:r>
              <a:rPr lang="pt-PT" sz="1600" b="1" dirty="0">
                <a:latin typeface="Arial-BoldMT"/>
              </a:rPr>
              <a:t>Simbologia:</a:t>
            </a:r>
          </a:p>
          <a:p>
            <a:r>
              <a:rPr lang="pt-PT" sz="1600" b="1" dirty="0">
                <a:latin typeface="Arial-BoldMT"/>
              </a:rPr>
              <a:t>4 módulos semelhantes</a:t>
            </a:r>
          </a:p>
          <a:p>
            <a:r>
              <a:rPr lang="pt-PT" sz="1600" b="1" dirty="0">
                <a:latin typeface="Arial-BoldMT"/>
              </a:rPr>
              <a:t>(4 FF-D) com controlo</a:t>
            </a:r>
          </a:p>
          <a:p>
            <a:r>
              <a:rPr lang="pt-PT" sz="1600" b="1" dirty="0">
                <a:latin typeface="Arial-BoldMT"/>
              </a:rPr>
              <a:t>comum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4E5BBAB-D039-440A-AEF2-50A728072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54" y="2414587"/>
            <a:ext cx="1905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1925"/>
            <a:ext cx="9753600" cy="1325563"/>
          </a:xfrm>
        </p:spPr>
        <p:txBody>
          <a:bodyPr/>
          <a:lstStyle/>
          <a:p>
            <a:r>
              <a:rPr lang="pt-PT" dirty="0"/>
              <a:t>Registos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6823" y="1364188"/>
            <a:ext cx="6172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O que são registos? </a:t>
            </a:r>
            <a:r>
              <a:rPr lang="pt-PT" dirty="0" smtClean="0"/>
              <a:t>Associação de 2 ou mais FF controlados por um </a:t>
            </a:r>
            <a:r>
              <a:rPr lang="pt-PT" dirty="0" err="1" smtClean="0"/>
              <a:t>clock</a:t>
            </a:r>
            <a:r>
              <a:rPr lang="pt-PT" dirty="0" smtClean="0"/>
              <a:t> comum, sabendo que, cada FF armazena 1 BIT, então os FF servem para armazenar um conjunto de n </a:t>
            </a:r>
            <a:r>
              <a:rPr lang="pt-PT" dirty="0" err="1" smtClean="0"/>
              <a:t>BIT’s</a:t>
            </a:r>
            <a:r>
              <a:rPr lang="pt-PT" dirty="0" smtClean="0"/>
              <a:t> (caracteres/informação) </a:t>
            </a:r>
          </a:p>
          <a:p>
            <a:pPr algn="just"/>
            <a:r>
              <a:rPr lang="pt-PT" dirty="0" smtClean="0"/>
              <a:t>A arquitetura do computador é, normalmente de 32 </a:t>
            </a:r>
            <a:r>
              <a:rPr lang="pt-PT" dirty="0" err="1" smtClean="0"/>
              <a:t>vs</a:t>
            </a:r>
            <a:r>
              <a:rPr lang="pt-PT" dirty="0" smtClean="0"/>
              <a:t> 64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Os registos podem ser:</a:t>
            </a:r>
          </a:p>
          <a:p>
            <a:pPr algn="just"/>
            <a:r>
              <a:rPr lang="pt-PT" dirty="0"/>
              <a:t>Registos simples</a:t>
            </a:r>
          </a:p>
          <a:p>
            <a:pPr algn="just"/>
            <a:r>
              <a:rPr lang="pt-PT" dirty="0"/>
              <a:t>Banco de registos</a:t>
            </a:r>
          </a:p>
          <a:p>
            <a:pPr algn="just"/>
            <a:r>
              <a:rPr lang="pt-PT" dirty="0"/>
              <a:t>Registos de </a:t>
            </a:r>
            <a:r>
              <a:rPr lang="pt-PT" dirty="0" smtClean="0"/>
              <a:t>deslocamento</a:t>
            </a:r>
            <a:endParaRPr lang="pt-PT" dirty="0"/>
          </a:p>
          <a:p>
            <a:pPr algn="just"/>
            <a:r>
              <a:rPr lang="pt-PT" dirty="0"/>
              <a:t>Registos </a:t>
            </a:r>
            <a:r>
              <a:rPr lang="pt-PT" dirty="0" smtClean="0"/>
              <a:t>universais</a:t>
            </a:r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b="1" dirty="0"/>
              <a:t>Os registos </a:t>
            </a:r>
            <a:r>
              <a:rPr lang="pt-PT" b="1" dirty="0" smtClean="0"/>
              <a:t>podem </a:t>
            </a:r>
            <a:r>
              <a:rPr lang="pt-PT" b="1" dirty="0"/>
              <a:t>ser classificados quanto </a:t>
            </a:r>
            <a:r>
              <a:rPr lang="pt-PT" b="1" dirty="0" smtClean="0"/>
              <a:t>ao tipo de entrada/saída:</a:t>
            </a:r>
          </a:p>
          <a:p>
            <a:pPr algn="just"/>
            <a:r>
              <a:rPr lang="pt-PT" b="1" dirty="0" smtClean="0"/>
              <a:t>Paralela (uma Entrada/saída para cada FF)</a:t>
            </a:r>
          </a:p>
          <a:p>
            <a:pPr algn="just"/>
            <a:r>
              <a:rPr lang="pt-PT" b="1" dirty="0" smtClean="0"/>
              <a:t>Série (</a:t>
            </a:r>
            <a:r>
              <a:rPr lang="pt-PT" b="1" dirty="0"/>
              <a:t>uma Entrada/saída </a:t>
            </a:r>
            <a:r>
              <a:rPr lang="pt-PT" b="1" dirty="0" smtClean="0"/>
              <a:t>que estará no primeiro/último FF)</a:t>
            </a:r>
          </a:p>
          <a:p>
            <a:pPr algn="just"/>
            <a:endParaRPr lang="pt-PT" b="1" dirty="0"/>
          </a:p>
          <a:p>
            <a:pPr algn="just"/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9F6850-FAFA-4834-9480-EBBE690E293B}"/>
              </a:ext>
            </a:extLst>
          </p:cNvPr>
          <p:cNvSpPr/>
          <p:nvPr/>
        </p:nvSpPr>
        <p:spPr>
          <a:xfrm>
            <a:off x="6975616" y="3228044"/>
            <a:ext cx="4616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Assim</a:t>
            </a:r>
            <a:r>
              <a:rPr lang="pt-PT" dirty="0"/>
              <a:t>, torna-se possível manipular </a:t>
            </a:r>
            <a:r>
              <a:rPr lang="pt-PT" dirty="0" smtClean="0"/>
              <a:t>e guardar </a:t>
            </a:r>
            <a:r>
              <a:rPr lang="pt-PT" dirty="0"/>
              <a:t>a informação constituída por </a:t>
            </a:r>
            <a:r>
              <a:rPr lang="pt-PT" dirty="0" smtClean="0"/>
              <a:t>um determinado </a:t>
            </a:r>
            <a:r>
              <a:rPr lang="pt-PT" dirty="0"/>
              <a:t>número de bits, pelo que </a:t>
            </a:r>
            <a:r>
              <a:rPr lang="pt-PT" dirty="0" smtClean="0"/>
              <a:t>se pode </a:t>
            </a:r>
            <a:r>
              <a:rPr lang="pt-PT" dirty="0"/>
              <a:t>passar a falar de uma palavra </a:t>
            </a:r>
            <a:r>
              <a:rPr lang="pt-PT" dirty="0" smtClean="0"/>
              <a:t>de 16 </a:t>
            </a:r>
            <a:r>
              <a:rPr lang="pt-PT" dirty="0"/>
              <a:t>bits ou de um caracter ASCII (8 bits</a:t>
            </a:r>
            <a:r>
              <a:rPr lang="pt-PT" dirty="0" smtClean="0"/>
              <a:t>) como </a:t>
            </a:r>
            <a:r>
              <a:rPr lang="pt-PT" dirty="0"/>
              <a:t>se fossem uma unidade básica </a:t>
            </a:r>
            <a:r>
              <a:rPr lang="pt-PT" dirty="0" smtClean="0"/>
              <a:t>de informação.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969" y="652203"/>
            <a:ext cx="3095625" cy="11811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924730" y="1833303"/>
            <a:ext cx="366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Registo série com 2 FF tipo D, com capacidade de 2 bits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031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1925"/>
            <a:ext cx="9753600" cy="1325563"/>
          </a:xfrm>
        </p:spPr>
        <p:txBody>
          <a:bodyPr/>
          <a:lstStyle/>
          <a:p>
            <a:r>
              <a:rPr lang="pt-PT" dirty="0"/>
              <a:t>Registos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767" y="236984"/>
            <a:ext cx="2122796" cy="80992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75767" y="966019"/>
            <a:ext cx="204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Registo série com 2 FF tipo D, com capacidade de 2 bits</a:t>
            </a:r>
            <a:endParaRPr lang="pt-PT" sz="1200" dirty="0"/>
          </a:p>
        </p:txBody>
      </p:sp>
      <p:sp>
        <p:nvSpPr>
          <p:cNvPr id="18" name="Retângulo arredondado 17"/>
          <p:cNvSpPr/>
          <p:nvPr/>
        </p:nvSpPr>
        <p:spPr>
          <a:xfrm>
            <a:off x="8811957" y="2747027"/>
            <a:ext cx="2465643" cy="1370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Registos síncronos com </a:t>
            </a:r>
            <a:r>
              <a:rPr lang="pt-PT" b="1" dirty="0">
                <a:solidFill>
                  <a:srgbClr val="C00000"/>
                </a:solidFill>
              </a:rPr>
              <a:t>entrada/saída paralela</a:t>
            </a:r>
            <a:endParaRPr lang="pt-PT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6114651" y="2747028"/>
            <a:ext cx="2467550" cy="1370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Registos com </a:t>
            </a:r>
            <a:r>
              <a:rPr lang="pt-PT" b="1" dirty="0">
                <a:solidFill>
                  <a:srgbClr val="C00000"/>
                </a:solidFill>
              </a:rPr>
              <a:t>entrada série </a:t>
            </a:r>
            <a:r>
              <a:rPr lang="pt-PT" dirty="0"/>
              <a:t>e </a:t>
            </a:r>
            <a:r>
              <a:rPr lang="pt-PT" b="1" dirty="0">
                <a:solidFill>
                  <a:srgbClr val="C00000"/>
                </a:solidFill>
              </a:rPr>
              <a:t>saída paralela</a:t>
            </a:r>
            <a:endParaRPr lang="pt-PT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5570313" y="1185369"/>
            <a:ext cx="1919235" cy="484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/>
              <a:t>Registos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2331094" y="1945648"/>
            <a:ext cx="1919235" cy="484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entrada/saída série</a:t>
            </a:r>
            <a:endParaRPr lang="pt-PT" dirty="0"/>
          </a:p>
        </p:txBody>
      </p:sp>
      <p:sp>
        <p:nvSpPr>
          <p:cNvPr id="22" name="Retângulo arredondado 21"/>
          <p:cNvSpPr/>
          <p:nvPr/>
        </p:nvSpPr>
        <p:spPr>
          <a:xfrm>
            <a:off x="824607" y="2747029"/>
            <a:ext cx="2466105" cy="1370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i="1" dirty="0" err="1"/>
              <a:t>Shift-Register</a:t>
            </a:r>
            <a:r>
              <a:rPr lang="pt-PT" b="1" i="1" dirty="0"/>
              <a:t> </a:t>
            </a:r>
            <a:r>
              <a:rPr lang="pt-PT" b="1" dirty="0"/>
              <a:t>– </a:t>
            </a:r>
            <a:r>
              <a:rPr lang="pt-PT" dirty="0"/>
              <a:t>Registo de deslocamento à </a:t>
            </a:r>
            <a:r>
              <a:rPr lang="pt-PT" dirty="0" smtClean="0"/>
              <a:t>direita</a:t>
            </a:r>
          </a:p>
          <a:p>
            <a:pPr algn="ctr"/>
            <a:r>
              <a:rPr lang="pt-PT" dirty="0" smtClean="0"/>
              <a:t>Divide</a:t>
            </a:r>
            <a:endParaRPr lang="pt-PT" dirty="0"/>
          </a:p>
        </p:txBody>
      </p:sp>
      <p:sp>
        <p:nvSpPr>
          <p:cNvPr id="24" name="Retângulo arredondado 23"/>
          <p:cNvSpPr/>
          <p:nvPr/>
        </p:nvSpPr>
        <p:spPr>
          <a:xfrm>
            <a:off x="3418790" y="2751702"/>
            <a:ext cx="2466105" cy="1370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/>
              <a:t>Shift-Register</a:t>
            </a:r>
            <a:r>
              <a:rPr lang="pt-PT" dirty="0"/>
              <a:t> – Registo de deslocamento à </a:t>
            </a:r>
            <a:r>
              <a:rPr lang="pt-PT" dirty="0" smtClean="0"/>
              <a:t>esquerda</a:t>
            </a:r>
          </a:p>
          <a:p>
            <a:pPr algn="ctr"/>
            <a:r>
              <a:rPr lang="pt-PT" dirty="0" smtClean="0"/>
              <a:t>Multiplica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384" y="4170954"/>
            <a:ext cx="2090083" cy="7235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30" y="4270671"/>
            <a:ext cx="2000108" cy="5897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189" y="4186756"/>
            <a:ext cx="1973145" cy="7575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705" y="4208782"/>
            <a:ext cx="1594146" cy="681889"/>
          </a:xfrm>
          <a:prstGeom prst="rect">
            <a:avLst/>
          </a:prstGeom>
        </p:spPr>
      </p:pic>
      <p:cxnSp>
        <p:nvCxnSpPr>
          <p:cNvPr id="11" name="Conexão em ângulos retos 10"/>
          <p:cNvCxnSpPr>
            <a:stCxn id="20" idx="2"/>
            <a:endCxn id="21" idx="0"/>
          </p:cNvCxnSpPr>
          <p:nvPr/>
        </p:nvCxnSpPr>
        <p:spPr>
          <a:xfrm rot="5400000">
            <a:off x="4772498" y="188214"/>
            <a:ext cx="275649" cy="3239219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em ângulos retos 25"/>
          <p:cNvCxnSpPr>
            <a:stCxn id="20" idx="2"/>
            <a:endCxn id="18" idx="0"/>
          </p:cNvCxnSpPr>
          <p:nvPr/>
        </p:nvCxnSpPr>
        <p:spPr>
          <a:xfrm rot="16200000" flipH="1">
            <a:off x="7748841" y="451089"/>
            <a:ext cx="1077028" cy="3514848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em ângulos retos 28"/>
          <p:cNvCxnSpPr>
            <a:stCxn id="20" idx="2"/>
            <a:endCxn id="19" idx="0"/>
          </p:cNvCxnSpPr>
          <p:nvPr/>
        </p:nvCxnSpPr>
        <p:spPr>
          <a:xfrm rot="16200000" flipH="1">
            <a:off x="6400664" y="1799265"/>
            <a:ext cx="1077029" cy="818495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em ângulos retos 31"/>
          <p:cNvCxnSpPr>
            <a:stCxn id="21" idx="2"/>
            <a:endCxn id="24" idx="0"/>
          </p:cNvCxnSpPr>
          <p:nvPr/>
        </p:nvCxnSpPr>
        <p:spPr>
          <a:xfrm rot="16200000" flipH="1">
            <a:off x="3810565" y="1910424"/>
            <a:ext cx="321424" cy="1361131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em ângulos retos 35"/>
          <p:cNvCxnSpPr>
            <a:stCxn id="21" idx="2"/>
            <a:endCxn id="22" idx="0"/>
          </p:cNvCxnSpPr>
          <p:nvPr/>
        </p:nvCxnSpPr>
        <p:spPr>
          <a:xfrm rot="5400000">
            <a:off x="2515811" y="1972127"/>
            <a:ext cx="316751" cy="1233052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8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698" y="136987"/>
            <a:ext cx="9753600" cy="1325563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Registos com </a:t>
            </a:r>
            <a:r>
              <a:rPr lang="pt-PT" b="1" dirty="0" smtClean="0">
                <a:solidFill>
                  <a:srgbClr val="C00000"/>
                </a:solidFill>
              </a:rPr>
              <a:t>entrada/saída série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1" i="1" dirty="0" err="1" smtClean="0"/>
              <a:t>Shift-Register</a:t>
            </a:r>
            <a:r>
              <a:rPr lang="pt-PT" b="1" i="1" dirty="0" smtClean="0"/>
              <a:t> </a:t>
            </a:r>
            <a:r>
              <a:rPr lang="pt-PT" b="1" dirty="0" smtClean="0"/>
              <a:t>– </a:t>
            </a:r>
            <a:r>
              <a:rPr lang="pt-PT" sz="4000" dirty="0" smtClean="0"/>
              <a:t>Registo de deslocamento à direita</a:t>
            </a:r>
            <a:endParaRPr lang="pt-PT" sz="4000" dirty="0"/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5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1992" y="1725519"/>
            <a:ext cx="1115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Deslocamento à </a:t>
            </a:r>
            <a:r>
              <a:rPr lang="pt-PT" b="1" dirty="0" smtClean="0">
                <a:solidFill>
                  <a:srgbClr val="C00000"/>
                </a:solidFill>
              </a:rPr>
              <a:t>direita</a:t>
            </a:r>
            <a:r>
              <a:rPr lang="pt-PT" dirty="0" smtClean="0"/>
              <a:t>: Equivale </a:t>
            </a:r>
            <a:r>
              <a:rPr lang="pt-PT" b="1" dirty="0" smtClean="0">
                <a:solidFill>
                  <a:srgbClr val="C00000"/>
                </a:solidFill>
              </a:rPr>
              <a:t>dividir</a:t>
            </a:r>
            <a:r>
              <a:rPr lang="pt-PT" dirty="0" smtClean="0"/>
              <a:t> o número binário por 2, introduzindo um ZERO na entrada série à esquerda. </a:t>
            </a:r>
          </a:p>
          <a:p>
            <a:r>
              <a:rPr lang="pt-PT" dirty="0" smtClean="0"/>
              <a:t>Foram utilizados </a:t>
            </a:r>
            <a:r>
              <a:rPr lang="pt-PT" dirty="0" err="1" smtClean="0"/>
              <a:t>Flip-Flop´s</a:t>
            </a:r>
            <a:r>
              <a:rPr lang="pt-PT" dirty="0" smtClean="0"/>
              <a:t> tipo D</a:t>
            </a:r>
            <a:endParaRPr lang="pt-PT" dirty="0"/>
          </a:p>
        </p:txBody>
      </p:sp>
      <p:grpSp>
        <p:nvGrpSpPr>
          <p:cNvPr id="44" name="Grupo 43"/>
          <p:cNvGrpSpPr/>
          <p:nvPr/>
        </p:nvGrpSpPr>
        <p:grpSpPr>
          <a:xfrm>
            <a:off x="686917" y="2454634"/>
            <a:ext cx="4598515" cy="1859689"/>
            <a:chOff x="1108949" y="2250087"/>
            <a:chExt cx="3059550" cy="1167243"/>
          </a:xfrm>
        </p:grpSpPr>
        <p:grpSp>
          <p:nvGrpSpPr>
            <p:cNvPr id="16" name="Grupo 15"/>
            <p:cNvGrpSpPr/>
            <p:nvPr/>
          </p:nvGrpSpPr>
          <p:grpSpPr>
            <a:xfrm>
              <a:off x="2382647" y="2250087"/>
              <a:ext cx="1042273" cy="369332"/>
              <a:chOff x="2352502" y="2813242"/>
              <a:chExt cx="1042273" cy="369332"/>
            </a:xfrm>
          </p:grpSpPr>
          <p:sp>
            <p:nvSpPr>
              <p:cNvPr id="12" name="CaixaDeTexto 11"/>
              <p:cNvSpPr txBox="1"/>
              <p:nvPr/>
            </p:nvSpPr>
            <p:spPr>
              <a:xfrm>
                <a:off x="2352502" y="2813242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/>
                  <a:t>8</a:t>
                </a:r>
                <a:r>
                  <a:rPr lang="pt-PT" baseline="-25000" dirty="0" smtClean="0"/>
                  <a:t>10</a:t>
                </a:r>
                <a:r>
                  <a:rPr lang="pt-PT" dirty="0" smtClean="0"/>
                  <a:t>=1000</a:t>
                </a:r>
                <a:endParaRPr lang="pt-PT" dirty="0"/>
              </a:p>
            </p:txBody>
          </p:sp>
          <p:cxnSp>
            <p:nvCxnSpPr>
              <p:cNvPr id="15" name="Conexão reta 14"/>
              <p:cNvCxnSpPr/>
              <p:nvPr/>
            </p:nvCxnSpPr>
            <p:spPr>
              <a:xfrm flipH="1">
                <a:off x="2900021" y="2861699"/>
                <a:ext cx="68370" cy="159625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>
            <a:xfrm>
              <a:off x="1108949" y="2697952"/>
              <a:ext cx="3059550" cy="719378"/>
              <a:chOff x="335225" y="3182574"/>
              <a:chExt cx="5076825" cy="1152525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225" y="3182574"/>
                <a:ext cx="5076825" cy="1152525"/>
              </a:xfrm>
              <a:prstGeom prst="rect">
                <a:avLst/>
              </a:prstGeom>
            </p:spPr>
          </p:pic>
          <p:cxnSp>
            <p:nvCxnSpPr>
              <p:cNvPr id="19" name="Conexão reta unidirecional 18"/>
              <p:cNvCxnSpPr/>
              <p:nvPr/>
            </p:nvCxnSpPr>
            <p:spPr>
              <a:xfrm flipV="1">
                <a:off x="1914698" y="3488299"/>
                <a:ext cx="0" cy="6315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upo 42"/>
          <p:cNvGrpSpPr/>
          <p:nvPr/>
        </p:nvGrpSpPr>
        <p:grpSpPr>
          <a:xfrm>
            <a:off x="7207495" y="2435261"/>
            <a:ext cx="4460803" cy="1797526"/>
            <a:chOff x="6903883" y="2197204"/>
            <a:chExt cx="3108960" cy="1221981"/>
          </a:xfrm>
        </p:grpSpPr>
        <p:sp>
          <p:nvSpPr>
            <p:cNvPr id="13" name="CaixaDeTexto 12"/>
            <p:cNvSpPr txBox="1"/>
            <p:nvPr/>
          </p:nvSpPr>
          <p:spPr>
            <a:xfrm>
              <a:off x="7878718" y="2197204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4</a:t>
              </a:r>
              <a:r>
                <a:rPr lang="pt-PT" baseline="-25000" dirty="0" smtClean="0"/>
                <a:t>10</a:t>
              </a:r>
              <a:r>
                <a:rPr lang="pt-PT" dirty="0" smtClean="0"/>
                <a:t>=</a:t>
              </a:r>
              <a:r>
                <a:rPr lang="pt-PT" dirty="0" smtClean="0">
                  <a:solidFill>
                    <a:srgbClr val="FF0000"/>
                  </a:solidFill>
                </a:rPr>
                <a:t>0</a:t>
              </a:r>
              <a:r>
                <a:rPr lang="pt-PT" dirty="0" smtClean="0"/>
                <a:t>100</a:t>
              </a:r>
              <a:endParaRPr lang="pt-PT" dirty="0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6903883" y="2601940"/>
              <a:ext cx="3108960" cy="817245"/>
              <a:chOff x="5817382" y="3028220"/>
              <a:chExt cx="3108960" cy="817245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7382" y="3028220"/>
                <a:ext cx="3108960" cy="817245"/>
              </a:xfrm>
              <a:prstGeom prst="rect">
                <a:avLst/>
              </a:prstGeom>
            </p:spPr>
          </p:pic>
          <p:cxnSp>
            <p:nvCxnSpPr>
              <p:cNvPr id="25" name="Conexão reta unidirecional 24"/>
              <p:cNvCxnSpPr/>
              <p:nvPr/>
            </p:nvCxnSpPr>
            <p:spPr>
              <a:xfrm flipV="1">
                <a:off x="7433537" y="3236648"/>
                <a:ext cx="0" cy="41989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CaixaDeTexto 27"/>
          <p:cNvSpPr txBox="1"/>
          <p:nvPr/>
        </p:nvSpPr>
        <p:spPr>
          <a:xfrm>
            <a:off x="8888571" y="364721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</a:t>
            </a:r>
            <a:r>
              <a:rPr lang="pt-PT" dirty="0" err="1" smtClean="0"/>
              <a:t>FlipFlop</a:t>
            </a:r>
            <a:r>
              <a:rPr lang="pt-PT" dirty="0" smtClean="0"/>
              <a:t> tipo D)</a:t>
            </a:r>
            <a:endParaRPr lang="pt-PT" dirty="0"/>
          </a:p>
        </p:txBody>
      </p:sp>
      <p:pic>
        <p:nvPicPr>
          <p:cNvPr id="45" name="2018-05-07_20-16-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51660" y="4700899"/>
            <a:ext cx="5432489" cy="1599413"/>
          </a:xfrm>
          <a:prstGeom prst="rect">
            <a:avLst/>
          </a:prstGeom>
        </p:spPr>
      </p:pic>
      <p:sp>
        <p:nvSpPr>
          <p:cNvPr id="47" name="Seta entalhada para a direita 46"/>
          <p:cNvSpPr/>
          <p:nvPr/>
        </p:nvSpPr>
        <p:spPr>
          <a:xfrm>
            <a:off x="5629187" y="336331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76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698" y="136987"/>
            <a:ext cx="9753600" cy="1325563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Registos com </a:t>
            </a:r>
            <a:r>
              <a:rPr lang="pt-PT" b="1" dirty="0" smtClean="0">
                <a:solidFill>
                  <a:srgbClr val="C00000"/>
                </a:solidFill>
              </a:rPr>
              <a:t>entrada/saída série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1" i="1" dirty="0" err="1" smtClean="0"/>
              <a:t>Shift-Register</a:t>
            </a:r>
            <a:r>
              <a:rPr lang="pt-PT" b="1" i="1" dirty="0" smtClean="0"/>
              <a:t> </a:t>
            </a:r>
            <a:r>
              <a:rPr lang="pt-PT" b="1" dirty="0" smtClean="0"/>
              <a:t>– </a:t>
            </a:r>
            <a:r>
              <a:rPr lang="pt-PT" sz="3600" dirty="0" smtClean="0"/>
              <a:t>Registo de deslocamento à esquerda</a:t>
            </a:r>
            <a:endParaRPr lang="pt-PT" sz="3600" dirty="0"/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5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97482" y="1961910"/>
            <a:ext cx="1148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Deslocamento à </a:t>
            </a:r>
            <a:r>
              <a:rPr lang="pt-PT" b="1" dirty="0" smtClean="0">
                <a:solidFill>
                  <a:srgbClr val="C00000"/>
                </a:solidFill>
              </a:rPr>
              <a:t>esquerda</a:t>
            </a:r>
            <a:r>
              <a:rPr lang="pt-PT" dirty="0" smtClean="0"/>
              <a:t>: Equivale </a:t>
            </a:r>
            <a:r>
              <a:rPr lang="pt-PT" b="1" dirty="0" smtClean="0">
                <a:solidFill>
                  <a:srgbClr val="C00000"/>
                </a:solidFill>
              </a:rPr>
              <a:t>multiplicar</a:t>
            </a:r>
            <a:r>
              <a:rPr lang="pt-PT" dirty="0" smtClean="0"/>
              <a:t> o número binário por 2, introduzindo um ZERO na entrada série à </a:t>
            </a:r>
            <a:r>
              <a:rPr lang="pt-PT" dirty="0" err="1" smtClean="0"/>
              <a:t>direira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9018031" y="346583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</a:t>
            </a:r>
            <a:r>
              <a:rPr lang="pt-PT" dirty="0" err="1" smtClean="0"/>
              <a:t>FlipFlop</a:t>
            </a:r>
            <a:r>
              <a:rPr lang="pt-PT" dirty="0" smtClean="0"/>
              <a:t> tipo D)</a:t>
            </a:r>
            <a:endParaRPr lang="pt-PT" dirty="0"/>
          </a:p>
        </p:txBody>
      </p:sp>
      <p:grpSp>
        <p:nvGrpSpPr>
          <p:cNvPr id="3" name="Grupo 2"/>
          <p:cNvGrpSpPr/>
          <p:nvPr/>
        </p:nvGrpSpPr>
        <p:grpSpPr>
          <a:xfrm>
            <a:off x="824832" y="2331242"/>
            <a:ext cx="3838575" cy="2173551"/>
            <a:chOff x="984494" y="4444383"/>
            <a:chExt cx="3838575" cy="2173551"/>
          </a:xfrm>
        </p:grpSpPr>
        <p:sp>
          <p:nvSpPr>
            <p:cNvPr id="29" name="CaixaDeTexto 28"/>
            <p:cNvSpPr txBox="1"/>
            <p:nvPr/>
          </p:nvSpPr>
          <p:spPr>
            <a:xfrm>
              <a:off x="2382647" y="4444383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6</a:t>
              </a:r>
              <a:r>
                <a:rPr lang="pt-PT" baseline="-25000" dirty="0" smtClean="0"/>
                <a:t>10</a:t>
              </a:r>
              <a:r>
                <a:rPr lang="pt-PT" dirty="0" smtClean="0"/>
                <a:t>=0110</a:t>
              </a:r>
              <a:endParaRPr lang="pt-PT" dirty="0"/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494" y="4932009"/>
              <a:ext cx="3838575" cy="1685925"/>
            </a:xfrm>
            <a:prstGeom prst="rect">
              <a:avLst/>
            </a:prstGeom>
          </p:spPr>
        </p:pic>
        <p:cxnSp>
          <p:nvCxnSpPr>
            <p:cNvPr id="33" name="Conexão reta 32"/>
            <p:cNvCxnSpPr/>
            <p:nvPr/>
          </p:nvCxnSpPr>
          <p:spPr>
            <a:xfrm flipH="1">
              <a:off x="2841435" y="4484914"/>
              <a:ext cx="124691" cy="28827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xão reta unidirecional 33"/>
            <p:cNvCxnSpPr/>
            <p:nvPr/>
          </p:nvCxnSpPr>
          <p:spPr>
            <a:xfrm flipV="1">
              <a:off x="3778180" y="5774972"/>
              <a:ext cx="7187" cy="3947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xão reta unidirecional 35"/>
            <p:cNvCxnSpPr/>
            <p:nvPr/>
          </p:nvCxnSpPr>
          <p:spPr>
            <a:xfrm flipV="1">
              <a:off x="3006131" y="5774971"/>
              <a:ext cx="7187" cy="3947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6685044" y="2414132"/>
            <a:ext cx="3752850" cy="2090661"/>
            <a:chOff x="6581938" y="4418737"/>
            <a:chExt cx="3752850" cy="2090661"/>
          </a:xfrm>
        </p:grpSpPr>
        <p:sp>
          <p:nvSpPr>
            <p:cNvPr id="30" name="CaixaDeTexto 29"/>
            <p:cNvSpPr txBox="1"/>
            <p:nvPr/>
          </p:nvSpPr>
          <p:spPr>
            <a:xfrm>
              <a:off x="7878717" y="4418737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12</a:t>
              </a:r>
              <a:r>
                <a:rPr lang="pt-PT" baseline="-25000" dirty="0" smtClean="0"/>
                <a:t>10</a:t>
              </a:r>
              <a:r>
                <a:rPr lang="pt-PT" dirty="0" smtClean="0"/>
                <a:t>=110</a:t>
              </a:r>
              <a:r>
                <a:rPr lang="pt-PT" dirty="0" smtClean="0">
                  <a:solidFill>
                    <a:srgbClr val="FF0000"/>
                  </a:solidFill>
                </a:rPr>
                <a:t>0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1938" y="4823473"/>
              <a:ext cx="3752850" cy="1685925"/>
            </a:xfrm>
            <a:prstGeom prst="rect">
              <a:avLst/>
            </a:prstGeom>
          </p:spPr>
        </p:pic>
        <p:cxnSp>
          <p:nvCxnSpPr>
            <p:cNvPr id="37" name="Conexão reta unidirecional 36"/>
            <p:cNvCxnSpPr/>
            <p:nvPr/>
          </p:nvCxnSpPr>
          <p:spPr>
            <a:xfrm flipV="1">
              <a:off x="7811689" y="5692165"/>
              <a:ext cx="7187" cy="3947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xão reta unidirecional 37"/>
            <p:cNvCxnSpPr/>
            <p:nvPr/>
          </p:nvCxnSpPr>
          <p:spPr>
            <a:xfrm flipV="1">
              <a:off x="8580327" y="5676088"/>
              <a:ext cx="7187" cy="3947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2018-05-07_20-18-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65656" y="4512458"/>
            <a:ext cx="4784314" cy="1833242"/>
          </a:xfrm>
          <a:prstGeom prst="rect">
            <a:avLst/>
          </a:prstGeom>
        </p:spPr>
      </p:pic>
      <p:sp>
        <p:nvSpPr>
          <p:cNvPr id="35" name="Seta entalhada para a direita 34"/>
          <p:cNvSpPr/>
          <p:nvPr/>
        </p:nvSpPr>
        <p:spPr>
          <a:xfrm>
            <a:off x="5079078" y="340028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0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698" y="136987"/>
            <a:ext cx="9753600" cy="1325563"/>
          </a:xfrm>
        </p:spPr>
        <p:txBody>
          <a:bodyPr>
            <a:normAutofit/>
          </a:bodyPr>
          <a:lstStyle/>
          <a:p>
            <a:r>
              <a:rPr lang="pt-PT" dirty="0" smtClean="0"/>
              <a:t>Registos com </a:t>
            </a:r>
            <a:r>
              <a:rPr lang="pt-PT" b="1" dirty="0" smtClean="0">
                <a:solidFill>
                  <a:srgbClr val="C00000"/>
                </a:solidFill>
              </a:rPr>
              <a:t>entrada série </a:t>
            </a:r>
            <a:r>
              <a:rPr lang="pt-PT" dirty="0" smtClean="0"/>
              <a:t>e </a:t>
            </a:r>
            <a:r>
              <a:rPr lang="pt-PT" b="1" dirty="0" smtClean="0">
                <a:solidFill>
                  <a:srgbClr val="C00000"/>
                </a:solidFill>
              </a:rPr>
              <a:t>saída paralela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1" i="1" dirty="0" err="1" smtClean="0"/>
              <a:t>Shift-Register</a:t>
            </a:r>
            <a:r>
              <a:rPr lang="pt-PT" b="1" i="1" dirty="0" smtClean="0"/>
              <a:t> </a:t>
            </a:r>
            <a:r>
              <a:rPr lang="pt-PT" b="1" dirty="0" smtClean="0"/>
              <a:t>– Registo de deslocamento</a:t>
            </a:r>
            <a:endParaRPr lang="pt-PT" b="1" dirty="0"/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843209" y="2196341"/>
            <a:ext cx="8329308" cy="2867869"/>
            <a:chOff x="843209" y="2196341"/>
            <a:chExt cx="8329308" cy="286786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1739" y="2642717"/>
              <a:ext cx="6910778" cy="2421493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843209" y="3668797"/>
              <a:ext cx="1418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Entrada série</a:t>
              </a:r>
              <a:endParaRPr lang="pt-PT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205869" y="2196341"/>
              <a:ext cx="1509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Saída paralela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76170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698" y="136987"/>
            <a:ext cx="9753600" cy="1325563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Registos síncronos com </a:t>
            </a:r>
            <a:r>
              <a:rPr lang="pt-PT" b="1" dirty="0" smtClean="0">
                <a:solidFill>
                  <a:srgbClr val="C00000"/>
                </a:solidFill>
              </a:rPr>
              <a:t>entrada/saída paralela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b="1" i="1" dirty="0" err="1" smtClean="0"/>
              <a:t>Shift-Register</a:t>
            </a:r>
            <a:r>
              <a:rPr lang="pt-PT" b="1" i="1" dirty="0" smtClean="0"/>
              <a:t> </a:t>
            </a:r>
            <a:r>
              <a:rPr lang="pt-PT" b="1" dirty="0" smtClean="0"/>
              <a:t>– Registo de deslocamento</a:t>
            </a:r>
            <a:endParaRPr lang="pt-PT" b="1" dirty="0"/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653" y="2120202"/>
            <a:ext cx="7383711" cy="31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2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698" y="136987"/>
            <a:ext cx="9753600" cy="1325563"/>
          </a:xfrm>
        </p:spPr>
        <p:txBody>
          <a:bodyPr>
            <a:noAutofit/>
          </a:bodyPr>
          <a:lstStyle/>
          <a:p>
            <a:r>
              <a:rPr lang="pt-PT" sz="3200" dirty="0" smtClean="0"/>
              <a:t>Registos síncronos com entrada/saída série e paralela</a:t>
            </a:r>
            <a:br>
              <a:rPr lang="pt-PT" sz="3200" dirty="0" smtClean="0"/>
            </a:br>
            <a:r>
              <a:rPr lang="pt-PT" sz="3200" b="1" i="1" dirty="0" err="1"/>
              <a:t>Shift-Register</a:t>
            </a:r>
            <a:r>
              <a:rPr lang="pt-PT" sz="3200" b="1" i="1" dirty="0"/>
              <a:t> </a:t>
            </a:r>
            <a:r>
              <a:rPr lang="pt-PT" sz="3200" b="1" dirty="0"/>
              <a:t>– Registo de </a:t>
            </a:r>
            <a:r>
              <a:rPr lang="pt-PT" sz="3200" b="1" dirty="0" smtClean="0"/>
              <a:t>deslocamento universal</a:t>
            </a:r>
            <a:endParaRPr lang="pt-PT" sz="3200" b="1" dirty="0"/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3384" y="1587640"/>
            <a:ext cx="982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Registo universal – este registo tem como principal característica ser possível o deslocamento para a esquerda ou para a 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direita (bidirecional)</a:t>
            </a:r>
            <a:r>
              <a:rPr lang="pt-PT" dirty="0" smtClean="0"/>
              <a:t>, podendo funcionar com </a:t>
            </a:r>
            <a:r>
              <a:rPr lang="pt-PT" b="1" dirty="0" smtClean="0"/>
              <a:t>entradas série ou paralelo conforme a seleção.</a:t>
            </a:r>
            <a:endParaRPr lang="pt-PT" b="1" dirty="0"/>
          </a:p>
        </p:txBody>
      </p:sp>
      <p:sp>
        <p:nvSpPr>
          <p:cNvPr id="6" name="Retângulo 5"/>
          <p:cNvSpPr/>
          <p:nvPr/>
        </p:nvSpPr>
        <p:spPr>
          <a:xfrm>
            <a:off x="3098242" y="22725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err="1"/>
              <a:t>Sel</a:t>
            </a:r>
            <a:r>
              <a:rPr lang="pt-PT" dirty="0"/>
              <a:t>= Seletor do </a:t>
            </a:r>
            <a:r>
              <a:rPr lang="pt-PT" dirty="0" err="1"/>
              <a:t>Mux</a:t>
            </a:r>
            <a:r>
              <a:rPr lang="pt-PT" dirty="0"/>
              <a:t> (</a:t>
            </a:r>
            <a:r>
              <a:rPr lang="pt-PT" dirty="0" err="1"/>
              <a:t>Sel</a:t>
            </a:r>
            <a:r>
              <a:rPr lang="pt-PT" dirty="0"/>
              <a:t>=1 funcionamento entradas série) (</a:t>
            </a:r>
            <a:r>
              <a:rPr lang="pt-PT" dirty="0" err="1"/>
              <a:t>Sel</a:t>
            </a:r>
            <a:r>
              <a:rPr lang="pt-PT" dirty="0"/>
              <a:t>=0 funcionamento das entradas paralelo)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731" y="3101854"/>
            <a:ext cx="90963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1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1925"/>
            <a:ext cx="9753600" cy="1325563"/>
          </a:xfrm>
        </p:spPr>
        <p:txBody>
          <a:bodyPr/>
          <a:lstStyle/>
          <a:p>
            <a:r>
              <a:rPr lang="pt-PT" dirty="0"/>
              <a:t>Registos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1425" y="1487488"/>
            <a:ext cx="11214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Na sequência do estudo dos </a:t>
            </a:r>
            <a:r>
              <a:rPr lang="pt-PT" dirty="0" err="1"/>
              <a:t>Latches</a:t>
            </a:r>
            <a:r>
              <a:rPr lang="pt-PT" dirty="0"/>
              <a:t> e </a:t>
            </a:r>
            <a:r>
              <a:rPr lang="pt-PT" dirty="0" err="1"/>
              <a:t>FFs</a:t>
            </a:r>
            <a:r>
              <a:rPr lang="pt-PT" dirty="0"/>
              <a:t>, como elementos básicos</a:t>
            </a:r>
          </a:p>
          <a:p>
            <a:r>
              <a:rPr lang="pt-PT" dirty="0"/>
              <a:t>de memória, surgem os registos ou conjuntos de </a:t>
            </a:r>
            <a:r>
              <a:rPr lang="pt-PT" dirty="0" err="1"/>
              <a:t>Latches</a:t>
            </a:r>
            <a:r>
              <a:rPr lang="pt-PT" dirty="0"/>
              <a:t> ou de </a:t>
            </a:r>
            <a:r>
              <a:rPr lang="pt-PT" dirty="0" err="1"/>
              <a:t>FFs</a:t>
            </a:r>
            <a:endParaRPr lang="pt-PT" dirty="0"/>
          </a:p>
          <a:p>
            <a:r>
              <a:rPr lang="pt-PT" dirty="0"/>
              <a:t>que permitem armazenar n bits de informação.</a:t>
            </a:r>
          </a:p>
          <a:p>
            <a:r>
              <a:rPr lang="pt-PT" dirty="0"/>
              <a:t>Registos simples</a:t>
            </a:r>
          </a:p>
          <a:p>
            <a:r>
              <a:rPr lang="pt-PT" dirty="0"/>
              <a:t>Banco de registos</a:t>
            </a:r>
          </a:p>
          <a:p>
            <a:r>
              <a:rPr lang="pt-PT" dirty="0"/>
              <a:t>Registos de deslocamento</a:t>
            </a:r>
          </a:p>
          <a:p>
            <a:r>
              <a:rPr lang="pt-PT" dirty="0"/>
              <a:t>Registos multimodo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Podem ser classificados quanto ao:</a:t>
            </a:r>
          </a:p>
          <a:p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E14F65E-E29D-46D7-A2F8-287044459575}"/>
              </a:ext>
            </a:extLst>
          </p:cNvPr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Registo de carregamento paralelo</a:t>
            </a:r>
          </a:p>
          <a:p>
            <a:r>
              <a:rPr lang="pt-PT" dirty="0" smtClean="0"/>
              <a:t>-Registo </a:t>
            </a:r>
            <a:r>
              <a:rPr lang="pt-PT" dirty="0"/>
              <a:t>com entradas e saídas em paralelo</a:t>
            </a:r>
          </a:p>
          <a:p>
            <a:r>
              <a:rPr lang="pt-PT" dirty="0"/>
              <a:t>Funções: - Inicialização (</a:t>
            </a:r>
            <a:r>
              <a:rPr lang="pt-PT" dirty="0" err="1"/>
              <a:t>Clear_L</a:t>
            </a:r>
            <a:r>
              <a:rPr lang="pt-PT" dirty="0"/>
              <a:t> assíncrono)</a:t>
            </a:r>
          </a:p>
          <a:p>
            <a:r>
              <a:rPr lang="pt-PT" dirty="0"/>
              <a:t>- Carregamento Paralelo</a:t>
            </a:r>
          </a:p>
          <a:p>
            <a:r>
              <a:rPr lang="pt-PT" dirty="0"/>
              <a:t>(síncrono com CP)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9F6850-FAFA-4834-9480-EBBE690E293B}"/>
              </a:ext>
            </a:extLst>
          </p:cNvPr>
          <p:cNvSpPr/>
          <p:nvPr/>
        </p:nvSpPr>
        <p:spPr>
          <a:xfrm>
            <a:off x="7291763" y="113436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ArialMT"/>
              </a:rPr>
              <a:t>Um FF permite memorizar um bit.</a:t>
            </a:r>
          </a:p>
          <a:p>
            <a:r>
              <a:rPr lang="pt-PT" dirty="0" smtClean="0">
                <a:latin typeface="ArialMT"/>
              </a:rPr>
              <a:t>-Um </a:t>
            </a:r>
            <a:r>
              <a:rPr lang="pt-PT" dirty="0">
                <a:latin typeface="ArialMT"/>
              </a:rPr>
              <a:t>Registo é um circuito que permite</a:t>
            </a:r>
          </a:p>
          <a:p>
            <a:r>
              <a:rPr lang="pt-PT" dirty="0">
                <a:latin typeface="ArialMT"/>
              </a:rPr>
              <a:t>memorizar um conjunto de bits.</a:t>
            </a:r>
          </a:p>
          <a:p>
            <a:r>
              <a:rPr lang="pt-PT" dirty="0" smtClean="0">
                <a:latin typeface="ArialMT"/>
              </a:rPr>
              <a:t>-O </a:t>
            </a:r>
            <a:r>
              <a:rPr lang="pt-PT" dirty="0">
                <a:latin typeface="ArialMT"/>
              </a:rPr>
              <a:t>registo permite tratar esse conjunto de</a:t>
            </a:r>
          </a:p>
          <a:p>
            <a:r>
              <a:rPr lang="pt-PT" dirty="0">
                <a:latin typeface="ArialMT"/>
              </a:rPr>
              <a:t>bits como um todo e não apenas bit a bit.</a:t>
            </a:r>
          </a:p>
          <a:p>
            <a:r>
              <a:rPr lang="pt-PT" sz="1400" dirty="0" smtClean="0">
                <a:latin typeface="Wingdings-Regular"/>
              </a:rPr>
              <a:t>-</a:t>
            </a:r>
            <a:r>
              <a:rPr lang="pt-PT" dirty="0" smtClean="0">
                <a:latin typeface="ArialMT"/>
              </a:rPr>
              <a:t>Assim</a:t>
            </a:r>
            <a:r>
              <a:rPr lang="pt-PT" dirty="0">
                <a:latin typeface="ArialMT"/>
              </a:rPr>
              <a:t>, torna-se possível manipular e</a:t>
            </a:r>
          </a:p>
          <a:p>
            <a:r>
              <a:rPr lang="pt-PT" dirty="0">
                <a:latin typeface="ArialMT"/>
              </a:rPr>
              <a:t>guardar a informação constituída por um</a:t>
            </a:r>
          </a:p>
          <a:p>
            <a:r>
              <a:rPr lang="pt-PT" dirty="0">
                <a:latin typeface="ArialMT"/>
              </a:rPr>
              <a:t>determinado número de bits, pelo que se</a:t>
            </a:r>
          </a:p>
          <a:p>
            <a:r>
              <a:rPr lang="pt-PT" dirty="0">
                <a:latin typeface="ArialMT"/>
              </a:rPr>
              <a:t>pode passar a falar de uma palavra de</a:t>
            </a:r>
          </a:p>
          <a:p>
            <a:r>
              <a:rPr lang="pt-PT" dirty="0">
                <a:latin typeface="ArialMT"/>
              </a:rPr>
              <a:t>16 bits ou de um caracter ASCII (8 bits)</a:t>
            </a:r>
          </a:p>
          <a:p>
            <a:r>
              <a:rPr lang="pt-PT" dirty="0">
                <a:latin typeface="ArialMT"/>
              </a:rPr>
              <a:t>como se fossem uma unidade básica de</a:t>
            </a:r>
          </a:p>
          <a:p>
            <a:r>
              <a:rPr lang="pt-PT" dirty="0">
                <a:latin typeface="ArialMT"/>
              </a:rPr>
              <a:t>informação.</a:t>
            </a:r>
          </a:p>
          <a:p>
            <a:r>
              <a:rPr lang="pt-PT" sz="1400" dirty="0" smtClean="0">
                <a:latin typeface="Wingdings-Regular"/>
              </a:rPr>
              <a:t>-</a:t>
            </a:r>
            <a:r>
              <a:rPr lang="pt-PT" dirty="0" smtClean="0">
                <a:latin typeface="ArialMT"/>
              </a:rPr>
              <a:t>Exemplo </a:t>
            </a:r>
            <a:r>
              <a:rPr lang="pt-PT" dirty="0">
                <a:latin typeface="ArialMT"/>
              </a:rPr>
              <a:t>de um registo simples de 4 bits:</a:t>
            </a:r>
          </a:p>
          <a:p>
            <a:r>
              <a:rPr lang="pt-PT" b="1" dirty="0">
                <a:latin typeface="Arial-BoldMT"/>
              </a:rPr>
              <a:t>FF-D</a:t>
            </a:r>
          </a:p>
          <a:p>
            <a:r>
              <a:rPr lang="pt-PT" b="1" dirty="0">
                <a:latin typeface="Arial-BoldMT"/>
              </a:rPr>
              <a:t>Relógio comum a todos os registos:</a:t>
            </a:r>
          </a:p>
          <a:p>
            <a:r>
              <a:rPr lang="pt-PT" b="1" dirty="0">
                <a:latin typeface="Arial-BoldMT"/>
              </a:rPr>
              <a:t>a informação é tratada</a:t>
            </a:r>
          </a:p>
          <a:p>
            <a:r>
              <a:rPr lang="pt-PT" b="1" dirty="0">
                <a:latin typeface="Arial-BoldMT"/>
              </a:rPr>
              <a:t>Simultaneamente (paralelo)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4016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612</Words>
  <Application>Microsoft Office PowerPoint</Application>
  <PresentationFormat>Ecrã Panorâmico</PresentationFormat>
  <Paragraphs>106</Paragraphs>
  <Slides>10</Slides>
  <Notes>0</Notes>
  <HiddenSlides>0</HiddenSlides>
  <MMClips>2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7" baseType="lpstr">
      <vt:lpstr>Arial</vt:lpstr>
      <vt:lpstr>Arial-BoldMT</vt:lpstr>
      <vt:lpstr>ArialMT</vt:lpstr>
      <vt:lpstr>Calibri</vt:lpstr>
      <vt:lpstr>Calibri Light</vt:lpstr>
      <vt:lpstr>Wingdings-Regular</vt:lpstr>
      <vt:lpstr>Tema do Office</vt:lpstr>
      <vt:lpstr>Registos</vt:lpstr>
      <vt:lpstr>Registos</vt:lpstr>
      <vt:lpstr>Registos</vt:lpstr>
      <vt:lpstr>Registos com entrada/saída série Shift-Register – Registo de deslocamento à direita</vt:lpstr>
      <vt:lpstr>Registos com entrada/saída série Shift-Register – Registo de deslocamento à esquerda</vt:lpstr>
      <vt:lpstr>Registos com entrada série e saída paralela Shift-Register – Registo de deslocamento</vt:lpstr>
      <vt:lpstr>Registos síncronos com entrada/saída paralela Shift-Register – Registo de deslocamento</vt:lpstr>
      <vt:lpstr>Registos síncronos com entrada/saída série e paralela Shift-Register – Registo de deslocamento universal</vt:lpstr>
      <vt:lpstr>Registos</vt:lpstr>
      <vt:lpstr>Registos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Contadores e Registos</dc:title>
  <dc:creator>Carlos esteves</dc:creator>
  <cp:lastModifiedBy>Carlos esteves</cp:lastModifiedBy>
  <cp:revision>51</cp:revision>
  <dcterms:created xsi:type="dcterms:W3CDTF">2018-05-06T09:44:30Z</dcterms:created>
  <dcterms:modified xsi:type="dcterms:W3CDTF">2018-05-17T11:24:28Z</dcterms:modified>
</cp:coreProperties>
</file>