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Destaqu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728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192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38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48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388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545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23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719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528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239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975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658CB-AE74-401D-B550-0AA773650910}" type="datetimeFigureOut">
              <a:rPr lang="pt-PT" smtClean="0"/>
              <a:t>14/05/2018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4AE17-8C72-4FA2-A325-91B088E022E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078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ticmania.net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2385" y="609600"/>
            <a:ext cx="7863840" cy="1562100"/>
          </a:xfrm>
        </p:spPr>
        <p:txBody>
          <a:bodyPr>
            <a:normAutofit/>
          </a:bodyPr>
          <a:lstStyle/>
          <a:p>
            <a:r>
              <a:rPr lang="pt-PT" sz="4400" b="1" dirty="0">
                <a:solidFill>
                  <a:schemeClr val="bg1"/>
                </a:solidFill>
              </a:rPr>
              <a:t>Introdução à Lógica Programável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5194" y="2346816"/>
            <a:ext cx="6680662" cy="2590943"/>
          </a:xfrm>
        </p:spPr>
        <p:txBody>
          <a:bodyPr>
            <a:noAutofit/>
          </a:bodyPr>
          <a:lstStyle/>
          <a:p>
            <a:pPr algn="l"/>
            <a:r>
              <a:rPr lang="pt-PT" sz="1400" b="1" dirty="0">
                <a:solidFill>
                  <a:schemeClr val="bg1"/>
                </a:solidFill>
              </a:rPr>
              <a:t>Dispositivos Lógicos Programáveis </a:t>
            </a:r>
            <a:endParaRPr lang="pt-PT" sz="1400" b="1" dirty="0" smtClean="0">
              <a:solidFill>
                <a:schemeClr val="bg1"/>
              </a:solidFill>
            </a:endParaRPr>
          </a:p>
          <a:p>
            <a:pPr algn="l"/>
            <a:r>
              <a:rPr lang="pt-PT" sz="1400" b="1" dirty="0">
                <a:solidFill>
                  <a:schemeClr val="bg1"/>
                </a:solidFill>
              </a:rPr>
              <a:t>Dispositivos Lógicos de Função Fixa - </a:t>
            </a:r>
            <a:r>
              <a:rPr lang="pt-PT" sz="1400" b="1" dirty="0" err="1">
                <a:solidFill>
                  <a:schemeClr val="bg1"/>
                </a:solidFill>
              </a:rPr>
              <a:t>Fixed-Function</a:t>
            </a:r>
            <a:r>
              <a:rPr lang="pt-PT" sz="1400" b="1" dirty="0">
                <a:solidFill>
                  <a:schemeClr val="bg1"/>
                </a:solidFill>
              </a:rPr>
              <a:t> </a:t>
            </a:r>
            <a:r>
              <a:rPr lang="pt-PT" sz="1400" b="1" dirty="0" err="1">
                <a:solidFill>
                  <a:schemeClr val="bg1"/>
                </a:solidFill>
              </a:rPr>
              <a:t>Logic</a:t>
            </a:r>
            <a:r>
              <a:rPr lang="pt-PT" sz="1400" b="1" dirty="0">
                <a:solidFill>
                  <a:schemeClr val="bg1"/>
                </a:solidFill>
              </a:rPr>
              <a:t> </a:t>
            </a:r>
            <a:r>
              <a:rPr lang="pt-PT" sz="1400" b="1" dirty="0" err="1">
                <a:solidFill>
                  <a:schemeClr val="bg1"/>
                </a:solidFill>
              </a:rPr>
              <a:t>Devices</a:t>
            </a:r>
            <a:r>
              <a:rPr lang="pt-PT" sz="1400" b="1" dirty="0">
                <a:solidFill>
                  <a:schemeClr val="bg1"/>
                </a:solidFill>
              </a:rPr>
              <a:t> </a:t>
            </a:r>
            <a:br>
              <a:rPr lang="pt-PT" sz="1400" b="1" dirty="0">
                <a:solidFill>
                  <a:schemeClr val="bg1"/>
                </a:solidFill>
              </a:rPr>
            </a:br>
            <a:r>
              <a:rPr lang="pt-PT" sz="1400" b="1" dirty="0" err="1">
                <a:solidFill>
                  <a:schemeClr val="bg1"/>
                </a:solidFill>
              </a:rPr>
              <a:t>Vs</a:t>
            </a:r>
            <a:r>
              <a:rPr lang="pt-PT" sz="1400" b="1" dirty="0">
                <a:solidFill>
                  <a:schemeClr val="bg1"/>
                </a:solidFill>
              </a:rPr>
              <a:t/>
            </a:r>
            <a:br>
              <a:rPr lang="pt-PT" sz="1400" b="1" dirty="0">
                <a:solidFill>
                  <a:schemeClr val="bg1"/>
                </a:solidFill>
              </a:rPr>
            </a:br>
            <a:r>
              <a:rPr lang="pt-PT" sz="1400" b="1" dirty="0">
                <a:solidFill>
                  <a:schemeClr val="bg1"/>
                </a:solidFill>
              </a:rPr>
              <a:t>Dispositivos Lógicos Programáveis - Programmable </a:t>
            </a:r>
            <a:r>
              <a:rPr lang="pt-PT" sz="1400" b="1" dirty="0" err="1">
                <a:solidFill>
                  <a:schemeClr val="bg1"/>
                </a:solidFill>
              </a:rPr>
              <a:t>Logic</a:t>
            </a:r>
            <a:r>
              <a:rPr lang="pt-PT" sz="1400" b="1" dirty="0">
                <a:solidFill>
                  <a:schemeClr val="bg1"/>
                </a:solidFill>
              </a:rPr>
              <a:t> </a:t>
            </a:r>
            <a:r>
              <a:rPr lang="pt-PT" sz="1400" b="1" dirty="0" err="1">
                <a:solidFill>
                  <a:schemeClr val="bg1"/>
                </a:solidFill>
              </a:rPr>
              <a:t>Devices</a:t>
            </a:r>
            <a:r>
              <a:rPr lang="pt-PT" sz="1400" b="1" dirty="0">
                <a:solidFill>
                  <a:schemeClr val="bg1"/>
                </a:solidFill>
              </a:rPr>
              <a:t> (</a:t>
            </a:r>
            <a:r>
              <a:rPr lang="pt-PT" sz="1400" b="1" dirty="0" err="1">
                <a:solidFill>
                  <a:schemeClr val="bg1"/>
                </a:solidFill>
              </a:rPr>
              <a:t>PLDs</a:t>
            </a:r>
            <a:r>
              <a:rPr lang="pt-PT" sz="1400" b="1" dirty="0" smtClean="0">
                <a:solidFill>
                  <a:schemeClr val="bg1"/>
                </a:solidFill>
              </a:rPr>
              <a:t>)</a:t>
            </a:r>
          </a:p>
          <a:p>
            <a:pPr algn="l"/>
            <a:r>
              <a:rPr lang="pt-PT" sz="1400" b="1" dirty="0">
                <a:solidFill>
                  <a:schemeClr val="bg1"/>
                </a:solidFill>
              </a:rPr>
              <a:t>Tipos de dispositivos lógicos </a:t>
            </a:r>
            <a:r>
              <a:rPr lang="pt-PT" sz="1400" b="1" dirty="0" smtClean="0">
                <a:solidFill>
                  <a:schemeClr val="bg1"/>
                </a:solidFill>
              </a:rPr>
              <a:t>programáveis</a:t>
            </a:r>
          </a:p>
          <a:p>
            <a:pPr algn="l"/>
            <a:r>
              <a:rPr lang="pt-PT" sz="1400" b="1" dirty="0" smtClean="0">
                <a:solidFill>
                  <a:schemeClr val="bg1"/>
                </a:solidFill>
              </a:rPr>
              <a:t>Tipos de </a:t>
            </a:r>
            <a:r>
              <a:rPr lang="pt-PT" sz="1400" b="1" dirty="0" err="1" smtClean="0">
                <a:solidFill>
                  <a:schemeClr val="bg1"/>
                </a:solidFill>
              </a:rPr>
              <a:t>SPLD’s</a:t>
            </a:r>
            <a:endParaRPr lang="pt-PT" sz="1400" b="1" dirty="0" smtClean="0">
              <a:solidFill>
                <a:schemeClr val="bg1"/>
              </a:solidFill>
            </a:endParaRPr>
          </a:p>
          <a:p>
            <a:pPr algn="l"/>
            <a:r>
              <a:rPr lang="pt-PT" sz="1400" b="1" dirty="0">
                <a:solidFill>
                  <a:schemeClr val="bg1"/>
                </a:solidFill>
              </a:rPr>
              <a:t>Tipos de </a:t>
            </a:r>
            <a:r>
              <a:rPr lang="pt-PT" sz="1400" b="1" dirty="0" err="1" smtClean="0">
                <a:solidFill>
                  <a:schemeClr val="bg1"/>
                </a:solidFill>
              </a:rPr>
              <a:t>CPLD’s</a:t>
            </a:r>
            <a:endParaRPr lang="pt-PT" sz="1400" b="1" dirty="0" smtClean="0">
              <a:solidFill>
                <a:schemeClr val="bg1"/>
              </a:solidFill>
            </a:endParaRPr>
          </a:p>
          <a:p>
            <a:pPr algn="l"/>
            <a:r>
              <a:rPr lang="en-US" sz="1400" b="1" dirty="0">
                <a:solidFill>
                  <a:schemeClr val="bg1"/>
                </a:solidFill>
              </a:rPr>
              <a:t>Field Programmable Gate Arrays (FPGAs)</a:t>
            </a:r>
          </a:p>
          <a:p>
            <a:pPr algn="l"/>
            <a:endParaRPr lang="pt-PT" sz="1400" b="1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0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521043" y="849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PT" b="1" dirty="0" smtClean="0"/>
              <a:t>Dispositivos Lógicos Programáveis (PLD´s)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269063" y="2337461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Memória</a:t>
            </a:r>
            <a:endParaRPr lang="pt-PT" b="1" dirty="0"/>
          </a:p>
        </p:txBody>
      </p:sp>
      <p:sp>
        <p:nvSpPr>
          <p:cNvPr id="11" name="Retângulo 10"/>
          <p:cNvSpPr/>
          <p:nvPr/>
        </p:nvSpPr>
        <p:spPr>
          <a:xfrm>
            <a:off x="8769643" y="2332501"/>
            <a:ext cx="20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D</a:t>
            </a:r>
            <a:r>
              <a:rPr lang="pt-PT" b="1" dirty="0" smtClean="0"/>
              <a:t>ispositivos lógicos</a:t>
            </a:r>
            <a:endParaRPr lang="pt-PT" b="1" dirty="0"/>
          </a:p>
        </p:txBody>
      </p:sp>
      <p:sp>
        <p:nvSpPr>
          <p:cNvPr id="12" name="Retângulo 11"/>
          <p:cNvSpPr/>
          <p:nvPr/>
        </p:nvSpPr>
        <p:spPr>
          <a:xfrm>
            <a:off x="4536270" y="2342398"/>
            <a:ext cx="2108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/>
              <a:t>Microprocessadores</a:t>
            </a:r>
            <a:endParaRPr lang="pt-PT" b="1" dirty="0"/>
          </a:p>
        </p:txBody>
      </p:sp>
      <p:sp>
        <p:nvSpPr>
          <p:cNvPr id="17" name="Retângulo 16"/>
          <p:cNvSpPr/>
          <p:nvPr/>
        </p:nvSpPr>
        <p:spPr>
          <a:xfrm>
            <a:off x="424986" y="2683343"/>
            <a:ext cx="30663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Os dispositivos de </a:t>
            </a:r>
            <a:r>
              <a:rPr lang="pt-PT" b="1" dirty="0" smtClean="0"/>
              <a:t>memória</a:t>
            </a:r>
            <a:r>
              <a:rPr lang="pt-PT" dirty="0" smtClean="0"/>
              <a:t> armazenam informações aleatórias, como o conteúdo de uma de uma folha de cálculo ou uma Base de dados.</a:t>
            </a:r>
            <a:endParaRPr lang="pt-PT" dirty="0"/>
          </a:p>
        </p:txBody>
      </p:sp>
      <p:sp>
        <p:nvSpPr>
          <p:cNvPr id="18" name="Retângulo 17"/>
          <p:cNvSpPr/>
          <p:nvPr/>
        </p:nvSpPr>
        <p:spPr>
          <a:xfrm>
            <a:off x="3915295" y="2651493"/>
            <a:ext cx="33500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Os </a:t>
            </a:r>
            <a:r>
              <a:rPr lang="pt-PT" b="1" dirty="0" smtClean="0"/>
              <a:t>microprocessadores</a:t>
            </a:r>
            <a:r>
              <a:rPr lang="pt-PT" dirty="0" smtClean="0"/>
              <a:t> executam instruções de software para executar uma ampla variedade de tarefas, como executar um programa de processamento de texto ou um jogo.</a:t>
            </a:r>
            <a:endParaRPr lang="pt-PT" dirty="0"/>
          </a:p>
        </p:txBody>
      </p:sp>
      <p:sp>
        <p:nvSpPr>
          <p:cNvPr id="19" name="Retângulo 18"/>
          <p:cNvSpPr/>
          <p:nvPr/>
        </p:nvSpPr>
        <p:spPr>
          <a:xfrm>
            <a:off x="7689274" y="2696316"/>
            <a:ext cx="39637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Os dispositivos lógicos fornecem funções específicas, incluindo interface dispositivo a dispositivo, comunicação de dados, processamento de sinais, exibição de dados, operações de controlo e temporização, entre outras.</a:t>
            </a:r>
            <a:endParaRPr lang="pt-PT" dirty="0"/>
          </a:p>
        </p:txBody>
      </p:sp>
      <p:sp>
        <p:nvSpPr>
          <p:cNvPr id="20" name="Retângulo 19"/>
          <p:cNvSpPr/>
          <p:nvPr/>
        </p:nvSpPr>
        <p:spPr>
          <a:xfrm>
            <a:off x="465605" y="1458422"/>
            <a:ext cx="10249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Nos sistemas eletrónicos digitais, existem três tipos básicos de dispositivos: </a:t>
            </a:r>
          </a:p>
          <a:p>
            <a:r>
              <a:rPr lang="pt-PT" b="1" dirty="0" smtClean="0"/>
              <a:t>Memórias, Microprocessadores e Lógica.</a:t>
            </a:r>
            <a:endParaRPr lang="pt-PT" b="1" dirty="0"/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600" y="4182721"/>
            <a:ext cx="1390008" cy="646232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 rotWithShape="1">
          <a:blip r:embed="rId5"/>
          <a:srcRect l="19030" t="31915" r="21268" b="26595"/>
          <a:stretch/>
        </p:blipFill>
        <p:spPr>
          <a:xfrm>
            <a:off x="4203515" y="4505837"/>
            <a:ext cx="1112520" cy="623116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 rotWithShape="1">
          <a:blip r:embed="rId6"/>
          <a:srcRect l="18726" t="14949" r="9460" b="19587"/>
          <a:stretch/>
        </p:blipFill>
        <p:spPr>
          <a:xfrm>
            <a:off x="5492016" y="4405819"/>
            <a:ext cx="1539926" cy="1051456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34451" y="4529096"/>
            <a:ext cx="1172866" cy="1172866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20443" y="4529096"/>
            <a:ext cx="1247506" cy="124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31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357850" y="1508992"/>
            <a:ext cx="115792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Os dispositivos lógicos podem ser divididos em duas categorias principais: </a:t>
            </a:r>
          </a:p>
          <a:p>
            <a:pPr lvl="0"/>
            <a:r>
              <a:rPr lang="pt-PT" b="1" dirty="0" smtClean="0"/>
              <a:t>Dispositivos Lógicos de </a:t>
            </a:r>
            <a:r>
              <a:rPr lang="pt-PT" b="1" dirty="0"/>
              <a:t>Função Fixa - </a:t>
            </a:r>
            <a:r>
              <a:rPr lang="pt-PT" b="1" i="1" dirty="0" err="1"/>
              <a:t>Fixed-Function</a:t>
            </a:r>
            <a:r>
              <a:rPr lang="pt-PT" b="1" i="1" dirty="0"/>
              <a:t> </a:t>
            </a:r>
            <a:r>
              <a:rPr lang="pt-PT" b="1" i="1" dirty="0" err="1"/>
              <a:t>Logic</a:t>
            </a:r>
            <a:r>
              <a:rPr lang="pt-PT" b="1" i="1" dirty="0"/>
              <a:t> </a:t>
            </a:r>
            <a:r>
              <a:rPr lang="pt-PT" b="1" i="1" dirty="0" err="1" smtClean="0"/>
              <a:t>Devices</a:t>
            </a:r>
            <a:r>
              <a:rPr lang="pt-PT" b="1" i="1" dirty="0" smtClean="0"/>
              <a:t> &amp;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Dispositivos </a:t>
            </a:r>
            <a:r>
              <a:rPr lang="pt-PT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Lógicos Programáveis - </a:t>
            </a:r>
            <a:r>
              <a:rPr lang="pt-PT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Programmable </a:t>
            </a:r>
            <a:r>
              <a:rPr lang="pt-PT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Logic</a:t>
            </a:r>
            <a:r>
              <a:rPr lang="pt-PT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Devices</a:t>
            </a:r>
            <a:r>
              <a:rPr lang="pt-PT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pt-PT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PLDs</a:t>
            </a:r>
            <a:r>
              <a:rPr lang="pt-PT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lvl="0" algn="just"/>
            <a:endParaRPr lang="pt-PT" b="1" dirty="0"/>
          </a:p>
        </p:txBody>
      </p:sp>
      <p:sp>
        <p:nvSpPr>
          <p:cNvPr id="29" name="Retângulo 28"/>
          <p:cNvSpPr/>
          <p:nvPr/>
        </p:nvSpPr>
        <p:spPr>
          <a:xfrm>
            <a:off x="288038" y="2631090"/>
            <a:ext cx="92350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PT" b="1" dirty="0"/>
              <a:t>Dispositivos Lógicos de Função Fixa - </a:t>
            </a:r>
            <a:r>
              <a:rPr lang="pt-PT" b="1" i="1" dirty="0" err="1"/>
              <a:t>Fixed-Function</a:t>
            </a:r>
            <a:r>
              <a:rPr lang="pt-PT" b="1" i="1" dirty="0"/>
              <a:t> </a:t>
            </a:r>
            <a:r>
              <a:rPr lang="pt-PT" b="1" i="1" dirty="0" err="1"/>
              <a:t>Logic</a:t>
            </a:r>
            <a:r>
              <a:rPr lang="pt-PT" b="1" i="1" dirty="0"/>
              <a:t> </a:t>
            </a:r>
            <a:r>
              <a:rPr lang="pt-PT" b="1" i="1" dirty="0" err="1"/>
              <a:t>Devices</a:t>
            </a:r>
            <a:endParaRPr lang="pt-PT" b="1" i="1" dirty="0"/>
          </a:p>
          <a:p>
            <a:pPr algn="just"/>
            <a:r>
              <a:rPr lang="pt-PT" dirty="0" smtClean="0"/>
              <a:t>Os circuitos </a:t>
            </a:r>
            <a:r>
              <a:rPr lang="pt-PT" dirty="0"/>
              <a:t>n</a:t>
            </a:r>
            <a:r>
              <a:rPr lang="pt-PT" dirty="0" smtClean="0"/>
              <a:t>um dispositivo </a:t>
            </a:r>
            <a:r>
              <a:rPr lang="pt-PT" b="1" dirty="0" smtClean="0"/>
              <a:t>lógico fixo são </a:t>
            </a:r>
            <a:r>
              <a:rPr lang="pt-PT" b="1" u="sng" dirty="0" smtClean="0"/>
              <a:t>permanentes</a:t>
            </a:r>
            <a:r>
              <a:rPr lang="pt-PT" dirty="0" smtClean="0"/>
              <a:t>, e executam uma função ou conjunto de funções.</a:t>
            </a:r>
          </a:p>
          <a:p>
            <a:pPr algn="just"/>
            <a:r>
              <a:rPr lang="pt-PT" dirty="0" smtClean="0"/>
              <a:t>Uma vez fabricados, não podem ser alterados. Com dispositivos lógicos fixos, o tempo necessário para passar do design aos protótipos, até à produção final, pode levar de vários meses.</a:t>
            </a:r>
            <a:endParaRPr lang="pt-PT" dirty="0"/>
          </a:p>
        </p:txBody>
      </p:sp>
      <p:sp>
        <p:nvSpPr>
          <p:cNvPr id="30" name="Retângulo 29"/>
          <p:cNvSpPr/>
          <p:nvPr/>
        </p:nvSpPr>
        <p:spPr>
          <a:xfrm>
            <a:off x="6071800" y="5309412"/>
            <a:ext cx="5098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Se o dispositivo não funcionar corretamente ou se os requisitos mudarem, um novo design tem de ser desenvolvido</a:t>
            </a:r>
            <a:endParaRPr lang="pt-PT" dirty="0"/>
          </a:p>
        </p:txBody>
      </p:sp>
      <p:sp>
        <p:nvSpPr>
          <p:cNvPr id="31" name="AutoShape 6" descr="Resultado de imagem para Fixed-Function Logic Devi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32" name="Imagem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6137" y="2483966"/>
            <a:ext cx="2047875" cy="2238375"/>
          </a:xfrm>
          <a:prstGeom prst="rect">
            <a:avLst/>
          </a:prstGeom>
        </p:spPr>
      </p:pic>
      <p:sp>
        <p:nvSpPr>
          <p:cNvPr id="33" name="Retângulo arredondado 32"/>
          <p:cNvSpPr/>
          <p:nvPr/>
        </p:nvSpPr>
        <p:spPr>
          <a:xfrm>
            <a:off x="357851" y="5602057"/>
            <a:ext cx="1114426" cy="45356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Desenho</a:t>
            </a:r>
            <a:endParaRPr lang="pt-PT" dirty="0"/>
          </a:p>
        </p:txBody>
      </p:sp>
      <p:sp>
        <p:nvSpPr>
          <p:cNvPr id="34" name="Retângulo arredondado 33"/>
          <p:cNvSpPr/>
          <p:nvPr/>
        </p:nvSpPr>
        <p:spPr>
          <a:xfrm>
            <a:off x="2192460" y="5579453"/>
            <a:ext cx="1114426" cy="45356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Protótipo</a:t>
            </a:r>
          </a:p>
        </p:txBody>
      </p:sp>
      <p:sp>
        <p:nvSpPr>
          <p:cNvPr id="35" name="Seta de movimento para a direita 34"/>
          <p:cNvSpPr/>
          <p:nvPr/>
        </p:nvSpPr>
        <p:spPr>
          <a:xfrm>
            <a:off x="1636583" y="5619707"/>
            <a:ext cx="442626" cy="3580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6" name="Retângulo arredondado 35"/>
          <p:cNvSpPr/>
          <p:nvPr/>
        </p:nvSpPr>
        <p:spPr>
          <a:xfrm>
            <a:off x="4048501" y="5551809"/>
            <a:ext cx="1910049" cy="45356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Industrialização</a:t>
            </a:r>
          </a:p>
        </p:txBody>
      </p:sp>
      <p:sp>
        <p:nvSpPr>
          <p:cNvPr id="37" name="Seta de movimento para a direita 36"/>
          <p:cNvSpPr/>
          <p:nvPr/>
        </p:nvSpPr>
        <p:spPr>
          <a:xfrm>
            <a:off x="3492625" y="5592063"/>
            <a:ext cx="442626" cy="3580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8" name="Retângulo arredondado 37"/>
          <p:cNvSpPr/>
          <p:nvPr/>
        </p:nvSpPr>
        <p:spPr>
          <a:xfrm>
            <a:off x="357851" y="4251336"/>
            <a:ext cx="1114426" cy="45356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Desenho</a:t>
            </a:r>
            <a:endParaRPr lang="pt-PT" dirty="0"/>
          </a:p>
        </p:txBody>
      </p:sp>
      <p:sp>
        <p:nvSpPr>
          <p:cNvPr id="39" name="Retângulo arredondado 38"/>
          <p:cNvSpPr/>
          <p:nvPr/>
        </p:nvSpPr>
        <p:spPr>
          <a:xfrm>
            <a:off x="2192460" y="4228732"/>
            <a:ext cx="1114426" cy="45356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Protótipo</a:t>
            </a:r>
          </a:p>
        </p:txBody>
      </p:sp>
      <p:sp>
        <p:nvSpPr>
          <p:cNvPr id="40" name="Seta de movimento para a direita 39"/>
          <p:cNvSpPr/>
          <p:nvPr/>
        </p:nvSpPr>
        <p:spPr>
          <a:xfrm>
            <a:off x="1636583" y="4268986"/>
            <a:ext cx="442626" cy="3580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1" name="Retângulo arredondado 40"/>
          <p:cNvSpPr/>
          <p:nvPr/>
        </p:nvSpPr>
        <p:spPr>
          <a:xfrm>
            <a:off x="4048501" y="4201088"/>
            <a:ext cx="1910049" cy="45356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Industrialização</a:t>
            </a:r>
          </a:p>
        </p:txBody>
      </p:sp>
      <p:sp>
        <p:nvSpPr>
          <p:cNvPr id="42" name="Seta de movimento para a direita 41"/>
          <p:cNvSpPr/>
          <p:nvPr/>
        </p:nvSpPr>
        <p:spPr>
          <a:xfrm>
            <a:off x="3492625" y="4241342"/>
            <a:ext cx="442626" cy="3580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Seta curvada para cima 42"/>
          <p:cNvSpPr/>
          <p:nvPr/>
        </p:nvSpPr>
        <p:spPr>
          <a:xfrm rot="10800000">
            <a:off x="710276" y="5067151"/>
            <a:ext cx="3985210" cy="44365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44" name="Título 1"/>
          <p:cNvSpPr>
            <a:spLocks noGrp="1"/>
          </p:cNvSpPr>
          <p:nvPr>
            <p:ph type="title"/>
          </p:nvPr>
        </p:nvSpPr>
        <p:spPr>
          <a:xfrm>
            <a:off x="1735974" y="92175"/>
            <a:ext cx="10317481" cy="1325563"/>
          </a:xfrm>
        </p:spPr>
        <p:txBody>
          <a:bodyPr>
            <a:noAutofit/>
          </a:bodyPr>
          <a:lstStyle/>
          <a:p>
            <a:pPr lvl="0"/>
            <a:r>
              <a:rPr lang="pt-PT" sz="2800" b="1" dirty="0"/>
              <a:t>Dispositivos Lógicos de Função Fixa - </a:t>
            </a:r>
            <a:r>
              <a:rPr lang="pt-PT" sz="2800" b="1" i="1" dirty="0" err="1"/>
              <a:t>Fixed-Function</a:t>
            </a:r>
            <a:r>
              <a:rPr lang="pt-PT" sz="2800" b="1" i="1" dirty="0"/>
              <a:t> </a:t>
            </a:r>
            <a:r>
              <a:rPr lang="pt-PT" sz="2800" b="1" i="1" dirty="0" err="1"/>
              <a:t>Logic</a:t>
            </a:r>
            <a:r>
              <a:rPr lang="pt-PT" sz="2800" b="1" i="1" dirty="0"/>
              <a:t> </a:t>
            </a:r>
            <a:r>
              <a:rPr lang="pt-PT" sz="2800" b="1" i="1" dirty="0" err="1" smtClean="0"/>
              <a:t>Devices</a:t>
            </a:r>
            <a:r>
              <a:rPr lang="pt-PT" sz="2800" b="1" i="1" dirty="0" smtClean="0"/>
              <a:t> </a:t>
            </a:r>
            <a:br>
              <a:rPr lang="pt-PT" sz="2800" b="1" i="1" dirty="0" smtClean="0"/>
            </a:br>
            <a:r>
              <a:rPr lang="pt-PT" sz="2800" b="1" i="1" dirty="0" err="1" smtClean="0"/>
              <a:t>Vs</a:t>
            </a:r>
            <a:r>
              <a:rPr lang="pt-PT" sz="2800" b="1" i="1" dirty="0" smtClean="0"/>
              <a:t/>
            </a:r>
            <a:br>
              <a:rPr lang="pt-PT" sz="2800" b="1" i="1" dirty="0" smtClean="0"/>
            </a:br>
            <a:r>
              <a:rPr lang="pt-PT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Dispositivos </a:t>
            </a:r>
            <a:r>
              <a:rPr lang="pt-PT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Lógicos Programáveis - Programmable </a:t>
            </a:r>
            <a:r>
              <a:rPr lang="pt-PT" sz="28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Logic</a:t>
            </a:r>
            <a:r>
              <a:rPr lang="pt-PT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28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Devices</a:t>
            </a:r>
            <a:r>
              <a:rPr lang="pt-PT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pt-PT" sz="28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PLDs</a:t>
            </a:r>
            <a:r>
              <a:rPr lang="pt-PT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pt-PT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61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31" name="AutoShape 6" descr="Resultado de imagem para Fixed-Function Logic Devi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3" name="Retângulo 22"/>
          <p:cNvSpPr/>
          <p:nvPr/>
        </p:nvSpPr>
        <p:spPr>
          <a:xfrm>
            <a:off x="307975" y="1452043"/>
            <a:ext cx="1063942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 smtClean="0"/>
              <a:t>Dispositivos Lógicos Programáveis (</a:t>
            </a:r>
            <a:r>
              <a:rPr lang="pt-PT" sz="1400" b="1" dirty="0" err="1" smtClean="0"/>
              <a:t>PLDs</a:t>
            </a:r>
            <a:r>
              <a:rPr lang="pt-PT" sz="1400" b="1" dirty="0" smtClean="0"/>
              <a:t>)</a:t>
            </a:r>
          </a:p>
          <a:p>
            <a:r>
              <a:rPr lang="pt-PT" sz="1400" dirty="0" smtClean="0"/>
              <a:t>Ao contrário dos Dispositivos Lógicos de Função Fixa, os </a:t>
            </a:r>
            <a:r>
              <a:rPr lang="pt-PT" sz="1400" b="1" dirty="0" smtClean="0"/>
              <a:t>Dispositivos Lógicos Programáveis (</a:t>
            </a:r>
            <a:r>
              <a:rPr lang="pt-PT" sz="1400" b="1" dirty="0" err="1" smtClean="0"/>
              <a:t>PLDs</a:t>
            </a:r>
            <a:r>
              <a:rPr lang="pt-PT" sz="1400" dirty="0" smtClean="0"/>
              <a:t>) são dispositivos que podem ser programados para executar quaisquer funções lógicas previamente especificadas. </a:t>
            </a:r>
          </a:p>
          <a:p>
            <a:r>
              <a:rPr lang="pt-PT" sz="1400" b="1" dirty="0" smtClean="0"/>
              <a:t>Vantagens dos </a:t>
            </a:r>
            <a:r>
              <a:rPr lang="pt-PT" sz="1400" b="1" dirty="0" err="1" smtClean="0"/>
              <a:t>PLDs</a:t>
            </a:r>
            <a:r>
              <a:rPr lang="pt-PT" sz="1400" b="1" dirty="0" smtClean="0"/>
              <a:t> em relação aos dispositivos lógicos de função fixa:</a:t>
            </a:r>
          </a:p>
          <a:p>
            <a:pPr marL="171450" indent="-171450">
              <a:buFontTx/>
              <a:buChar char="-"/>
            </a:pPr>
            <a:r>
              <a:rPr lang="pt-PT" sz="1400" dirty="0" smtClean="0"/>
              <a:t>PLDS usam menos espaço na placa </a:t>
            </a:r>
            <a:r>
              <a:rPr lang="pt-PT" sz="1400" dirty="0"/>
              <a:t>PCB (</a:t>
            </a:r>
            <a:r>
              <a:rPr lang="pt-PT" sz="1400" i="1" dirty="0" err="1"/>
              <a:t>Printed</a:t>
            </a:r>
            <a:r>
              <a:rPr lang="pt-PT" sz="1400" i="1" dirty="0"/>
              <a:t> </a:t>
            </a:r>
            <a:r>
              <a:rPr lang="pt-PT" sz="1400" i="1" dirty="0" err="1"/>
              <a:t>circuit</a:t>
            </a:r>
            <a:r>
              <a:rPr lang="pt-PT" sz="1400" i="1" dirty="0"/>
              <a:t> </a:t>
            </a:r>
            <a:r>
              <a:rPr lang="pt-PT" sz="1400" i="1" dirty="0" err="1" smtClean="0"/>
              <a:t>board</a:t>
            </a:r>
            <a:r>
              <a:rPr lang="pt-PT" sz="1400" dirty="0" smtClean="0"/>
              <a:t>) </a:t>
            </a:r>
            <a:r>
              <a:rPr lang="pt-PT" sz="1400" dirty="0"/>
              <a:t>para </a:t>
            </a:r>
            <a:r>
              <a:rPr lang="pt-PT" sz="1400" dirty="0" smtClean="0"/>
              <a:t>uma quantidade equivalente de lógica. </a:t>
            </a:r>
          </a:p>
          <a:p>
            <a:pPr marL="171450" indent="-171450">
              <a:buFontTx/>
              <a:buChar char="-"/>
            </a:pPr>
            <a:r>
              <a:rPr lang="pt-PT" sz="1400" dirty="0" smtClean="0"/>
              <a:t>Os projetos em PLDS, podem ser facilmente alterados sem recolocar ou substituir componentes. </a:t>
            </a:r>
          </a:p>
          <a:p>
            <a:pPr marL="171450" indent="-171450">
              <a:buFontTx/>
              <a:buChar char="-"/>
            </a:pPr>
            <a:r>
              <a:rPr lang="pt-PT" sz="1400" dirty="0" smtClean="0"/>
              <a:t>Com o PLDS, um projeto lógico pode ser implementado mais rapidamente e com menor custo do que com </a:t>
            </a:r>
            <a:r>
              <a:rPr lang="pt-PT" sz="1400" dirty="0" err="1" smtClean="0"/>
              <a:t>ICs</a:t>
            </a:r>
            <a:r>
              <a:rPr lang="pt-PT" sz="1400" dirty="0" smtClean="0"/>
              <a:t> de função fixa.</a:t>
            </a:r>
            <a:endParaRPr lang="pt-PT" sz="1400" dirty="0"/>
          </a:p>
        </p:txBody>
      </p:sp>
      <p:sp>
        <p:nvSpPr>
          <p:cNvPr id="24" name="Retângulo 23"/>
          <p:cNvSpPr/>
          <p:nvPr/>
        </p:nvSpPr>
        <p:spPr>
          <a:xfrm>
            <a:off x="307975" y="5205109"/>
            <a:ext cx="111437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b="1" dirty="0" smtClean="0"/>
              <a:t>Outras vantagens </a:t>
            </a:r>
            <a:r>
              <a:rPr lang="pt-PT" sz="1400" b="1" dirty="0"/>
              <a:t>dos </a:t>
            </a:r>
            <a:r>
              <a:rPr lang="pt-PT" sz="1400" b="1" dirty="0" err="1"/>
              <a:t>PLDs</a:t>
            </a:r>
            <a:r>
              <a:rPr lang="pt-PT" sz="1400" b="1" dirty="0"/>
              <a:t> em relação aos dispositivos lógicos de função fixa:</a:t>
            </a:r>
          </a:p>
          <a:p>
            <a:r>
              <a:rPr lang="pt-PT" sz="1400" dirty="0" smtClean="0"/>
              <a:t>Com os </a:t>
            </a:r>
            <a:r>
              <a:rPr lang="pt-PT" sz="1400" dirty="0" err="1" smtClean="0"/>
              <a:t>PLDs</a:t>
            </a:r>
            <a:r>
              <a:rPr lang="pt-PT" sz="1400" dirty="0" smtClean="0"/>
              <a:t>, são usadas ferramentas de software baratas para desenvolver, simular e testar os projetos.</a:t>
            </a:r>
          </a:p>
          <a:p>
            <a:r>
              <a:rPr lang="pt-PT" sz="1400" dirty="0" smtClean="0"/>
              <a:t>Um projeto pode ser rapidamente programado </a:t>
            </a:r>
            <a:r>
              <a:rPr lang="pt-PT" sz="1400" dirty="0"/>
              <a:t>n</a:t>
            </a:r>
            <a:r>
              <a:rPr lang="pt-PT" sz="1400" dirty="0" smtClean="0"/>
              <a:t>um dispositivo e imediatamente testado </a:t>
            </a:r>
            <a:r>
              <a:rPr lang="pt-PT" sz="1400" dirty="0"/>
              <a:t>n</a:t>
            </a:r>
            <a:r>
              <a:rPr lang="pt-PT" sz="1400" dirty="0" smtClean="0"/>
              <a:t>um circuito ativo. </a:t>
            </a:r>
          </a:p>
          <a:p>
            <a:r>
              <a:rPr lang="pt-PT" sz="1400" dirty="0" smtClean="0"/>
              <a:t>O PLD usado no protótipo é exatamente o mesmo PLD que será usado na produção final de um equipamento, como um router de rede, um modem...</a:t>
            </a:r>
            <a:endParaRPr lang="pt-PT" sz="1400" dirty="0"/>
          </a:p>
        </p:txBody>
      </p:sp>
      <p:sp>
        <p:nvSpPr>
          <p:cNvPr id="51" name="Título 1"/>
          <p:cNvSpPr>
            <a:spLocks noGrp="1"/>
          </p:cNvSpPr>
          <p:nvPr>
            <p:ph type="title"/>
          </p:nvPr>
        </p:nvSpPr>
        <p:spPr>
          <a:xfrm>
            <a:off x="1735974" y="92175"/>
            <a:ext cx="10317481" cy="1325563"/>
          </a:xfrm>
        </p:spPr>
        <p:txBody>
          <a:bodyPr>
            <a:noAutofit/>
          </a:bodyPr>
          <a:lstStyle/>
          <a:p>
            <a:pPr lvl="0"/>
            <a:r>
              <a:rPr lang="pt-PT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Dispositivos Lógicos de Função Fixa - </a:t>
            </a:r>
            <a:r>
              <a:rPr lang="pt-PT" sz="28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Fixed-Function</a:t>
            </a:r>
            <a:r>
              <a:rPr lang="pt-PT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28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Logic</a:t>
            </a:r>
            <a:r>
              <a:rPr lang="pt-PT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2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Devices</a:t>
            </a:r>
            <a:r>
              <a:rPr lang="pt-PT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2800" b="1" i="1" dirty="0" smtClean="0"/>
              <a:t/>
            </a:r>
            <a:br>
              <a:rPr lang="pt-PT" sz="2800" b="1" i="1" dirty="0" smtClean="0"/>
            </a:br>
            <a:r>
              <a:rPr lang="pt-PT" sz="2800" b="1" i="1" dirty="0" err="1" smtClean="0"/>
              <a:t>Vs</a:t>
            </a:r>
            <a:r>
              <a:rPr lang="pt-PT" sz="2800" b="1" i="1" dirty="0" smtClean="0"/>
              <a:t/>
            </a:r>
            <a:br>
              <a:rPr lang="pt-PT" sz="2800" b="1" i="1" dirty="0" smtClean="0"/>
            </a:br>
            <a:r>
              <a:rPr lang="pt-PT" sz="2800" b="1" i="1" dirty="0" smtClean="0"/>
              <a:t>Dispositivos </a:t>
            </a:r>
            <a:r>
              <a:rPr lang="pt-PT" sz="2800" b="1" i="1" dirty="0"/>
              <a:t>Lógicos Programáveis - Programmable </a:t>
            </a:r>
            <a:r>
              <a:rPr lang="pt-PT" sz="2800" b="1" i="1" dirty="0" err="1"/>
              <a:t>Logic</a:t>
            </a:r>
            <a:r>
              <a:rPr lang="pt-PT" sz="2800" b="1" i="1" dirty="0"/>
              <a:t> </a:t>
            </a:r>
            <a:r>
              <a:rPr lang="pt-PT" sz="2800" b="1" i="1" dirty="0" err="1"/>
              <a:t>Devices</a:t>
            </a:r>
            <a:r>
              <a:rPr lang="pt-PT" sz="2800" b="1" i="1" dirty="0"/>
              <a:t> (</a:t>
            </a:r>
            <a:r>
              <a:rPr lang="pt-PT" sz="2800" b="1" i="1" dirty="0" err="1"/>
              <a:t>PLDs</a:t>
            </a:r>
            <a:r>
              <a:rPr lang="pt-PT" sz="2800" b="1" i="1" dirty="0" smtClean="0"/>
              <a:t>)</a:t>
            </a:r>
            <a:endParaRPr lang="pt-PT" sz="2800" b="1" dirty="0"/>
          </a:p>
        </p:txBody>
      </p:sp>
      <p:grpSp>
        <p:nvGrpSpPr>
          <p:cNvPr id="84" name="Grupo 83"/>
          <p:cNvGrpSpPr/>
          <p:nvPr/>
        </p:nvGrpSpPr>
        <p:grpSpPr>
          <a:xfrm>
            <a:off x="1859192" y="3024080"/>
            <a:ext cx="9207126" cy="2254502"/>
            <a:chOff x="665915" y="492142"/>
            <a:chExt cx="9592509" cy="2298012"/>
          </a:xfrm>
        </p:grpSpPr>
        <p:grpSp>
          <p:nvGrpSpPr>
            <p:cNvPr id="85" name="Grupo 84"/>
            <p:cNvGrpSpPr/>
            <p:nvPr/>
          </p:nvGrpSpPr>
          <p:grpSpPr>
            <a:xfrm>
              <a:off x="665915" y="492142"/>
              <a:ext cx="9592509" cy="2225555"/>
              <a:chOff x="726500" y="2565817"/>
              <a:chExt cx="9592509" cy="2225555"/>
            </a:xfrm>
          </p:grpSpPr>
          <p:grpSp>
            <p:nvGrpSpPr>
              <p:cNvPr id="92" name="Grupo 91"/>
              <p:cNvGrpSpPr/>
              <p:nvPr/>
            </p:nvGrpSpPr>
            <p:grpSpPr>
              <a:xfrm>
                <a:off x="726500" y="2701292"/>
                <a:ext cx="7092047" cy="2090080"/>
                <a:chOff x="1524520" y="3339861"/>
                <a:chExt cx="7092047" cy="2090080"/>
              </a:xfrm>
            </p:grpSpPr>
            <p:grpSp>
              <p:nvGrpSpPr>
                <p:cNvPr id="101" name="Grupo 100"/>
                <p:cNvGrpSpPr/>
                <p:nvPr/>
              </p:nvGrpSpPr>
              <p:grpSpPr>
                <a:xfrm>
                  <a:off x="1524520" y="3339861"/>
                  <a:ext cx="7092047" cy="2090080"/>
                  <a:chOff x="978650" y="2380082"/>
                  <a:chExt cx="7048607" cy="2056854"/>
                </a:xfrm>
              </p:grpSpPr>
              <p:sp>
                <p:nvSpPr>
                  <p:cNvPr id="104" name="Retângulo arredondado 103"/>
                  <p:cNvSpPr/>
                  <p:nvPr/>
                </p:nvSpPr>
                <p:spPr>
                  <a:xfrm>
                    <a:off x="978650" y="2622876"/>
                    <a:ext cx="1756355" cy="611507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Lógica programável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endParaRPr lang="pt-PT" sz="1100" i="1" dirty="0"/>
                  </a:p>
                </p:txBody>
              </p:sp>
              <p:sp>
                <p:nvSpPr>
                  <p:cNvPr id="105" name="Retângulo arredondado 104"/>
                  <p:cNvSpPr/>
                  <p:nvPr/>
                </p:nvSpPr>
                <p:spPr>
                  <a:xfrm>
                    <a:off x="3536842" y="3888521"/>
                    <a:ext cx="1745961" cy="548415"/>
                  </a:xfrm>
                  <a:prstGeom prst="roundRect">
                    <a:avLst/>
                  </a:prstGeom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i="1" dirty="0" smtClean="0"/>
                      <a:t>Field Programmable Gate </a:t>
                    </a:r>
                    <a:r>
                      <a:rPr lang="pt-PT" sz="1100" i="1" dirty="0" err="1" smtClean="0"/>
                      <a:t>Array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dirty="0" smtClean="0"/>
                      <a:t>(</a:t>
                    </a:r>
                    <a:r>
                      <a:rPr lang="pt-PT" sz="1100" dirty="0" err="1" smtClean="0"/>
                      <a:t>FPGA’s</a:t>
                    </a:r>
                    <a:r>
                      <a:rPr lang="pt-PT" sz="1100" dirty="0" smtClean="0"/>
                      <a:t>)</a:t>
                    </a:r>
                    <a:endParaRPr lang="pt-PT" sz="1100" dirty="0"/>
                  </a:p>
                </p:txBody>
              </p:sp>
              <p:sp>
                <p:nvSpPr>
                  <p:cNvPr id="106" name="Retângulo arredondado 105"/>
                  <p:cNvSpPr/>
                  <p:nvPr/>
                </p:nvSpPr>
                <p:spPr>
                  <a:xfrm>
                    <a:off x="3252292" y="2487806"/>
                    <a:ext cx="2133602" cy="862464"/>
                  </a:xfrm>
                  <a:prstGeom prst="roundRect">
                    <a:avLst/>
                  </a:prstGeom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Dispositivos lógicos programáveis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PLD´s</a:t>
                    </a:r>
                    <a:r>
                      <a:rPr lang="pt-PT" sz="1100" i="1" dirty="0" smtClean="0"/>
                      <a:t>)</a:t>
                    </a:r>
                    <a:endParaRPr lang="pt-PT" sz="1100" dirty="0" smtClean="0"/>
                  </a:p>
                </p:txBody>
              </p:sp>
              <p:sp>
                <p:nvSpPr>
                  <p:cNvPr id="107" name="Retângulo arredondado 106"/>
                  <p:cNvSpPr/>
                  <p:nvPr/>
                </p:nvSpPr>
                <p:spPr>
                  <a:xfrm>
                    <a:off x="5903180" y="2380082"/>
                    <a:ext cx="2124077" cy="548548"/>
                  </a:xfrm>
                  <a:prstGeom prst="roundRect">
                    <a:avLst/>
                  </a:prstGeom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Simple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SPLD’s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sp>
                <p:nvSpPr>
                  <p:cNvPr id="108" name="Retângulo arredondado 107"/>
                  <p:cNvSpPr/>
                  <p:nvPr/>
                </p:nvSpPr>
                <p:spPr>
                  <a:xfrm>
                    <a:off x="5903180" y="3145012"/>
                    <a:ext cx="2124077" cy="468676"/>
                  </a:xfrm>
                  <a:prstGeom prst="roundRect">
                    <a:avLst/>
                  </a:prstGeom>
                </p:spPr>
                <p:style>
                  <a:lnRef idx="2">
                    <a:schemeClr val="accent3">
                      <a:shade val="50000"/>
                    </a:schemeClr>
                  </a:lnRef>
                  <a:fillRef idx="1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Complex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/>
                      <a:t>C</a:t>
                    </a:r>
                    <a:r>
                      <a:rPr lang="pt-PT" sz="1100" i="1" dirty="0" err="1" smtClean="0"/>
                      <a:t>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cxnSp>
                <p:nvCxnSpPr>
                  <p:cNvPr id="109" name="Conexão reta 108"/>
                  <p:cNvCxnSpPr>
                    <a:stCxn id="104" idx="3"/>
                    <a:endCxn id="106" idx="1"/>
                  </p:cNvCxnSpPr>
                  <p:nvPr/>
                </p:nvCxnSpPr>
                <p:spPr>
                  <a:xfrm flipV="1">
                    <a:off x="2735005" y="2919038"/>
                    <a:ext cx="517287" cy="95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Conexão reta 109"/>
                  <p:cNvCxnSpPr>
                    <a:stCxn id="104" idx="3"/>
                    <a:endCxn id="105" idx="1"/>
                  </p:cNvCxnSpPr>
                  <p:nvPr/>
                </p:nvCxnSpPr>
                <p:spPr>
                  <a:xfrm>
                    <a:off x="2735005" y="2928630"/>
                    <a:ext cx="801837" cy="123409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Conexão reta 110"/>
                  <p:cNvCxnSpPr>
                    <a:stCxn id="107" idx="1"/>
                    <a:endCxn id="106" idx="3"/>
                  </p:cNvCxnSpPr>
                  <p:nvPr/>
                </p:nvCxnSpPr>
                <p:spPr>
                  <a:xfrm flipH="1">
                    <a:off x="5385894" y="2654357"/>
                    <a:ext cx="517286" cy="26468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Conexão reta 111"/>
                  <p:cNvCxnSpPr>
                    <a:stCxn id="108" idx="1"/>
                    <a:endCxn id="106" idx="3"/>
                  </p:cNvCxnSpPr>
                  <p:nvPr/>
                </p:nvCxnSpPr>
                <p:spPr>
                  <a:xfrm flipH="1" flipV="1">
                    <a:off x="5385894" y="2919038"/>
                    <a:ext cx="517286" cy="4603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2" name="Retângulo arredondado 101"/>
                <p:cNvSpPr/>
                <p:nvPr/>
              </p:nvSpPr>
              <p:spPr>
                <a:xfrm>
                  <a:off x="1524520" y="4512736"/>
                  <a:ext cx="1767179" cy="746702"/>
                </a:xfrm>
                <a:prstGeom prst="round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PT" sz="1100" b="1" dirty="0" smtClean="0"/>
                    <a:t>Dispositivos </a:t>
                  </a:r>
                  <a:r>
                    <a:rPr lang="pt-PT" sz="1100" b="1" dirty="0"/>
                    <a:t>lógicos de função </a:t>
                  </a:r>
                  <a:r>
                    <a:rPr lang="pt-PT" sz="1100" b="1" dirty="0" smtClean="0"/>
                    <a:t>fixa </a:t>
                  </a:r>
                </a:p>
                <a:p>
                  <a:pPr algn="ctr"/>
                  <a:r>
                    <a:rPr lang="pt-PT" sz="1100" b="1" i="1" dirty="0" err="1" smtClean="0">
                      <a:solidFill>
                        <a:schemeClr val="bg1"/>
                      </a:solidFill>
                    </a:rPr>
                    <a:t>Fixed-Function</a:t>
                  </a:r>
                  <a:r>
                    <a:rPr lang="pt-PT" sz="1100" b="1" i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Logic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Devices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</a:p>
              </p:txBody>
            </p:sp>
            <p:sp>
              <p:nvSpPr>
                <p:cNvPr id="103" name="CaixaDeTexto 102"/>
                <p:cNvSpPr txBox="1"/>
                <p:nvPr/>
              </p:nvSpPr>
              <p:spPr>
                <a:xfrm>
                  <a:off x="2217761" y="4162187"/>
                  <a:ext cx="4619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/>
                    <a:t>OR</a:t>
                  </a:r>
                  <a:endParaRPr lang="pt-PT" dirty="0"/>
                </a:p>
              </p:txBody>
            </p:sp>
          </p:grpSp>
          <p:sp>
            <p:nvSpPr>
              <p:cNvPr id="93" name="Retângulo arredondado 92"/>
              <p:cNvSpPr/>
              <p:nvPr/>
            </p:nvSpPr>
            <p:spPr>
              <a:xfrm>
                <a:off x="8181839" y="2565817"/>
                <a:ext cx="2137167" cy="388169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smtClean="0"/>
                  <a:t>Programmable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(PAL)</a:t>
                </a:r>
                <a:r>
                  <a:rPr lang="pt-PT" sz="1100" dirty="0" smtClean="0"/>
                  <a:t> </a:t>
                </a:r>
              </a:p>
            </p:txBody>
          </p:sp>
          <p:sp>
            <p:nvSpPr>
              <p:cNvPr id="94" name="Retângulo arredondado 93"/>
              <p:cNvSpPr/>
              <p:nvPr/>
            </p:nvSpPr>
            <p:spPr>
              <a:xfrm>
                <a:off x="8181842" y="3016758"/>
                <a:ext cx="2137167" cy="336837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dirty="0" err="1" smtClean="0"/>
                  <a:t>Generic</a:t>
                </a:r>
                <a:r>
                  <a:rPr lang="pt-PT" sz="1100" dirty="0" smtClean="0"/>
                  <a:t> </a:t>
                </a:r>
                <a:r>
                  <a:rPr lang="pt-PT" sz="1100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(GAL)</a:t>
                </a:r>
                <a:r>
                  <a:rPr lang="pt-PT" sz="1100" dirty="0" smtClean="0"/>
                  <a:t> </a:t>
                </a:r>
              </a:p>
            </p:txBody>
          </p:sp>
          <p:cxnSp>
            <p:nvCxnSpPr>
              <p:cNvPr id="95" name="Conexão reta 94"/>
              <p:cNvCxnSpPr>
                <a:stCxn id="93" idx="1"/>
                <a:endCxn id="107" idx="3"/>
              </p:cNvCxnSpPr>
              <p:nvPr/>
            </p:nvCxnSpPr>
            <p:spPr>
              <a:xfrm flipH="1">
                <a:off x="7818546" y="2759902"/>
                <a:ext cx="363293" cy="2200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exão reta 95"/>
              <p:cNvCxnSpPr>
                <a:stCxn id="94" idx="1"/>
                <a:endCxn id="107" idx="3"/>
              </p:cNvCxnSpPr>
              <p:nvPr/>
            </p:nvCxnSpPr>
            <p:spPr>
              <a:xfrm flipH="1" flipV="1">
                <a:off x="7818546" y="2979997"/>
                <a:ext cx="363296" cy="2051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Retângulo arredondado 96"/>
              <p:cNvSpPr/>
              <p:nvPr/>
            </p:nvSpPr>
            <p:spPr>
              <a:xfrm>
                <a:off x="8181838" y="3400883"/>
                <a:ext cx="2137167" cy="286261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Blocks</a:t>
                </a:r>
                <a:r>
                  <a:rPr lang="pt-PT" sz="1100" i="1" dirty="0" smtClean="0"/>
                  <a:t> (LAB) </a:t>
                </a:r>
              </a:p>
            </p:txBody>
          </p:sp>
          <p:sp>
            <p:nvSpPr>
              <p:cNvPr id="98" name="Retângulo arredondado 97"/>
              <p:cNvSpPr/>
              <p:nvPr/>
            </p:nvSpPr>
            <p:spPr>
              <a:xfrm>
                <a:off x="8181837" y="3741687"/>
                <a:ext cx="2137167" cy="476247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smtClean="0"/>
                  <a:t>Programmable </a:t>
                </a:r>
                <a:r>
                  <a:rPr lang="pt-PT" sz="1100" i="1" dirty="0" err="1"/>
                  <a:t>interconnection</a:t>
                </a:r>
                <a:r>
                  <a:rPr lang="pt-PT" sz="1100" i="1" dirty="0"/>
                  <a:t>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smtClean="0"/>
                  <a:t>(PIA)</a:t>
                </a:r>
                <a:r>
                  <a:rPr lang="pt-PT" sz="1100" dirty="0" smtClean="0"/>
                  <a:t> </a:t>
                </a:r>
              </a:p>
            </p:txBody>
          </p:sp>
          <p:cxnSp>
            <p:nvCxnSpPr>
              <p:cNvPr id="99" name="Conexão reta 98"/>
              <p:cNvCxnSpPr>
                <a:stCxn id="98" idx="1"/>
                <a:endCxn id="108" idx="3"/>
              </p:cNvCxnSpPr>
              <p:nvPr/>
            </p:nvCxnSpPr>
            <p:spPr>
              <a:xfrm flipH="1" flipV="1">
                <a:off x="7818547" y="3716701"/>
                <a:ext cx="363290" cy="2631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exão reta 99"/>
              <p:cNvCxnSpPr>
                <a:stCxn id="97" idx="1"/>
                <a:endCxn id="108" idx="3"/>
              </p:cNvCxnSpPr>
              <p:nvPr/>
            </p:nvCxnSpPr>
            <p:spPr>
              <a:xfrm flipH="1">
                <a:off x="7818547" y="3544014"/>
                <a:ext cx="363291" cy="1726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Retângulo arredondado 85"/>
            <p:cNvSpPr/>
            <p:nvPr/>
          </p:nvSpPr>
          <p:spPr>
            <a:xfrm>
              <a:off x="5620794" y="2049778"/>
              <a:ext cx="2137167" cy="203103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err="1" smtClean="0"/>
                <a:t>Logic</a:t>
              </a:r>
              <a:r>
                <a:rPr lang="pt-PT" sz="1100" i="1" dirty="0" smtClean="0"/>
                <a:t> </a:t>
              </a:r>
              <a:r>
                <a:rPr lang="pt-PT" sz="1100" i="1" dirty="0" err="1" smtClean="0"/>
                <a:t>Blocks</a:t>
              </a:r>
              <a:endParaRPr lang="pt-PT" sz="1100" dirty="0"/>
            </a:p>
          </p:txBody>
        </p:sp>
        <p:sp>
          <p:nvSpPr>
            <p:cNvPr id="87" name="Retângulo arredondado 86"/>
            <p:cNvSpPr/>
            <p:nvPr/>
          </p:nvSpPr>
          <p:spPr>
            <a:xfrm>
              <a:off x="5620794" y="2313370"/>
              <a:ext cx="2137167" cy="23382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Programmable </a:t>
              </a:r>
              <a:r>
                <a:rPr lang="pt-PT" sz="1100" i="1" dirty="0" err="1" smtClean="0"/>
                <a:t>Interconnections</a:t>
              </a:r>
              <a:endParaRPr lang="pt-PT" sz="1100" dirty="0"/>
            </a:p>
          </p:txBody>
        </p:sp>
        <p:sp>
          <p:nvSpPr>
            <p:cNvPr id="88" name="Retângulo arredondado 87"/>
            <p:cNvSpPr/>
            <p:nvPr/>
          </p:nvSpPr>
          <p:spPr>
            <a:xfrm>
              <a:off x="5620794" y="2600435"/>
              <a:ext cx="2137167" cy="189719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I/O </a:t>
              </a:r>
              <a:r>
                <a:rPr lang="pt-PT" sz="1100" i="1" dirty="0" err="1" smtClean="0"/>
                <a:t>Blocs</a:t>
              </a:r>
              <a:endParaRPr lang="pt-PT" sz="1100" dirty="0"/>
            </a:p>
          </p:txBody>
        </p:sp>
        <p:cxnSp>
          <p:nvCxnSpPr>
            <p:cNvPr id="89" name="Conexão reta 88"/>
            <p:cNvCxnSpPr>
              <a:stCxn id="86" idx="1"/>
              <a:endCxn id="105" idx="3"/>
            </p:cNvCxnSpPr>
            <p:nvPr/>
          </p:nvCxnSpPr>
          <p:spPr>
            <a:xfrm flipH="1">
              <a:off x="4996594" y="2151330"/>
              <a:ext cx="624200" cy="287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xão reta 89"/>
            <p:cNvCxnSpPr>
              <a:stCxn id="87" idx="1"/>
              <a:endCxn id="105" idx="3"/>
            </p:cNvCxnSpPr>
            <p:nvPr/>
          </p:nvCxnSpPr>
          <p:spPr>
            <a:xfrm flipH="1">
              <a:off x="4996594" y="2430282"/>
              <a:ext cx="624200" cy="87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xão reta 90"/>
            <p:cNvCxnSpPr>
              <a:stCxn id="88" idx="1"/>
              <a:endCxn id="105" idx="3"/>
            </p:cNvCxnSpPr>
            <p:nvPr/>
          </p:nvCxnSpPr>
          <p:spPr>
            <a:xfrm flipH="1" flipV="1">
              <a:off x="4996594" y="2439060"/>
              <a:ext cx="624200" cy="25623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67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1146" y="423311"/>
            <a:ext cx="9583189" cy="1325563"/>
          </a:xfrm>
        </p:spPr>
        <p:txBody>
          <a:bodyPr>
            <a:normAutofit/>
          </a:bodyPr>
          <a:lstStyle/>
          <a:p>
            <a:r>
              <a:rPr lang="pt-PT" sz="3600" dirty="0"/>
              <a:t>Tipos de dispositivos lógicos </a:t>
            </a:r>
            <a:r>
              <a:rPr lang="pt-PT" sz="3600" dirty="0" smtClean="0"/>
              <a:t>programáveis</a:t>
            </a:r>
            <a:endParaRPr lang="pt-PT" sz="3600" dirty="0"/>
          </a:p>
        </p:txBody>
      </p:sp>
      <p:sp>
        <p:nvSpPr>
          <p:cNvPr id="19" name="Retângulo 18"/>
          <p:cNvSpPr/>
          <p:nvPr/>
        </p:nvSpPr>
        <p:spPr>
          <a:xfrm>
            <a:off x="208189" y="1427447"/>
            <a:ext cx="11554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 smtClean="0"/>
              <a:t>Existem muitos tipos de </a:t>
            </a:r>
            <a:r>
              <a:rPr lang="pt-PT" sz="1400" dirty="0" err="1" smtClean="0"/>
              <a:t>PLDs</a:t>
            </a:r>
            <a:r>
              <a:rPr lang="pt-PT" sz="1400" dirty="0" smtClean="0"/>
              <a:t>, desde pequenos dispositivos que podem substituir alguns dispositivos de função fixa a dispositivos complexos de alta densidade que podem substituir milhares de </a:t>
            </a:r>
            <a:r>
              <a:rPr lang="pt-PT" sz="1400" b="1" dirty="0" smtClean="0"/>
              <a:t>dispositivos de função fixa. </a:t>
            </a:r>
          </a:p>
          <a:p>
            <a:r>
              <a:rPr lang="pt-PT" sz="1400" b="1" dirty="0" smtClean="0"/>
              <a:t>Duas categorias principais de lógica programável pelo utilizador são </a:t>
            </a:r>
            <a:r>
              <a:rPr lang="pt-PT" sz="1400" dirty="0" smtClean="0"/>
              <a:t>:</a:t>
            </a:r>
          </a:p>
          <a:p>
            <a:r>
              <a:rPr lang="pt-PT" sz="1400" dirty="0"/>
              <a:t> </a:t>
            </a:r>
            <a:r>
              <a:rPr lang="pt-PT" sz="1400" dirty="0" smtClean="0"/>
              <a:t>    - Dispositivos Lógicos Programáveis (</a:t>
            </a:r>
            <a:r>
              <a:rPr lang="pt-PT" sz="1400" dirty="0" err="1" smtClean="0"/>
              <a:t>PLDs</a:t>
            </a:r>
            <a:r>
              <a:rPr lang="pt-PT" sz="1400" dirty="0" smtClean="0"/>
              <a:t>) </a:t>
            </a:r>
          </a:p>
          <a:p>
            <a:r>
              <a:rPr lang="pt-PT" sz="1400" dirty="0" smtClean="0"/>
              <a:t>     - Field Programmable Gate </a:t>
            </a:r>
            <a:r>
              <a:rPr lang="pt-PT" sz="1400" dirty="0" err="1" smtClean="0"/>
              <a:t>Array</a:t>
            </a:r>
            <a:r>
              <a:rPr lang="pt-PT" sz="1400" dirty="0" smtClean="0"/>
              <a:t> (FPGA). </a:t>
            </a:r>
          </a:p>
          <a:p>
            <a:endParaRPr lang="pt-PT" sz="1400" dirty="0" smtClean="0"/>
          </a:p>
          <a:p>
            <a:r>
              <a:rPr lang="pt-PT" sz="1400" b="1" dirty="0" smtClean="0"/>
              <a:t>Os </a:t>
            </a:r>
            <a:r>
              <a:rPr lang="pt-PT" sz="1400" b="1" dirty="0" err="1" smtClean="0"/>
              <a:t>PLDs</a:t>
            </a:r>
            <a:r>
              <a:rPr lang="pt-PT" sz="1400" b="1" dirty="0" smtClean="0"/>
              <a:t>  podem ser divididos em: </a:t>
            </a:r>
          </a:p>
          <a:p>
            <a:r>
              <a:rPr lang="pt-PT" sz="1400" dirty="0" smtClean="0"/>
              <a:t>     - Dispositivos Lógicos Programáveis Simples (</a:t>
            </a:r>
            <a:r>
              <a:rPr lang="pt-PT" sz="1400" dirty="0" err="1" smtClean="0"/>
              <a:t>SPLDs</a:t>
            </a:r>
            <a:r>
              <a:rPr lang="pt-PT" sz="1400" dirty="0" smtClean="0"/>
              <a:t>) </a:t>
            </a:r>
            <a:r>
              <a:rPr lang="pt-PT" sz="1400" dirty="0"/>
              <a:t> </a:t>
            </a:r>
            <a:r>
              <a:rPr lang="pt-PT" sz="900" dirty="0"/>
              <a:t>(O SPLD era o PLD original e ainda está disponível para aplicações de pequena escala. O SPLD pode ser usado para substituir até dez </a:t>
            </a:r>
            <a:r>
              <a:rPr lang="pt-PT" sz="900" dirty="0" err="1"/>
              <a:t>ICs</a:t>
            </a:r>
            <a:r>
              <a:rPr lang="pt-PT" sz="900" dirty="0"/>
              <a:t> de função fixa</a:t>
            </a:r>
            <a:r>
              <a:rPr lang="pt-PT" sz="900" dirty="0" smtClean="0"/>
              <a:t>.)</a:t>
            </a:r>
          </a:p>
          <a:p>
            <a:r>
              <a:rPr lang="pt-PT" sz="1400" dirty="0" smtClean="0"/>
              <a:t>     - Dispositivos Lógicos Programáveis Complexos (</a:t>
            </a:r>
            <a:r>
              <a:rPr lang="pt-PT" sz="1400" dirty="0" err="1" smtClean="0"/>
              <a:t>CPLDs</a:t>
            </a:r>
            <a:r>
              <a:rPr lang="pt-PT" sz="1400" dirty="0" smtClean="0"/>
              <a:t>).</a:t>
            </a:r>
            <a:endParaRPr lang="pt-PT" sz="1400" dirty="0"/>
          </a:p>
        </p:txBody>
      </p:sp>
      <p:grpSp>
        <p:nvGrpSpPr>
          <p:cNvPr id="83" name="Grupo 82"/>
          <p:cNvGrpSpPr/>
          <p:nvPr/>
        </p:nvGrpSpPr>
        <p:grpSpPr>
          <a:xfrm>
            <a:off x="1118893" y="3641470"/>
            <a:ext cx="9592509" cy="2298012"/>
            <a:chOff x="665915" y="492142"/>
            <a:chExt cx="9592509" cy="2298012"/>
          </a:xfrm>
        </p:grpSpPr>
        <p:grpSp>
          <p:nvGrpSpPr>
            <p:cNvPr id="84" name="Grupo 83"/>
            <p:cNvGrpSpPr/>
            <p:nvPr/>
          </p:nvGrpSpPr>
          <p:grpSpPr>
            <a:xfrm>
              <a:off x="665915" y="492142"/>
              <a:ext cx="9592509" cy="2225555"/>
              <a:chOff x="726500" y="2565817"/>
              <a:chExt cx="9592509" cy="2225555"/>
            </a:xfrm>
          </p:grpSpPr>
          <p:grpSp>
            <p:nvGrpSpPr>
              <p:cNvPr id="91" name="Grupo 90"/>
              <p:cNvGrpSpPr/>
              <p:nvPr/>
            </p:nvGrpSpPr>
            <p:grpSpPr>
              <a:xfrm>
                <a:off x="726500" y="2701292"/>
                <a:ext cx="7092047" cy="2090080"/>
                <a:chOff x="1524520" y="3339861"/>
                <a:chExt cx="7092047" cy="2090080"/>
              </a:xfrm>
            </p:grpSpPr>
            <p:grpSp>
              <p:nvGrpSpPr>
                <p:cNvPr id="100" name="Grupo 99"/>
                <p:cNvGrpSpPr/>
                <p:nvPr/>
              </p:nvGrpSpPr>
              <p:grpSpPr>
                <a:xfrm>
                  <a:off x="1524520" y="3339861"/>
                  <a:ext cx="7092047" cy="2090080"/>
                  <a:chOff x="978650" y="2380082"/>
                  <a:chExt cx="7048607" cy="2056854"/>
                </a:xfrm>
              </p:grpSpPr>
              <p:sp>
                <p:nvSpPr>
                  <p:cNvPr id="103" name="Retângulo arredondado 102"/>
                  <p:cNvSpPr/>
                  <p:nvPr/>
                </p:nvSpPr>
                <p:spPr>
                  <a:xfrm>
                    <a:off x="978650" y="2622876"/>
                    <a:ext cx="1756355" cy="611507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Lógica programável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endParaRPr lang="pt-PT" sz="1100" i="1" dirty="0"/>
                  </a:p>
                </p:txBody>
              </p:sp>
              <p:sp>
                <p:nvSpPr>
                  <p:cNvPr id="104" name="Retângulo arredondado 103"/>
                  <p:cNvSpPr/>
                  <p:nvPr/>
                </p:nvSpPr>
                <p:spPr>
                  <a:xfrm>
                    <a:off x="3536842" y="3888521"/>
                    <a:ext cx="1745961" cy="548415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i="1" dirty="0" smtClean="0"/>
                      <a:t>Field Programmable Gate </a:t>
                    </a:r>
                    <a:r>
                      <a:rPr lang="pt-PT" sz="1100" i="1" dirty="0" err="1" smtClean="0"/>
                      <a:t>Array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dirty="0" smtClean="0"/>
                      <a:t>(</a:t>
                    </a:r>
                    <a:r>
                      <a:rPr lang="pt-PT" sz="1100" dirty="0" err="1" smtClean="0"/>
                      <a:t>FPGA’s</a:t>
                    </a:r>
                    <a:r>
                      <a:rPr lang="pt-PT" sz="1100" dirty="0" smtClean="0"/>
                      <a:t>)</a:t>
                    </a:r>
                    <a:endParaRPr lang="pt-PT" sz="1100" dirty="0"/>
                  </a:p>
                </p:txBody>
              </p:sp>
              <p:sp>
                <p:nvSpPr>
                  <p:cNvPr id="105" name="Retângulo arredondado 104"/>
                  <p:cNvSpPr/>
                  <p:nvPr/>
                </p:nvSpPr>
                <p:spPr>
                  <a:xfrm>
                    <a:off x="3252292" y="2487806"/>
                    <a:ext cx="2133602" cy="862464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Dispositivos lógicos programáveis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PLD´s</a:t>
                    </a:r>
                    <a:r>
                      <a:rPr lang="pt-PT" sz="1100" i="1" dirty="0" smtClean="0"/>
                      <a:t>)</a:t>
                    </a:r>
                    <a:endParaRPr lang="pt-PT" sz="1100" dirty="0" smtClean="0"/>
                  </a:p>
                </p:txBody>
              </p:sp>
              <p:sp>
                <p:nvSpPr>
                  <p:cNvPr id="106" name="Retângulo arredondado 105"/>
                  <p:cNvSpPr/>
                  <p:nvPr/>
                </p:nvSpPr>
                <p:spPr>
                  <a:xfrm>
                    <a:off x="5903180" y="2380082"/>
                    <a:ext cx="2124077" cy="548548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Simple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SPLD’s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sp>
                <p:nvSpPr>
                  <p:cNvPr id="107" name="Retângulo arredondado 106"/>
                  <p:cNvSpPr/>
                  <p:nvPr/>
                </p:nvSpPr>
                <p:spPr>
                  <a:xfrm>
                    <a:off x="5903180" y="3145012"/>
                    <a:ext cx="2124077" cy="468676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Complex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/>
                      <a:t>C</a:t>
                    </a:r>
                    <a:r>
                      <a:rPr lang="pt-PT" sz="1100" i="1" dirty="0" err="1" smtClean="0"/>
                      <a:t>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cxnSp>
                <p:nvCxnSpPr>
                  <p:cNvPr id="108" name="Conexão reta 107"/>
                  <p:cNvCxnSpPr>
                    <a:stCxn id="103" idx="3"/>
                    <a:endCxn id="105" idx="1"/>
                  </p:cNvCxnSpPr>
                  <p:nvPr/>
                </p:nvCxnSpPr>
                <p:spPr>
                  <a:xfrm flipV="1">
                    <a:off x="2735005" y="2919038"/>
                    <a:ext cx="517287" cy="95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Conexão reta 108"/>
                  <p:cNvCxnSpPr>
                    <a:stCxn id="103" idx="3"/>
                    <a:endCxn id="104" idx="1"/>
                  </p:cNvCxnSpPr>
                  <p:nvPr/>
                </p:nvCxnSpPr>
                <p:spPr>
                  <a:xfrm>
                    <a:off x="2735005" y="2928630"/>
                    <a:ext cx="801837" cy="123409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Conexão reta 109"/>
                  <p:cNvCxnSpPr>
                    <a:stCxn id="106" idx="1"/>
                    <a:endCxn id="105" idx="3"/>
                  </p:cNvCxnSpPr>
                  <p:nvPr/>
                </p:nvCxnSpPr>
                <p:spPr>
                  <a:xfrm flipH="1">
                    <a:off x="5385894" y="2654357"/>
                    <a:ext cx="517286" cy="26468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Conexão reta 110"/>
                  <p:cNvCxnSpPr>
                    <a:stCxn id="107" idx="1"/>
                    <a:endCxn id="105" idx="3"/>
                  </p:cNvCxnSpPr>
                  <p:nvPr/>
                </p:nvCxnSpPr>
                <p:spPr>
                  <a:xfrm flipH="1" flipV="1">
                    <a:off x="5385894" y="2919038"/>
                    <a:ext cx="517286" cy="4603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1" name="Retângulo arredondado 100"/>
                <p:cNvSpPr/>
                <p:nvPr/>
              </p:nvSpPr>
              <p:spPr>
                <a:xfrm>
                  <a:off x="1524520" y="4512736"/>
                  <a:ext cx="1767179" cy="621385"/>
                </a:xfrm>
                <a:prstGeom prst="round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PT" sz="1100" b="1" dirty="0" smtClean="0"/>
                    <a:t>Dispositivos </a:t>
                  </a:r>
                  <a:r>
                    <a:rPr lang="pt-PT" sz="1100" b="1" dirty="0"/>
                    <a:t>lógicos de função </a:t>
                  </a:r>
                  <a:r>
                    <a:rPr lang="pt-PT" sz="1100" b="1" dirty="0" smtClean="0"/>
                    <a:t>fixa </a:t>
                  </a:r>
                </a:p>
                <a:p>
                  <a:pPr algn="ctr"/>
                  <a:r>
                    <a:rPr lang="pt-PT" sz="1100" b="1" i="1" dirty="0" err="1" smtClean="0">
                      <a:solidFill>
                        <a:schemeClr val="bg1"/>
                      </a:solidFill>
                    </a:rPr>
                    <a:t>Fixed-Function</a:t>
                  </a:r>
                  <a:r>
                    <a:rPr lang="pt-PT" sz="1100" b="1" i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Logic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Devices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</a:p>
              </p:txBody>
            </p:sp>
            <p:sp>
              <p:nvSpPr>
                <p:cNvPr id="102" name="CaixaDeTexto 101"/>
                <p:cNvSpPr txBox="1"/>
                <p:nvPr/>
              </p:nvSpPr>
              <p:spPr>
                <a:xfrm>
                  <a:off x="2217761" y="4162187"/>
                  <a:ext cx="4619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/>
                    <a:t>OR</a:t>
                  </a:r>
                  <a:endParaRPr lang="pt-PT" dirty="0"/>
                </a:p>
              </p:txBody>
            </p:sp>
          </p:grpSp>
          <p:sp>
            <p:nvSpPr>
              <p:cNvPr id="92" name="Retângulo arredondado 91"/>
              <p:cNvSpPr/>
              <p:nvPr/>
            </p:nvSpPr>
            <p:spPr>
              <a:xfrm>
                <a:off x="8181839" y="2565817"/>
                <a:ext cx="2137167" cy="388169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smtClean="0"/>
                  <a:t>Programmable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(PAL)</a:t>
                </a:r>
                <a:r>
                  <a:rPr lang="pt-PT" sz="1100" dirty="0" smtClean="0"/>
                  <a:t> </a:t>
                </a:r>
              </a:p>
            </p:txBody>
          </p:sp>
          <p:sp>
            <p:nvSpPr>
              <p:cNvPr id="93" name="Retângulo arredondado 92"/>
              <p:cNvSpPr/>
              <p:nvPr/>
            </p:nvSpPr>
            <p:spPr>
              <a:xfrm>
                <a:off x="8181842" y="3016758"/>
                <a:ext cx="2137167" cy="336837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dirty="0" err="1" smtClean="0"/>
                  <a:t>Generic</a:t>
                </a:r>
                <a:r>
                  <a:rPr lang="pt-PT" sz="1100" dirty="0" smtClean="0"/>
                  <a:t> </a:t>
                </a:r>
                <a:r>
                  <a:rPr lang="pt-PT" sz="1100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(GAL)</a:t>
                </a:r>
                <a:r>
                  <a:rPr lang="pt-PT" sz="1100" dirty="0" smtClean="0"/>
                  <a:t> </a:t>
                </a:r>
              </a:p>
            </p:txBody>
          </p:sp>
          <p:cxnSp>
            <p:nvCxnSpPr>
              <p:cNvPr id="94" name="Conexão reta 93"/>
              <p:cNvCxnSpPr>
                <a:stCxn id="92" idx="1"/>
                <a:endCxn id="106" idx="3"/>
              </p:cNvCxnSpPr>
              <p:nvPr/>
            </p:nvCxnSpPr>
            <p:spPr>
              <a:xfrm flipH="1">
                <a:off x="7818546" y="2759902"/>
                <a:ext cx="363293" cy="2200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exão reta 94"/>
              <p:cNvCxnSpPr>
                <a:stCxn id="93" idx="1"/>
                <a:endCxn id="106" idx="3"/>
              </p:cNvCxnSpPr>
              <p:nvPr/>
            </p:nvCxnSpPr>
            <p:spPr>
              <a:xfrm flipH="1" flipV="1">
                <a:off x="7818546" y="2979997"/>
                <a:ext cx="363296" cy="2051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Retângulo arredondado 95"/>
              <p:cNvSpPr/>
              <p:nvPr/>
            </p:nvSpPr>
            <p:spPr>
              <a:xfrm>
                <a:off x="8181838" y="3400883"/>
                <a:ext cx="2137167" cy="286261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Blocks</a:t>
                </a:r>
                <a:r>
                  <a:rPr lang="pt-PT" sz="1100" i="1" dirty="0" smtClean="0"/>
                  <a:t> (LAB) </a:t>
                </a:r>
              </a:p>
            </p:txBody>
          </p:sp>
          <p:sp>
            <p:nvSpPr>
              <p:cNvPr id="97" name="Retângulo arredondado 96"/>
              <p:cNvSpPr/>
              <p:nvPr/>
            </p:nvSpPr>
            <p:spPr>
              <a:xfrm>
                <a:off x="8181837" y="3741687"/>
                <a:ext cx="2137167" cy="476247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/>
                  <a:t>Programmable </a:t>
                </a:r>
                <a:r>
                  <a:rPr lang="pt-PT" sz="1100" i="1" dirty="0" err="1"/>
                  <a:t>interconnection</a:t>
                </a:r>
                <a:r>
                  <a:rPr lang="pt-PT" sz="1100" i="1" dirty="0"/>
                  <a:t> </a:t>
                </a:r>
                <a:r>
                  <a:rPr lang="pt-PT" sz="1100" i="1" dirty="0" err="1"/>
                  <a:t>Array</a:t>
                </a:r>
                <a:r>
                  <a:rPr lang="pt-PT" sz="1100" i="1" dirty="0"/>
                  <a:t> (PIA)</a:t>
                </a:r>
                <a:r>
                  <a:rPr lang="pt-PT" sz="1100" dirty="0"/>
                  <a:t> </a:t>
                </a:r>
              </a:p>
            </p:txBody>
          </p:sp>
          <p:cxnSp>
            <p:nvCxnSpPr>
              <p:cNvPr id="98" name="Conexão reta 97"/>
              <p:cNvCxnSpPr>
                <a:stCxn id="97" idx="1"/>
                <a:endCxn id="107" idx="3"/>
              </p:cNvCxnSpPr>
              <p:nvPr/>
            </p:nvCxnSpPr>
            <p:spPr>
              <a:xfrm flipH="1" flipV="1">
                <a:off x="7818547" y="3716701"/>
                <a:ext cx="363290" cy="2631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exão reta 98"/>
              <p:cNvCxnSpPr>
                <a:stCxn id="96" idx="1"/>
                <a:endCxn id="107" idx="3"/>
              </p:cNvCxnSpPr>
              <p:nvPr/>
            </p:nvCxnSpPr>
            <p:spPr>
              <a:xfrm flipH="1">
                <a:off x="7818547" y="3544014"/>
                <a:ext cx="363291" cy="1726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Retângulo arredondado 84"/>
            <p:cNvSpPr/>
            <p:nvPr/>
          </p:nvSpPr>
          <p:spPr>
            <a:xfrm>
              <a:off x="5620794" y="2049778"/>
              <a:ext cx="2137167" cy="20310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err="1" smtClean="0"/>
                <a:t>Logic</a:t>
              </a:r>
              <a:r>
                <a:rPr lang="pt-PT" sz="1100" i="1" dirty="0" smtClean="0"/>
                <a:t> </a:t>
              </a:r>
              <a:r>
                <a:rPr lang="pt-PT" sz="1100" i="1" dirty="0" err="1" smtClean="0"/>
                <a:t>Blocks</a:t>
              </a:r>
              <a:endParaRPr lang="pt-PT" sz="1100" dirty="0"/>
            </a:p>
          </p:txBody>
        </p:sp>
        <p:sp>
          <p:nvSpPr>
            <p:cNvPr id="86" name="Retângulo arredondado 85"/>
            <p:cNvSpPr/>
            <p:nvPr/>
          </p:nvSpPr>
          <p:spPr>
            <a:xfrm>
              <a:off x="5620794" y="2313370"/>
              <a:ext cx="2137167" cy="233824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Programmable </a:t>
              </a:r>
              <a:r>
                <a:rPr lang="pt-PT" sz="1100" i="1" dirty="0" err="1" smtClean="0"/>
                <a:t>Interconnections</a:t>
              </a:r>
              <a:endParaRPr lang="pt-PT" sz="1100" dirty="0"/>
            </a:p>
          </p:txBody>
        </p:sp>
        <p:sp>
          <p:nvSpPr>
            <p:cNvPr id="87" name="Retângulo arredondado 86"/>
            <p:cNvSpPr/>
            <p:nvPr/>
          </p:nvSpPr>
          <p:spPr>
            <a:xfrm>
              <a:off x="5620794" y="2600435"/>
              <a:ext cx="2137167" cy="189719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I/O </a:t>
              </a:r>
              <a:r>
                <a:rPr lang="pt-PT" sz="1100" i="1" dirty="0" err="1" smtClean="0"/>
                <a:t>Blocs</a:t>
              </a:r>
              <a:endParaRPr lang="pt-PT" sz="1100" dirty="0"/>
            </a:p>
          </p:txBody>
        </p:sp>
        <p:cxnSp>
          <p:nvCxnSpPr>
            <p:cNvPr id="88" name="Conexão reta 87"/>
            <p:cNvCxnSpPr>
              <a:stCxn id="85" idx="1"/>
              <a:endCxn id="104" idx="3"/>
            </p:cNvCxnSpPr>
            <p:nvPr/>
          </p:nvCxnSpPr>
          <p:spPr>
            <a:xfrm flipH="1">
              <a:off x="4996594" y="2151330"/>
              <a:ext cx="624200" cy="287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xão reta 88"/>
            <p:cNvCxnSpPr>
              <a:stCxn id="86" idx="1"/>
              <a:endCxn id="104" idx="3"/>
            </p:cNvCxnSpPr>
            <p:nvPr/>
          </p:nvCxnSpPr>
          <p:spPr>
            <a:xfrm flipH="1">
              <a:off x="4996594" y="2430282"/>
              <a:ext cx="624200" cy="87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xão reta 89"/>
            <p:cNvCxnSpPr>
              <a:stCxn id="87" idx="1"/>
              <a:endCxn id="104" idx="3"/>
            </p:cNvCxnSpPr>
            <p:nvPr/>
          </p:nvCxnSpPr>
          <p:spPr>
            <a:xfrm flipH="1" flipV="1">
              <a:off x="4996594" y="2439060"/>
              <a:ext cx="624200" cy="25623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3966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27224" y="365125"/>
            <a:ext cx="8726576" cy="1325563"/>
          </a:xfrm>
        </p:spPr>
        <p:txBody>
          <a:bodyPr/>
          <a:lstStyle/>
          <a:p>
            <a:r>
              <a:rPr lang="pt-PT" dirty="0" smtClean="0"/>
              <a:t>Tipos de </a:t>
            </a:r>
            <a:r>
              <a:rPr lang="pt-PT" dirty="0" err="1" smtClean="0"/>
              <a:t>SPLD’s</a:t>
            </a:r>
            <a:endParaRPr lang="pt-PT" dirty="0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 rotWithShape="1">
          <a:blip r:embed="rId4"/>
          <a:srcRect r="3527" b="16175"/>
          <a:stretch/>
        </p:blipFill>
        <p:spPr>
          <a:xfrm>
            <a:off x="7648933" y="163771"/>
            <a:ext cx="4105264" cy="1349145"/>
          </a:xfrm>
          <a:prstGeom prst="rect">
            <a:avLst/>
          </a:prstGeom>
        </p:spPr>
      </p:pic>
      <p:sp>
        <p:nvSpPr>
          <p:cNvPr id="29" name="Retângulo 28"/>
          <p:cNvSpPr/>
          <p:nvPr/>
        </p:nvSpPr>
        <p:spPr>
          <a:xfrm>
            <a:off x="252286" y="163499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dirty="0"/>
              <a:t>Os </a:t>
            </a:r>
            <a:r>
              <a:rPr lang="pt-PT" sz="1200" dirty="0" err="1"/>
              <a:t>SPLDs</a:t>
            </a:r>
            <a:r>
              <a:rPr lang="pt-PT" sz="1200" dirty="0"/>
              <a:t> podem ser divididos em duas categorias: </a:t>
            </a:r>
            <a:endParaRPr lang="pt-PT" sz="1200" dirty="0" smtClean="0"/>
          </a:p>
          <a:p>
            <a:r>
              <a:rPr lang="pt-PT" sz="1200" dirty="0"/>
              <a:t>	</a:t>
            </a:r>
            <a:r>
              <a:rPr lang="pt-PT" sz="1200" dirty="0" smtClean="0"/>
              <a:t>- Programmable </a:t>
            </a:r>
            <a:r>
              <a:rPr lang="pt-PT" sz="1200" dirty="0" err="1"/>
              <a:t>Array</a:t>
            </a:r>
            <a:r>
              <a:rPr lang="pt-PT" sz="1200" dirty="0"/>
              <a:t> </a:t>
            </a:r>
            <a:r>
              <a:rPr lang="pt-PT" sz="1200" dirty="0" err="1"/>
              <a:t>Logic</a:t>
            </a:r>
            <a:r>
              <a:rPr lang="pt-PT" sz="1200" dirty="0"/>
              <a:t> (PAL) </a:t>
            </a:r>
          </a:p>
          <a:p>
            <a:r>
              <a:rPr lang="pt-PT" sz="1200" dirty="0" smtClean="0"/>
              <a:t>	- </a:t>
            </a:r>
            <a:r>
              <a:rPr lang="pt-PT" sz="1200" dirty="0" err="1" smtClean="0"/>
              <a:t>Generic</a:t>
            </a:r>
            <a:r>
              <a:rPr lang="pt-PT" sz="1200" dirty="0" smtClean="0"/>
              <a:t> </a:t>
            </a:r>
            <a:r>
              <a:rPr lang="pt-PT" sz="1200" dirty="0" err="1"/>
              <a:t>Array</a:t>
            </a:r>
            <a:r>
              <a:rPr lang="pt-PT" sz="1200" dirty="0"/>
              <a:t> </a:t>
            </a:r>
            <a:r>
              <a:rPr lang="pt-PT" sz="1200" dirty="0" err="1"/>
              <a:t>Logic</a:t>
            </a:r>
            <a:r>
              <a:rPr lang="pt-PT" sz="1200" dirty="0"/>
              <a:t> (GAL). </a:t>
            </a:r>
            <a:endParaRPr lang="pt-PT" sz="1200" dirty="0" smtClean="0"/>
          </a:p>
          <a:p>
            <a:r>
              <a:rPr lang="pt-PT" sz="1200" b="1" dirty="0" smtClean="0"/>
              <a:t>PAL-SPLD</a:t>
            </a:r>
            <a:r>
              <a:rPr lang="pt-PT" sz="1200" dirty="0"/>
              <a:t>: é um dispositivo que pode ser programado apenas uma vez. 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218085" y="486304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b="1" dirty="0" smtClean="0"/>
              <a:t>GAL-SPLD </a:t>
            </a:r>
            <a:r>
              <a:rPr lang="pt-PT" sz="1200" dirty="0" smtClean="0"/>
              <a:t>Consiste </a:t>
            </a:r>
            <a:r>
              <a:rPr lang="pt-PT" sz="1200" dirty="0"/>
              <a:t>em uma matriz programável de portas AND e uma matriz fixa de portas OR GAL-SPLD: é um dispositivo que é basicamente um PAL que pode ser reprogramado muitas vezes. Ele consiste em uma matriz reprogramável de portas AND e uma matriz fixa de portas OR com saída programável. Os </a:t>
            </a:r>
            <a:r>
              <a:rPr lang="pt-PT" sz="1200" dirty="0" err="1"/>
              <a:t>SPLDs</a:t>
            </a:r>
            <a:r>
              <a:rPr lang="pt-PT" sz="1200" dirty="0"/>
              <a:t> são as formas mais simples, menores e mais baratas de dispositivos lógicos programáveis. Os </a:t>
            </a:r>
            <a:r>
              <a:rPr lang="pt-PT" sz="1200" dirty="0" err="1"/>
              <a:t>SPLDs</a:t>
            </a:r>
            <a:r>
              <a:rPr lang="pt-PT" sz="1200" dirty="0"/>
              <a:t> podem ser usados em placas para substituir componentes TTL da série 7400 (portas AND, OR e NOT).</a:t>
            </a:r>
          </a:p>
        </p:txBody>
      </p:sp>
      <p:grpSp>
        <p:nvGrpSpPr>
          <p:cNvPr id="44" name="Grupo 43"/>
          <p:cNvGrpSpPr/>
          <p:nvPr/>
        </p:nvGrpSpPr>
        <p:grpSpPr>
          <a:xfrm>
            <a:off x="456656" y="2573659"/>
            <a:ext cx="9592509" cy="2298012"/>
            <a:chOff x="665915" y="492142"/>
            <a:chExt cx="9592509" cy="2298012"/>
          </a:xfrm>
        </p:grpSpPr>
        <p:grpSp>
          <p:nvGrpSpPr>
            <p:cNvPr id="45" name="Grupo 44"/>
            <p:cNvGrpSpPr/>
            <p:nvPr/>
          </p:nvGrpSpPr>
          <p:grpSpPr>
            <a:xfrm>
              <a:off x="665915" y="492142"/>
              <a:ext cx="9592509" cy="2225555"/>
              <a:chOff x="726500" y="2565817"/>
              <a:chExt cx="9592509" cy="2225555"/>
            </a:xfrm>
          </p:grpSpPr>
          <p:grpSp>
            <p:nvGrpSpPr>
              <p:cNvPr id="52" name="Grupo 51"/>
              <p:cNvGrpSpPr/>
              <p:nvPr/>
            </p:nvGrpSpPr>
            <p:grpSpPr>
              <a:xfrm>
                <a:off x="726500" y="2701292"/>
                <a:ext cx="7092047" cy="2090080"/>
                <a:chOff x="1524520" y="3339861"/>
                <a:chExt cx="7092047" cy="2090080"/>
              </a:xfrm>
            </p:grpSpPr>
            <p:grpSp>
              <p:nvGrpSpPr>
                <p:cNvPr id="61" name="Grupo 60"/>
                <p:cNvGrpSpPr/>
                <p:nvPr/>
              </p:nvGrpSpPr>
              <p:grpSpPr>
                <a:xfrm>
                  <a:off x="1524520" y="3339861"/>
                  <a:ext cx="7092047" cy="2090080"/>
                  <a:chOff x="978650" y="2380082"/>
                  <a:chExt cx="7048607" cy="2056854"/>
                </a:xfrm>
              </p:grpSpPr>
              <p:sp>
                <p:nvSpPr>
                  <p:cNvPr id="64" name="Retângulo arredondado 63"/>
                  <p:cNvSpPr/>
                  <p:nvPr/>
                </p:nvSpPr>
                <p:spPr>
                  <a:xfrm>
                    <a:off x="978650" y="2622876"/>
                    <a:ext cx="1756355" cy="611507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Lógica programável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endParaRPr lang="pt-PT" sz="1100" i="1" dirty="0"/>
                  </a:p>
                </p:txBody>
              </p:sp>
              <p:sp>
                <p:nvSpPr>
                  <p:cNvPr id="65" name="Retângulo arredondado 64"/>
                  <p:cNvSpPr/>
                  <p:nvPr/>
                </p:nvSpPr>
                <p:spPr>
                  <a:xfrm>
                    <a:off x="3536842" y="3888521"/>
                    <a:ext cx="1745961" cy="548415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i="1" dirty="0" smtClean="0"/>
                      <a:t>Field Programmable Gate </a:t>
                    </a:r>
                    <a:r>
                      <a:rPr lang="pt-PT" sz="1100" i="1" dirty="0" err="1" smtClean="0"/>
                      <a:t>Array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dirty="0" smtClean="0"/>
                      <a:t>(</a:t>
                    </a:r>
                    <a:r>
                      <a:rPr lang="pt-PT" sz="1100" dirty="0" err="1" smtClean="0"/>
                      <a:t>FPGA’s</a:t>
                    </a:r>
                    <a:r>
                      <a:rPr lang="pt-PT" sz="1100" dirty="0" smtClean="0"/>
                      <a:t>)</a:t>
                    </a:r>
                    <a:endParaRPr lang="pt-PT" sz="1100" dirty="0"/>
                  </a:p>
                </p:txBody>
              </p:sp>
              <p:sp>
                <p:nvSpPr>
                  <p:cNvPr id="66" name="Retângulo arredondado 65"/>
                  <p:cNvSpPr/>
                  <p:nvPr/>
                </p:nvSpPr>
                <p:spPr>
                  <a:xfrm>
                    <a:off x="3252292" y="2487806"/>
                    <a:ext cx="2133602" cy="862464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Dispositivos lógicos programáveis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PLD´s</a:t>
                    </a:r>
                    <a:r>
                      <a:rPr lang="pt-PT" sz="1100" i="1" dirty="0" smtClean="0"/>
                      <a:t>)</a:t>
                    </a:r>
                    <a:endParaRPr lang="pt-PT" sz="1100" dirty="0" smtClean="0"/>
                  </a:p>
                </p:txBody>
              </p:sp>
              <p:sp>
                <p:nvSpPr>
                  <p:cNvPr id="67" name="Retângulo arredondado 66"/>
                  <p:cNvSpPr/>
                  <p:nvPr/>
                </p:nvSpPr>
                <p:spPr>
                  <a:xfrm>
                    <a:off x="5903180" y="2380082"/>
                    <a:ext cx="2124077" cy="548548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Simple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SPLD’s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sp>
                <p:nvSpPr>
                  <p:cNvPr id="68" name="Retângulo arredondado 67"/>
                  <p:cNvSpPr/>
                  <p:nvPr/>
                </p:nvSpPr>
                <p:spPr>
                  <a:xfrm>
                    <a:off x="5903180" y="3145012"/>
                    <a:ext cx="2124077" cy="468676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Complex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/>
                      <a:t>C</a:t>
                    </a:r>
                    <a:r>
                      <a:rPr lang="pt-PT" sz="1100" i="1" dirty="0" err="1" smtClean="0"/>
                      <a:t>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cxnSp>
                <p:nvCxnSpPr>
                  <p:cNvPr id="69" name="Conexão reta 68"/>
                  <p:cNvCxnSpPr>
                    <a:stCxn id="64" idx="3"/>
                    <a:endCxn id="66" idx="1"/>
                  </p:cNvCxnSpPr>
                  <p:nvPr/>
                </p:nvCxnSpPr>
                <p:spPr>
                  <a:xfrm flipV="1">
                    <a:off x="2735005" y="2919038"/>
                    <a:ext cx="517287" cy="95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Conexão reta 69"/>
                  <p:cNvCxnSpPr>
                    <a:stCxn id="64" idx="3"/>
                    <a:endCxn id="65" idx="1"/>
                  </p:cNvCxnSpPr>
                  <p:nvPr/>
                </p:nvCxnSpPr>
                <p:spPr>
                  <a:xfrm>
                    <a:off x="2735005" y="2928630"/>
                    <a:ext cx="801837" cy="123409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Conexão reta 70"/>
                  <p:cNvCxnSpPr>
                    <a:stCxn id="67" idx="1"/>
                    <a:endCxn id="66" idx="3"/>
                  </p:cNvCxnSpPr>
                  <p:nvPr/>
                </p:nvCxnSpPr>
                <p:spPr>
                  <a:xfrm flipH="1">
                    <a:off x="5385894" y="2654357"/>
                    <a:ext cx="517286" cy="26468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Conexão reta 71"/>
                  <p:cNvCxnSpPr>
                    <a:stCxn id="68" idx="1"/>
                    <a:endCxn id="66" idx="3"/>
                  </p:cNvCxnSpPr>
                  <p:nvPr/>
                </p:nvCxnSpPr>
                <p:spPr>
                  <a:xfrm flipH="1" flipV="1">
                    <a:off x="5385894" y="2919038"/>
                    <a:ext cx="517286" cy="4603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2" name="Retângulo arredondado 61"/>
                <p:cNvSpPr/>
                <p:nvPr/>
              </p:nvSpPr>
              <p:spPr>
                <a:xfrm>
                  <a:off x="1524520" y="4512736"/>
                  <a:ext cx="1767179" cy="621385"/>
                </a:xfrm>
                <a:prstGeom prst="round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PT" sz="1100" b="1" dirty="0" smtClean="0"/>
                    <a:t>Dispositivos </a:t>
                  </a:r>
                  <a:r>
                    <a:rPr lang="pt-PT" sz="1100" b="1" dirty="0"/>
                    <a:t>lógicos de função </a:t>
                  </a:r>
                  <a:r>
                    <a:rPr lang="pt-PT" sz="1100" b="1" dirty="0" smtClean="0"/>
                    <a:t>fixa </a:t>
                  </a:r>
                </a:p>
                <a:p>
                  <a:pPr algn="ctr"/>
                  <a:r>
                    <a:rPr lang="pt-PT" sz="1100" b="1" i="1" dirty="0" err="1" smtClean="0">
                      <a:solidFill>
                        <a:schemeClr val="bg1"/>
                      </a:solidFill>
                    </a:rPr>
                    <a:t>Fixed-Function</a:t>
                  </a:r>
                  <a:r>
                    <a:rPr lang="pt-PT" sz="1100" b="1" i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Logic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Devices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</a:p>
              </p:txBody>
            </p:sp>
            <p:sp>
              <p:nvSpPr>
                <p:cNvPr id="63" name="CaixaDeTexto 62"/>
                <p:cNvSpPr txBox="1"/>
                <p:nvPr/>
              </p:nvSpPr>
              <p:spPr>
                <a:xfrm>
                  <a:off x="2217761" y="4162187"/>
                  <a:ext cx="4619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/>
                    <a:t>OR</a:t>
                  </a:r>
                  <a:endParaRPr lang="pt-PT" dirty="0"/>
                </a:p>
              </p:txBody>
            </p:sp>
          </p:grpSp>
          <p:sp>
            <p:nvSpPr>
              <p:cNvPr id="53" name="Retângulo arredondado 52"/>
              <p:cNvSpPr/>
              <p:nvPr/>
            </p:nvSpPr>
            <p:spPr>
              <a:xfrm>
                <a:off x="8181839" y="2565817"/>
                <a:ext cx="2137167" cy="388169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smtClean="0"/>
                  <a:t>Programmable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(PAL)</a:t>
                </a:r>
                <a:r>
                  <a:rPr lang="pt-PT" sz="1100" dirty="0" smtClean="0"/>
                  <a:t> </a:t>
                </a:r>
              </a:p>
            </p:txBody>
          </p:sp>
          <p:sp>
            <p:nvSpPr>
              <p:cNvPr id="54" name="Retângulo arredondado 53"/>
              <p:cNvSpPr/>
              <p:nvPr/>
            </p:nvSpPr>
            <p:spPr>
              <a:xfrm>
                <a:off x="8181842" y="3016758"/>
                <a:ext cx="2137167" cy="336837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dirty="0" err="1" smtClean="0"/>
                  <a:t>Generic</a:t>
                </a:r>
                <a:r>
                  <a:rPr lang="pt-PT" sz="1100" dirty="0" smtClean="0"/>
                  <a:t> </a:t>
                </a:r>
                <a:r>
                  <a:rPr lang="pt-PT" sz="1100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(GAL)</a:t>
                </a:r>
                <a:r>
                  <a:rPr lang="pt-PT" sz="1100" dirty="0" smtClean="0"/>
                  <a:t> </a:t>
                </a:r>
              </a:p>
            </p:txBody>
          </p:sp>
          <p:cxnSp>
            <p:nvCxnSpPr>
              <p:cNvPr id="55" name="Conexão reta 54"/>
              <p:cNvCxnSpPr>
                <a:stCxn id="53" idx="1"/>
                <a:endCxn id="67" idx="3"/>
              </p:cNvCxnSpPr>
              <p:nvPr/>
            </p:nvCxnSpPr>
            <p:spPr>
              <a:xfrm flipH="1">
                <a:off x="7818546" y="2759902"/>
                <a:ext cx="363293" cy="2200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exão reta 55"/>
              <p:cNvCxnSpPr>
                <a:stCxn id="54" idx="1"/>
                <a:endCxn id="67" idx="3"/>
              </p:cNvCxnSpPr>
              <p:nvPr/>
            </p:nvCxnSpPr>
            <p:spPr>
              <a:xfrm flipH="1" flipV="1">
                <a:off x="7818546" y="2979997"/>
                <a:ext cx="363296" cy="2051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Retângulo arredondado 56"/>
              <p:cNvSpPr/>
              <p:nvPr/>
            </p:nvSpPr>
            <p:spPr>
              <a:xfrm>
                <a:off x="8181838" y="3400883"/>
                <a:ext cx="2137167" cy="286261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Blocks</a:t>
                </a:r>
                <a:r>
                  <a:rPr lang="pt-PT" sz="1100" i="1" dirty="0" smtClean="0"/>
                  <a:t> (LAB) </a:t>
                </a:r>
              </a:p>
            </p:txBody>
          </p:sp>
          <p:sp>
            <p:nvSpPr>
              <p:cNvPr id="58" name="Retângulo arredondado 57"/>
              <p:cNvSpPr/>
              <p:nvPr/>
            </p:nvSpPr>
            <p:spPr>
              <a:xfrm>
                <a:off x="8181837" y="3741687"/>
                <a:ext cx="2137167" cy="476247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/>
                  <a:t>Programmable </a:t>
                </a:r>
                <a:r>
                  <a:rPr lang="pt-PT" sz="1100" i="1" dirty="0" err="1"/>
                  <a:t>interconnection</a:t>
                </a:r>
                <a:r>
                  <a:rPr lang="pt-PT" sz="1100" i="1" dirty="0"/>
                  <a:t> </a:t>
                </a:r>
                <a:r>
                  <a:rPr lang="pt-PT" sz="1100" i="1" dirty="0" err="1"/>
                  <a:t>Array</a:t>
                </a:r>
                <a:r>
                  <a:rPr lang="pt-PT" sz="1100" i="1" dirty="0"/>
                  <a:t> (PIA)</a:t>
                </a:r>
                <a:r>
                  <a:rPr lang="pt-PT" sz="1100" dirty="0"/>
                  <a:t> </a:t>
                </a:r>
              </a:p>
            </p:txBody>
          </p:sp>
          <p:cxnSp>
            <p:nvCxnSpPr>
              <p:cNvPr id="59" name="Conexão reta 58"/>
              <p:cNvCxnSpPr>
                <a:stCxn id="58" idx="1"/>
                <a:endCxn id="68" idx="3"/>
              </p:cNvCxnSpPr>
              <p:nvPr/>
            </p:nvCxnSpPr>
            <p:spPr>
              <a:xfrm flipH="1" flipV="1">
                <a:off x="7818547" y="3716701"/>
                <a:ext cx="363290" cy="2631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exão reta 59"/>
              <p:cNvCxnSpPr>
                <a:stCxn id="57" idx="1"/>
                <a:endCxn id="68" idx="3"/>
              </p:cNvCxnSpPr>
              <p:nvPr/>
            </p:nvCxnSpPr>
            <p:spPr>
              <a:xfrm flipH="1">
                <a:off x="7818547" y="3544014"/>
                <a:ext cx="363291" cy="1726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Retângulo arredondado 45"/>
            <p:cNvSpPr/>
            <p:nvPr/>
          </p:nvSpPr>
          <p:spPr>
            <a:xfrm>
              <a:off x="5620794" y="2049778"/>
              <a:ext cx="2137167" cy="203103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err="1" smtClean="0"/>
                <a:t>Logic</a:t>
              </a:r>
              <a:r>
                <a:rPr lang="pt-PT" sz="1100" i="1" dirty="0" smtClean="0"/>
                <a:t> </a:t>
              </a:r>
              <a:r>
                <a:rPr lang="pt-PT" sz="1100" i="1" dirty="0" err="1" smtClean="0"/>
                <a:t>Blocks</a:t>
              </a:r>
              <a:endParaRPr lang="pt-PT" sz="1100" dirty="0"/>
            </a:p>
          </p:txBody>
        </p:sp>
        <p:sp>
          <p:nvSpPr>
            <p:cNvPr id="47" name="Retângulo arredondado 46"/>
            <p:cNvSpPr/>
            <p:nvPr/>
          </p:nvSpPr>
          <p:spPr>
            <a:xfrm>
              <a:off x="5620794" y="2313370"/>
              <a:ext cx="2137167" cy="23382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Programmable </a:t>
              </a:r>
              <a:r>
                <a:rPr lang="pt-PT" sz="1100" i="1" dirty="0" err="1" smtClean="0"/>
                <a:t>Interconnections</a:t>
              </a:r>
              <a:endParaRPr lang="pt-PT" sz="1100" dirty="0"/>
            </a:p>
          </p:txBody>
        </p:sp>
        <p:sp>
          <p:nvSpPr>
            <p:cNvPr id="48" name="Retângulo arredondado 47"/>
            <p:cNvSpPr/>
            <p:nvPr/>
          </p:nvSpPr>
          <p:spPr>
            <a:xfrm>
              <a:off x="5620794" y="2600435"/>
              <a:ext cx="2137167" cy="189719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I/O </a:t>
              </a:r>
              <a:r>
                <a:rPr lang="pt-PT" sz="1100" i="1" dirty="0" err="1" smtClean="0"/>
                <a:t>Blocs</a:t>
              </a:r>
              <a:endParaRPr lang="pt-PT" sz="1100" dirty="0"/>
            </a:p>
          </p:txBody>
        </p:sp>
        <p:cxnSp>
          <p:nvCxnSpPr>
            <p:cNvPr id="49" name="Conexão reta 48"/>
            <p:cNvCxnSpPr>
              <a:stCxn id="46" idx="1"/>
              <a:endCxn id="65" idx="3"/>
            </p:cNvCxnSpPr>
            <p:nvPr/>
          </p:nvCxnSpPr>
          <p:spPr>
            <a:xfrm flipH="1">
              <a:off x="4996594" y="2151330"/>
              <a:ext cx="624200" cy="287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xão reta 49"/>
            <p:cNvCxnSpPr>
              <a:stCxn id="47" idx="1"/>
              <a:endCxn id="65" idx="3"/>
            </p:cNvCxnSpPr>
            <p:nvPr/>
          </p:nvCxnSpPr>
          <p:spPr>
            <a:xfrm flipH="1">
              <a:off x="4996594" y="2430282"/>
              <a:ext cx="624200" cy="87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xão reta 50"/>
            <p:cNvCxnSpPr>
              <a:stCxn id="48" idx="1"/>
              <a:endCxn id="65" idx="3"/>
            </p:cNvCxnSpPr>
            <p:nvPr/>
          </p:nvCxnSpPr>
          <p:spPr>
            <a:xfrm flipH="1" flipV="1">
              <a:off x="4996594" y="2439060"/>
              <a:ext cx="624200" cy="25623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397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2544" y="365125"/>
            <a:ext cx="9691255" cy="1325563"/>
          </a:xfrm>
        </p:spPr>
        <p:txBody>
          <a:bodyPr/>
          <a:lstStyle/>
          <a:p>
            <a:r>
              <a:rPr lang="pt-PT" dirty="0" smtClean="0"/>
              <a:t>Tipos de </a:t>
            </a:r>
            <a:r>
              <a:rPr lang="pt-PT" dirty="0" err="1" smtClean="0"/>
              <a:t>CPLD’s</a:t>
            </a:r>
            <a:endParaRPr lang="pt-PT" dirty="0"/>
          </a:p>
        </p:txBody>
      </p:sp>
      <p:sp>
        <p:nvSpPr>
          <p:cNvPr id="44" name="Retângulo 43"/>
          <p:cNvSpPr/>
          <p:nvPr/>
        </p:nvSpPr>
        <p:spPr>
          <a:xfrm>
            <a:off x="1284204" y="4612409"/>
            <a:ext cx="83058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100" dirty="0" smtClean="0"/>
              <a:t>Dispositivos Lógicos Programáveis ​​Complexos (</a:t>
            </a:r>
            <a:r>
              <a:rPr lang="pt-PT" sz="1100" dirty="0" err="1" smtClean="0"/>
              <a:t>CPLDs</a:t>
            </a:r>
            <a:r>
              <a:rPr lang="pt-PT" sz="1100" dirty="0" smtClean="0"/>
              <a:t>)</a:t>
            </a:r>
          </a:p>
          <a:p>
            <a:r>
              <a:rPr lang="pt-PT" sz="1100" dirty="0" smtClean="0"/>
              <a:t>CPLD é um dispositivo que contém vários </a:t>
            </a:r>
            <a:r>
              <a:rPr lang="pt-PT" sz="1100" dirty="0" err="1" smtClean="0"/>
              <a:t>SPLDs</a:t>
            </a:r>
            <a:r>
              <a:rPr lang="pt-PT" sz="1100" dirty="0" smtClean="0"/>
              <a:t>. O CPLD é constituído por blocos de matriz lógica (LAB) e matriz de interconexão programável (PIA, Programmable </a:t>
            </a:r>
            <a:r>
              <a:rPr lang="pt-PT" sz="1100" dirty="0" err="1" smtClean="0"/>
              <a:t>Interconnection</a:t>
            </a:r>
            <a:r>
              <a:rPr lang="pt-PT" sz="1100" dirty="0" smtClean="0"/>
              <a:t> </a:t>
            </a:r>
            <a:r>
              <a:rPr lang="pt-PT" sz="1100" dirty="0" err="1" smtClean="0"/>
              <a:t>Array</a:t>
            </a:r>
            <a:r>
              <a:rPr lang="pt-PT" sz="1100" dirty="0" smtClean="0"/>
              <a:t>). Cada bloco de matriz lógica é aproximadamente equivalente a um SPLD. Os </a:t>
            </a:r>
            <a:r>
              <a:rPr lang="pt-PT" sz="1100" dirty="0" err="1" smtClean="0"/>
              <a:t>CPLDs</a:t>
            </a:r>
            <a:r>
              <a:rPr lang="pt-PT" sz="1100" dirty="0" smtClean="0"/>
              <a:t> podem ser usados ​​para implementar muitas funções lógicas, tais como: Descodificadores, Codificadores, Multiplexadores e De-Multiplexadores. Os </a:t>
            </a:r>
            <a:r>
              <a:rPr lang="pt-PT" sz="1100" dirty="0" err="1" smtClean="0"/>
              <a:t>CPLDs</a:t>
            </a:r>
            <a:r>
              <a:rPr lang="pt-PT" sz="1100" dirty="0" smtClean="0"/>
              <a:t> estão disponíveis em uma variedade de configurações, geralmente variando de pacotes de 44 a 160 pinos.</a:t>
            </a:r>
          </a:p>
        </p:txBody>
      </p:sp>
      <p:grpSp>
        <p:nvGrpSpPr>
          <p:cNvPr id="45" name="Grupo 44"/>
          <p:cNvGrpSpPr/>
          <p:nvPr/>
        </p:nvGrpSpPr>
        <p:grpSpPr>
          <a:xfrm>
            <a:off x="1118893" y="1836288"/>
            <a:ext cx="9592509" cy="2298012"/>
            <a:chOff x="665915" y="492142"/>
            <a:chExt cx="9592509" cy="2298012"/>
          </a:xfrm>
        </p:grpSpPr>
        <p:grpSp>
          <p:nvGrpSpPr>
            <p:cNvPr id="46" name="Grupo 45"/>
            <p:cNvGrpSpPr/>
            <p:nvPr/>
          </p:nvGrpSpPr>
          <p:grpSpPr>
            <a:xfrm>
              <a:off x="665915" y="492142"/>
              <a:ext cx="9592509" cy="2225555"/>
              <a:chOff x="726500" y="2565817"/>
              <a:chExt cx="9592509" cy="2225555"/>
            </a:xfrm>
          </p:grpSpPr>
          <p:grpSp>
            <p:nvGrpSpPr>
              <p:cNvPr id="53" name="Grupo 52"/>
              <p:cNvGrpSpPr/>
              <p:nvPr/>
            </p:nvGrpSpPr>
            <p:grpSpPr>
              <a:xfrm>
                <a:off x="726500" y="2701292"/>
                <a:ext cx="7092047" cy="2090080"/>
                <a:chOff x="1524520" y="3339861"/>
                <a:chExt cx="7092047" cy="2090080"/>
              </a:xfrm>
            </p:grpSpPr>
            <p:grpSp>
              <p:nvGrpSpPr>
                <p:cNvPr id="62" name="Grupo 61"/>
                <p:cNvGrpSpPr/>
                <p:nvPr/>
              </p:nvGrpSpPr>
              <p:grpSpPr>
                <a:xfrm>
                  <a:off x="1524520" y="3339861"/>
                  <a:ext cx="7092047" cy="2090080"/>
                  <a:chOff x="978650" y="2380082"/>
                  <a:chExt cx="7048607" cy="2056854"/>
                </a:xfrm>
              </p:grpSpPr>
              <p:sp>
                <p:nvSpPr>
                  <p:cNvPr id="65" name="Retângulo arredondado 64"/>
                  <p:cNvSpPr/>
                  <p:nvPr/>
                </p:nvSpPr>
                <p:spPr>
                  <a:xfrm>
                    <a:off x="978650" y="2622876"/>
                    <a:ext cx="1756355" cy="611507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Lógica programável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endParaRPr lang="pt-PT" sz="1100" i="1" dirty="0"/>
                  </a:p>
                </p:txBody>
              </p:sp>
              <p:sp>
                <p:nvSpPr>
                  <p:cNvPr id="66" name="Retângulo arredondado 65"/>
                  <p:cNvSpPr/>
                  <p:nvPr/>
                </p:nvSpPr>
                <p:spPr>
                  <a:xfrm>
                    <a:off x="3536842" y="3888521"/>
                    <a:ext cx="1745961" cy="548415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i="1" dirty="0" smtClean="0"/>
                      <a:t>Field Programmable Gate </a:t>
                    </a:r>
                    <a:r>
                      <a:rPr lang="pt-PT" sz="1100" i="1" dirty="0" err="1" smtClean="0"/>
                      <a:t>Array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dirty="0" smtClean="0"/>
                      <a:t>(</a:t>
                    </a:r>
                    <a:r>
                      <a:rPr lang="pt-PT" sz="1100" dirty="0" err="1" smtClean="0"/>
                      <a:t>FPGA’s</a:t>
                    </a:r>
                    <a:r>
                      <a:rPr lang="pt-PT" sz="1100" dirty="0" smtClean="0"/>
                      <a:t>)</a:t>
                    </a:r>
                    <a:endParaRPr lang="pt-PT" sz="1100" dirty="0"/>
                  </a:p>
                </p:txBody>
              </p:sp>
              <p:sp>
                <p:nvSpPr>
                  <p:cNvPr id="67" name="Retângulo arredondado 66"/>
                  <p:cNvSpPr/>
                  <p:nvPr/>
                </p:nvSpPr>
                <p:spPr>
                  <a:xfrm>
                    <a:off x="3252292" y="2487806"/>
                    <a:ext cx="2133602" cy="862464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Dispositivos lógicos programáveis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PLD´s</a:t>
                    </a:r>
                    <a:r>
                      <a:rPr lang="pt-PT" sz="1100" i="1" dirty="0" smtClean="0"/>
                      <a:t>)</a:t>
                    </a:r>
                    <a:endParaRPr lang="pt-PT" sz="1100" dirty="0" smtClean="0"/>
                  </a:p>
                </p:txBody>
              </p:sp>
              <p:sp>
                <p:nvSpPr>
                  <p:cNvPr id="68" name="Retângulo arredondado 67"/>
                  <p:cNvSpPr/>
                  <p:nvPr/>
                </p:nvSpPr>
                <p:spPr>
                  <a:xfrm>
                    <a:off x="5903180" y="2380082"/>
                    <a:ext cx="2124077" cy="548548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Simple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SPLD’s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sp>
                <p:nvSpPr>
                  <p:cNvPr id="69" name="Retângulo arredondado 68"/>
                  <p:cNvSpPr/>
                  <p:nvPr/>
                </p:nvSpPr>
                <p:spPr>
                  <a:xfrm>
                    <a:off x="5903180" y="3145012"/>
                    <a:ext cx="2124077" cy="468676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Complex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/>
                      <a:t>C</a:t>
                    </a:r>
                    <a:r>
                      <a:rPr lang="pt-PT" sz="1100" i="1" dirty="0" err="1" smtClean="0"/>
                      <a:t>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cxnSp>
                <p:nvCxnSpPr>
                  <p:cNvPr id="70" name="Conexão reta 69"/>
                  <p:cNvCxnSpPr>
                    <a:stCxn id="65" idx="3"/>
                    <a:endCxn id="67" idx="1"/>
                  </p:cNvCxnSpPr>
                  <p:nvPr/>
                </p:nvCxnSpPr>
                <p:spPr>
                  <a:xfrm flipV="1">
                    <a:off x="2735005" y="2919038"/>
                    <a:ext cx="517287" cy="95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Conexão reta 70"/>
                  <p:cNvCxnSpPr>
                    <a:stCxn id="65" idx="3"/>
                    <a:endCxn id="66" idx="1"/>
                  </p:cNvCxnSpPr>
                  <p:nvPr/>
                </p:nvCxnSpPr>
                <p:spPr>
                  <a:xfrm>
                    <a:off x="2735005" y="2928630"/>
                    <a:ext cx="801837" cy="123409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Conexão reta 71"/>
                  <p:cNvCxnSpPr>
                    <a:stCxn id="68" idx="1"/>
                    <a:endCxn id="67" idx="3"/>
                  </p:cNvCxnSpPr>
                  <p:nvPr/>
                </p:nvCxnSpPr>
                <p:spPr>
                  <a:xfrm flipH="1">
                    <a:off x="5385894" y="2654357"/>
                    <a:ext cx="517286" cy="26468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Conexão reta 72"/>
                  <p:cNvCxnSpPr>
                    <a:stCxn id="69" idx="1"/>
                    <a:endCxn id="67" idx="3"/>
                  </p:cNvCxnSpPr>
                  <p:nvPr/>
                </p:nvCxnSpPr>
                <p:spPr>
                  <a:xfrm flipH="1" flipV="1">
                    <a:off x="5385894" y="2919038"/>
                    <a:ext cx="517286" cy="4603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" name="Retângulo arredondado 62"/>
                <p:cNvSpPr/>
                <p:nvPr/>
              </p:nvSpPr>
              <p:spPr>
                <a:xfrm>
                  <a:off x="1524520" y="4512736"/>
                  <a:ext cx="1767179" cy="621385"/>
                </a:xfrm>
                <a:prstGeom prst="round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PT" sz="1100" b="1" dirty="0" smtClean="0"/>
                    <a:t>Dispositivos </a:t>
                  </a:r>
                  <a:r>
                    <a:rPr lang="pt-PT" sz="1100" b="1" dirty="0"/>
                    <a:t>lógicos de função </a:t>
                  </a:r>
                  <a:r>
                    <a:rPr lang="pt-PT" sz="1100" b="1" dirty="0" smtClean="0"/>
                    <a:t>fixa </a:t>
                  </a:r>
                </a:p>
                <a:p>
                  <a:pPr algn="ctr"/>
                  <a:r>
                    <a:rPr lang="pt-PT" sz="1100" b="1" i="1" dirty="0" err="1" smtClean="0">
                      <a:solidFill>
                        <a:schemeClr val="bg1"/>
                      </a:solidFill>
                    </a:rPr>
                    <a:t>Fixed-Function</a:t>
                  </a:r>
                  <a:r>
                    <a:rPr lang="pt-PT" sz="1100" b="1" i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Logic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Devices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</a:p>
              </p:txBody>
            </p:sp>
            <p:sp>
              <p:nvSpPr>
                <p:cNvPr id="64" name="CaixaDeTexto 63"/>
                <p:cNvSpPr txBox="1"/>
                <p:nvPr/>
              </p:nvSpPr>
              <p:spPr>
                <a:xfrm>
                  <a:off x="2217761" y="4162187"/>
                  <a:ext cx="4619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/>
                    <a:t>OR</a:t>
                  </a:r>
                  <a:endParaRPr lang="pt-PT" dirty="0"/>
                </a:p>
              </p:txBody>
            </p:sp>
          </p:grpSp>
          <p:sp>
            <p:nvSpPr>
              <p:cNvPr id="54" name="Retângulo arredondado 53"/>
              <p:cNvSpPr/>
              <p:nvPr/>
            </p:nvSpPr>
            <p:spPr>
              <a:xfrm>
                <a:off x="8181839" y="2565817"/>
                <a:ext cx="2137167" cy="388169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smtClean="0"/>
                  <a:t>Programmable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(PAL)</a:t>
                </a:r>
                <a:r>
                  <a:rPr lang="pt-PT" sz="1100" dirty="0" smtClean="0"/>
                  <a:t> </a:t>
                </a:r>
              </a:p>
            </p:txBody>
          </p:sp>
          <p:sp>
            <p:nvSpPr>
              <p:cNvPr id="55" name="Retângulo arredondado 54"/>
              <p:cNvSpPr/>
              <p:nvPr/>
            </p:nvSpPr>
            <p:spPr>
              <a:xfrm>
                <a:off x="8181842" y="3016758"/>
                <a:ext cx="2137167" cy="336837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dirty="0" err="1" smtClean="0"/>
                  <a:t>Generic</a:t>
                </a:r>
                <a:r>
                  <a:rPr lang="pt-PT" sz="1100" dirty="0" smtClean="0"/>
                  <a:t> </a:t>
                </a:r>
                <a:r>
                  <a:rPr lang="pt-PT" sz="1100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(GAL)</a:t>
                </a:r>
                <a:r>
                  <a:rPr lang="pt-PT" sz="1100" dirty="0" smtClean="0"/>
                  <a:t> </a:t>
                </a:r>
              </a:p>
            </p:txBody>
          </p:sp>
          <p:cxnSp>
            <p:nvCxnSpPr>
              <p:cNvPr id="56" name="Conexão reta 55"/>
              <p:cNvCxnSpPr>
                <a:stCxn id="54" idx="1"/>
                <a:endCxn id="68" idx="3"/>
              </p:cNvCxnSpPr>
              <p:nvPr/>
            </p:nvCxnSpPr>
            <p:spPr>
              <a:xfrm flipH="1">
                <a:off x="7818546" y="2759902"/>
                <a:ext cx="363293" cy="2200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exão reta 56"/>
              <p:cNvCxnSpPr>
                <a:stCxn id="55" idx="1"/>
                <a:endCxn id="68" idx="3"/>
              </p:cNvCxnSpPr>
              <p:nvPr/>
            </p:nvCxnSpPr>
            <p:spPr>
              <a:xfrm flipH="1" flipV="1">
                <a:off x="7818546" y="2979997"/>
                <a:ext cx="363296" cy="2051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Retângulo arredondado 57"/>
              <p:cNvSpPr/>
              <p:nvPr/>
            </p:nvSpPr>
            <p:spPr>
              <a:xfrm>
                <a:off x="8181838" y="3400883"/>
                <a:ext cx="2137167" cy="286261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Blocks</a:t>
                </a:r>
                <a:r>
                  <a:rPr lang="pt-PT" sz="1100" i="1" dirty="0" smtClean="0"/>
                  <a:t> (LAB) </a:t>
                </a:r>
              </a:p>
            </p:txBody>
          </p:sp>
          <p:sp>
            <p:nvSpPr>
              <p:cNvPr id="59" name="Retângulo arredondado 58"/>
              <p:cNvSpPr/>
              <p:nvPr/>
            </p:nvSpPr>
            <p:spPr>
              <a:xfrm>
                <a:off x="8181837" y="3741687"/>
                <a:ext cx="2137167" cy="476247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/>
                  <a:t>Programmable </a:t>
                </a:r>
                <a:r>
                  <a:rPr lang="pt-PT" sz="1100" i="1" dirty="0" err="1"/>
                  <a:t>interconnection</a:t>
                </a:r>
                <a:r>
                  <a:rPr lang="pt-PT" sz="1100" i="1" dirty="0"/>
                  <a:t> </a:t>
                </a:r>
                <a:r>
                  <a:rPr lang="pt-PT" sz="1100" i="1" dirty="0" err="1"/>
                  <a:t>Array</a:t>
                </a:r>
                <a:r>
                  <a:rPr lang="pt-PT" sz="1100" i="1" dirty="0"/>
                  <a:t> (PIA)</a:t>
                </a:r>
                <a:r>
                  <a:rPr lang="pt-PT" sz="1100" dirty="0"/>
                  <a:t> </a:t>
                </a:r>
              </a:p>
            </p:txBody>
          </p:sp>
          <p:cxnSp>
            <p:nvCxnSpPr>
              <p:cNvPr id="60" name="Conexão reta 59"/>
              <p:cNvCxnSpPr>
                <a:stCxn id="59" idx="1"/>
                <a:endCxn id="69" idx="3"/>
              </p:cNvCxnSpPr>
              <p:nvPr/>
            </p:nvCxnSpPr>
            <p:spPr>
              <a:xfrm flipH="1" flipV="1">
                <a:off x="7818547" y="3716701"/>
                <a:ext cx="363290" cy="2631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exão reta 60"/>
              <p:cNvCxnSpPr>
                <a:stCxn id="58" idx="1"/>
                <a:endCxn id="69" idx="3"/>
              </p:cNvCxnSpPr>
              <p:nvPr/>
            </p:nvCxnSpPr>
            <p:spPr>
              <a:xfrm flipH="1">
                <a:off x="7818547" y="3544014"/>
                <a:ext cx="363291" cy="1726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Retângulo arredondado 46"/>
            <p:cNvSpPr/>
            <p:nvPr/>
          </p:nvSpPr>
          <p:spPr>
            <a:xfrm>
              <a:off x="5620794" y="2049778"/>
              <a:ext cx="2137167" cy="203103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err="1" smtClean="0"/>
                <a:t>Logic</a:t>
              </a:r>
              <a:r>
                <a:rPr lang="pt-PT" sz="1100" i="1" dirty="0" smtClean="0"/>
                <a:t> </a:t>
              </a:r>
              <a:r>
                <a:rPr lang="pt-PT" sz="1100" i="1" dirty="0" err="1" smtClean="0"/>
                <a:t>Blocks</a:t>
              </a:r>
              <a:endParaRPr lang="pt-PT" sz="1100" dirty="0"/>
            </a:p>
          </p:txBody>
        </p:sp>
        <p:sp>
          <p:nvSpPr>
            <p:cNvPr id="48" name="Retângulo arredondado 47"/>
            <p:cNvSpPr/>
            <p:nvPr/>
          </p:nvSpPr>
          <p:spPr>
            <a:xfrm>
              <a:off x="5620794" y="2313370"/>
              <a:ext cx="2137167" cy="233824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Programmable </a:t>
              </a:r>
              <a:r>
                <a:rPr lang="pt-PT" sz="1100" i="1" dirty="0" err="1" smtClean="0"/>
                <a:t>Interconnections</a:t>
              </a:r>
              <a:endParaRPr lang="pt-PT" sz="1100" dirty="0"/>
            </a:p>
          </p:txBody>
        </p:sp>
        <p:sp>
          <p:nvSpPr>
            <p:cNvPr id="49" name="Retângulo arredondado 48"/>
            <p:cNvSpPr/>
            <p:nvPr/>
          </p:nvSpPr>
          <p:spPr>
            <a:xfrm>
              <a:off x="5620794" y="2600435"/>
              <a:ext cx="2137167" cy="189719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I/O </a:t>
              </a:r>
              <a:r>
                <a:rPr lang="pt-PT" sz="1100" i="1" dirty="0" err="1" smtClean="0"/>
                <a:t>Blocs</a:t>
              </a:r>
              <a:endParaRPr lang="pt-PT" sz="1100" dirty="0"/>
            </a:p>
          </p:txBody>
        </p:sp>
        <p:cxnSp>
          <p:nvCxnSpPr>
            <p:cNvPr id="50" name="Conexão reta 49"/>
            <p:cNvCxnSpPr>
              <a:stCxn id="47" idx="1"/>
              <a:endCxn id="66" idx="3"/>
            </p:cNvCxnSpPr>
            <p:nvPr/>
          </p:nvCxnSpPr>
          <p:spPr>
            <a:xfrm flipH="1">
              <a:off x="4996594" y="2151330"/>
              <a:ext cx="624200" cy="287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xão reta 50"/>
            <p:cNvCxnSpPr>
              <a:stCxn id="48" idx="1"/>
              <a:endCxn id="66" idx="3"/>
            </p:cNvCxnSpPr>
            <p:nvPr/>
          </p:nvCxnSpPr>
          <p:spPr>
            <a:xfrm flipH="1">
              <a:off x="4996594" y="2430282"/>
              <a:ext cx="624200" cy="87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xão reta 51"/>
            <p:cNvCxnSpPr>
              <a:stCxn id="49" idx="1"/>
              <a:endCxn id="66" idx="3"/>
            </p:cNvCxnSpPr>
            <p:nvPr/>
          </p:nvCxnSpPr>
          <p:spPr>
            <a:xfrm flipH="1" flipV="1">
              <a:off x="4996594" y="2439060"/>
              <a:ext cx="624200" cy="25623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137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838" y="4356679"/>
            <a:ext cx="2143125" cy="2143125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0711402" y="6581001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98210" y="1534482"/>
            <a:ext cx="1041319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100" b="1" dirty="0" smtClean="0"/>
              <a:t>Field Programmable Gate </a:t>
            </a:r>
            <a:r>
              <a:rPr lang="pt-PT" sz="1100" b="1" dirty="0" err="1" smtClean="0"/>
              <a:t>Arrays</a:t>
            </a:r>
            <a:r>
              <a:rPr lang="pt-PT" sz="1100" b="1" dirty="0" smtClean="0"/>
              <a:t> (</a:t>
            </a:r>
            <a:r>
              <a:rPr lang="pt-PT" sz="1100" b="1" dirty="0" err="1" smtClean="0"/>
              <a:t>FPGAs</a:t>
            </a:r>
            <a:r>
              <a:rPr lang="pt-PT" sz="1100" b="1" dirty="0" smtClean="0"/>
              <a:t>)</a:t>
            </a:r>
          </a:p>
          <a:p>
            <a:r>
              <a:rPr lang="pt-PT" sz="1100" dirty="0" smtClean="0"/>
              <a:t>O FPGA é geralmente mais complexo e tem uma densidade muito maior do que CPLD, embora os seus aplicativos possam às vezes se sobrepor. Como mencionado, os </a:t>
            </a:r>
            <a:r>
              <a:rPr lang="pt-PT" sz="1100" dirty="0" err="1" smtClean="0"/>
              <a:t>SPLDs</a:t>
            </a:r>
            <a:r>
              <a:rPr lang="pt-PT" sz="1100" dirty="0" smtClean="0"/>
              <a:t> e </a:t>
            </a:r>
            <a:r>
              <a:rPr lang="pt-PT" sz="1100" dirty="0" err="1" smtClean="0"/>
              <a:t>CPLDs</a:t>
            </a:r>
            <a:r>
              <a:rPr lang="pt-PT" sz="1100" dirty="0" smtClean="0"/>
              <a:t> estão intimamente relacionados porque o CPLD contém basicamente um número de </a:t>
            </a:r>
            <a:r>
              <a:rPr lang="pt-PT" sz="1100" dirty="0" err="1" smtClean="0"/>
              <a:t>SPLDs</a:t>
            </a:r>
            <a:r>
              <a:rPr lang="pt-PT" sz="1100" dirty="0" smtClean="0"/>
              <a:t>. O FPGA, no entanto, possui uma estrutura interna diferente</a:t>
            </a:r>
            <a:endParaRPr lang="pt-PT" sz="1100" dirty="0"/>
          </a:p>
        </p:txBody>
      </p:sp>
      <p:sp>
        <p:nvSpPr>
          <p:cNvPr id="32" name="Retângulo 31"/>
          <p:cNvSpPr/>
          <p:nvPr/>
        </p:nvSpPr>
        <p:spPr>
          <a:xfrm>
            <a:off x="405459" y="2152776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100" dirty="0"/>
              <a:t>. O FPGA consiste em blocos lógicos, interconexões programáveis ​​e blocos de E / S. 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477997" y="2402849"/>
            <a:ext cx="1104624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100" dirty="0" smtClean="0"/>
              <a:t>O bloco </a:t>
            </a:r>
            <a:r>
              <a:rPr lang="pt-PT" sz="1100" dirty="0"/>
              <a:t>lógico em </a:t>
            </a:r>
            <a:r>
              <a:rPr lang="pt-PT" sz="1100" dirty="0" err="1"/>
              <a:t>FPGAs</a:t>
            </a:r>
            <a:r>
              <a:rPr lang="pt-PT" sz="1100" dirty="0"/>
              <a:t> não é tão complexo quanto os </a:t>
            </a:r>
            <a:r>
              <a:rPr lang="pt-PT" sz="1100" dirty="0" err="1"/>
              <a:t>Logic</a:t>
            </a:r>
            <a:r>
              <a:rPr lang="pt-PT" sz="1100" dirty="0"/>
              <a:t> </a:t>
            </a:r>
            <a:r>
              <a:rPr lang="pt-PT" sz="1100" dirty="0" err="1"/>
              <a:t>Array</a:t>
            </a:r>
            <a:r>
              <a:rPr lang="pt-PT" sz="1100" dirty="0"/>
              <a:t> </a:t>
            </a:r>
            <a:r>
              <a:rPr lang="pt-PT" sz="1100" dirty="0" err="1"/>
              <a:t>Blocks</a:t>
            </a:r>
            <a:r>
              <a:rPr lang="pt-PT" sz="1100" dirty="0"/>
              <a:t> (</a:t>
            </a:r>
            <a:r>
              <a:rPr lang="pt-PT" sz="1100" dirty="0" err="1"/>
              <a:t>LABs</a:t>
            </a:r>
            <a:r>
              <a:rPr lang="pt-PT" sz="1100" dirty="0"/>
              <a:t>) no CPLD, mas geralmente há muitos </a:t>
            </a:r>
            <a:r>
              <a:rPr lang="pt-PT" sz="1100" dirty="0" smtClean="0"/>
              <a:t>mais. </a:t>
            </a:r>
            <a:endParaRPr lang="pt-PT" sz="1100" dirty="0"/>
          </a:p>
        </p:txBody>
      </p:sp>
      <p:sp>
        <p:nvSpPr>
          <p:cNvPr id="45" name="Retângulo 44"/>
          <p:cNvSpPr/>
          <p:nvPr/>
        </p:nvSpPr>
        <p:spPr>
          <a:xfrm>
            <a:off x="219075" y="529716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dirty="0"/>
              <a:t>Grandes </a:t>
            </a:r>
            <a:r>
              <a:rPr lang="pt-PT" sz="1200" dirty="0" err="1"/>
              <a:t>FPGAs</a:t>
            </a:r>
            <a:r>
              <a:rPr lang="pt-PT" sz="1200" dirty="0"/>
              <a:t> podem ter dezenas de milhares de blocos lógicos, além de memória e outros recursos. Alguns tipos de pacotes FPGA podem ter mais de 1.000 pinos de entrada e saída. Os </a:t>
            </a:r>
            <a:r>
              <a:rPr lang="pt-PT" sz="1200" dirty="0" err="1"/>
              <a:t>FPGAs</a:t>
            </a:r>
            <a:r>
              <a:rPr lang="pt-PT" sz="1200" dirty="0"/>
              <a:t> são usados ​​em muitas disciplinas avançadas, como: Aeroespacial e Defesa, </a:t>
            </a:r>
            <a:r>
              <a:rPr lang="pt-PT" sz="1200" dirty="0" err="1" smtClean="0"/>
              <a:t>Eletrónica</a:t>
            </a:r>
            <a:r>
              <a:rPr lang="pt-PT" sz="1200" dirty="0" smtClean="0"/>
              <a:t> Medicinal, </a:t>
            </a:r>
            <a:r>
              <a:rPr lang="pt-PT" sz="1200" dirty="0"/>
              <a:t>Comunicações com </a:t>
            </a:r>
            <a:r>
              <a:rPr lang="pt-PT" sz="1200" dirty="0" smtClean="0"/>
              <a:t>e sem fios</a:t>
            </a:r>
            <a:endParaRPr lang="pt-PT" sz="1200" dirty="0"/>
          </a:p>
        </p:txBody>
      </p:sp>
      <p:grpSp>
        <p:nvGrpSpPr>
          <p:cNvPr id="66" name="Grupo 65"/>
          <p:cNvGrpSpPr/>
          <p:nvPr/>
        </p:nvGrpSpPr>
        <p:grpSpPr>
          <a:xfrm>
            <a:off x="477997" y="2847260"/>
            <a:ext cx="9592509" cy="2298012"/>
            <a:chOff x="665915" y="492142"/>
            <a:chExt cx="9592509" cy="2298012"/>
          </a:xfrm>
        </p:grpSpPr>
        <p:grpSp>
          <p:nvGrpSpPr>
            <p:cNvPr id="13" name="Grupo 12"/>
            <p:cNvGrpSpPr/>
            <p:nvPr/>
          </p:nvGrpSpPr>
          <p:grpSpPr>
            <a:xfrm>
              <a:off x="665915" y="492142"/>
              <a:ext cx="9592509" cy="2225555"/>
              <a:chOff x="726500" y="2565817"/>
              <a:chExt cx="9592509" cy="2225555"/>
            </a:xfrm>
          </p:grpSpPr>
          <p:grpSp>
            <p:nvGrpSpPr>
              <p:cNvPr id="14" name="Grupo 13"/>
              <p:cNvGrpSpPr/>
              <p:nvPr/>
            </p:nvGrpSpPr>
            <p:grpSpPr>
              <a:xfrm>
                <a:off x="726500" y="2701292"/>
                <a:ext cx="7092047" cy="2090080"/>
                <a:chOff x="1524520" y="3339861"/>
                <a:chExt cx="7092047" cy="2090080"/>
              </a:xfrm>
            </p:grpSpPr>
            <p:grpSp>
              <p:nvGrpSpPr>
                <p:cNvPr id="25" name="Grupo 24"/>
                <p:cNvGrpSpPr/>
                <p:nvPr/>
              </p:nvGrpSpPr>
              <p:grpSpPr>
                <a:xfrm>
                  <a:off x="1524520" y="3339861"/>
                  <a:ext cx="7092047" cy="2090080"/>
                  <a:chOff x="978650" y="2380082"/>
                  <a:chExt cx="7048607" cy="2056854"/>
                </a:xfrm>
              </p:grpSpPr>
              <p:sp>
                <p:nvSpPr>
                  <p:cNvPr id="31" name="Retângulo arredondado 30"/>
                  <p:cNvSpPr/>
                  <p:nvPr/>
                </p:nvSpPr>
                <p:spPr>
                  <a:xfrm>
                    <a:off x="978650" y="2622876"/>
                    <a:ext cx="1756355" cy="611507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Lógica programável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endParaRPr lang="pt-PT" sz="1100" i="1" dirty="0"/>
                  </a:p>
                </p:txBody>
              </p:sp>
              <p:sp>
                <p:nvSpPr>
                  <p:cNvPr id="36" name="Retângulo arredondado 35"/>
                  <p:cNvSpPr/>
                  <p:nvPr/>
                </p:nvSpPr>
                <p:spPr>
                  <a:xfrm>
                    <a:off x="3536842" y="3888521"/>
                    <a:ext cx="1745961" cy="548415"/>
                  </a:xfrm>
                  <a:prstGeom prst="roundRect">
                    <a:avLst/>
                  </a:prstGeom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i="1" dirty="0" smtClean="0"/>
                      <a:t>Field Programmable Gate </a:t>
                    </a:r>
                    <a:r>
                      <a:rPr lang="pt-PT" sz="1100" i="1" dirty="0" err="1" smtClean="0"/>
                      <a:t>Array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dirty="0" smtClean="0"/>
                      <a:t>(</a:t>
                    </a:r>
                    <a:r>
                      <a:rPr lang="pt-PT" sz="1100" dirty="0" err="1" smtClean="0"/>
                      <a:t>FPGA’s</a:t>
                    </a:r>
                    <a:r>
                      <a:rPr lang="pt-PT" sz="1100" dirty="0" smtClean="0"/>
                      <a:t>)</a:t>
                    </a:r>
                    <a:endParaRPr lang="pt-PT" sz="1100" dirty="0"/>
                  </a:p>
                </p:txBody>
              </p:sp>
              <p:sp>
                <p:nvSpPr>
                  <p:cNvPr id="37" name="Retângulo arredondado 36"/>
                  <p:cNvSpPr/>
                  <p:nvPr/>
                </p:nvSpPr>
                <p:spPr>
                  <a:xfrm>
                    <a:off x="3252292" y="2487806"/>
                    <a:ext cx="2133602" cy="862464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smtClean="0"/>
                      <a:t>Dispositivos lógicos programáveis</a:t>
                    </a:r>
                  </a:p>
                  <a:p>
                    <a:pPr algn="ctr"/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PLD´s</a:t>
                    </a:r>
                    <a:r>
                      <a:rPr lang="pt-PT" sz="1100" i="1" dirty="0" smtClean="0"/>
                      <a:t>)</a:t>
                    </a:r>
                    <a:endParaRPr lang="pt-PT" sz="1100" dirty="0" smtClean="0"/>
                  </a:p>
                </p:txBody>
              </p:sp>
              <p:sp>
                <p:nvSpPr>
                  <p:cNvPr id="38" name="Retângulo arredondado 37"/>
                  <p:cNvSpPr/>
                  <p:nvPr/>
                </p:nvSpPr>
                <p:spPr>
                  <a:xfrm>
                    <a:off x="5903180" y="2380082"/>
                    <a:ext cx="2124077" cy="548548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Simple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 smtClean="0"/>
                      <a:t>SPLD’s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sp>
                <p:nvSpPr>
                  <p:cNvPr id="39" name="Retângulo arredondado 38"/>
                  <p:cNvSpPr/>
                  <p:nvPr/>
                </p:nvSpPr>
                <p:spPr>
                  <a:xfrm>
                    <a:off x="5903180" y="3145012"/>
                    <a:ext cx="2124077" cy="468676"/>
                  </a:xfrm>
                  <a:prstGeom prst="roundRect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t-PT" sz="1100" dirty="0" err="1" smtClean="0"/>
                      <a:t>Complex</a:t>
                    </a:r>
                    <a:r>
                      <a:rPr lang="pt-PT" sz="1100" dirty="0" smtClean="0"/>
                      <a:t> </a:t>
                    </a:r>
                    <a:r>
                      <a:rPr lang="pt-PT" sz="1100" i="1" dirty="0" smtClean="0"/>
                      <a:t>Programmable </a:t>
                    </a:r>
                    <a:r>
                      <a:rPr lang="pt-PT" sz="1100" i="1" dirty="0" err="1" smtClean="0"/>
                      <a:t>Logic</a:t>
                    </a:r>
                    <a:r>
                      <a:rPr lang="pt-PT" sz="1100" i="1" dirty="0" smtClean="0"/>
                      <a:t> </a:t>
                    </a:r>
                    <a:r>
                      <a:rPr lang="pt-PT" sz="1100" i="1" dirty="0" err="1" smtClean="0"/>
                      <a:t>Devices</a:t>
                    </a:r>
                    <a:r>
                      <a:rPr lang="pt-PT" sz="1100" i="1" dirty="0" smtClean="0"/>
                      <a:t> (</a:t>
                    </a:r>
                    <a:r>
                      <a:rPr lang="pt-PT" sz="1100" i="1" dirty="0" err="1"/>
                      <a:t>C</a:t>
                    </a:r>
                    <a:r>
                      <a:rPr lang="pt-PT" sz="1100" i="1" dirty="0" err="1" smtClean="0"/>
                      <a:t>PLD’s</a:t>
                    </a:r>
                    <a:r>
                      <a:rPr lang="pt-PT" sz="1100" i="1" dirty="0" smtClean="0"/>
                      <a:t>)</a:t>
                    </a:r>
                    <a:r>
                      <a:rPr lang="pt-PT" sz="1100" dirty="0" smtClean="0"/>
                      <a:t> </a:t>
                    </a:r>
                  </a:p>
                </p:txBody>
              </p:sp>
              <p:cxnSp>
                <p:nvCxnSpPr>
                  <p:cNvPr id="40" name="Conexão reta 39"/>
                  <p:cNvCxnSpPr>
                    <a:stCxn id="31" idx="3"/>
                    <a:endCxn id="37" idx="1"/>
                  </p:cNvCxnSpPr>
                  <p:nvPr/>
                </p:nvCxnSpPr>
                <p:spPr>
                  <a:xfrm flipV="1">
                    <a:off x="2735005" y="2919038"/>
                    <a:ext cx="517287" cy="95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exão reta 40"/>
                  <p:cNvCxnSpPr>
                    <a:stCxn id="31" idx="3"/>
                    <a:endCxn id="36" idx="1"/>
                  </p:cNvCxnSpPr>
                  <p:nvPr/>
                </p:nvCxnSpPr>
                <p:spPr>
                  <a:xfrm>
                    <a:off x="2735005" y="2928630"/>
                    <a:ext cx="801837" cy="123409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exão reta 41"/>
                  <p:cNvCxnSpPr>
                    <a:stCxn id="38" idx="1"/>
                    <a:endCxn id="37" idx="3"/>
                  </p:cNvCxnSpPr>
                  <p:nvPr/>
                </p:nvCxnSpPr>
                <p:spPr>
                  <a:xfrm flipH="1">
                    <a:off x="5385894" y="2654357"/>
                    <a:ext cx="517286" cy="26468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exão reta 42"/>
                  <p:cNvCxnSpPr>
                    <a:stCxn id="39" idx="1"/>
                    <a:endCxn id="37" idx="3"/>
                  </p:cNvCxnSpPr>
                  <p:nvPr/>
                </p:nvCxnSpPr>
                <p:spPr>
                  <a:xfrm flipH="1" flipV="1">
                    <a:off x="5385894" y="2919038"/>
                    <a:ext cx="517286" cy="4603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" name="Retângulo arredondado 26"/>
                <p:cNvSpPr/>
                <p:nvPr/>
              </p:nvSpPr>
              <p:spPr>
                <a:xfrm>
                  <a:off x="1524520" y="4512736"/>
                  <a:ext cx="1767179" cy="621385"/>
                </a:xfrm>
                <a:prstGeom prst="round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PT" sz="1100" b="1" dirty="0" smtClean="0"/>
                    <a:t>Dispositivos </a:t>
                  </a:r>
                  <a:r>
                    <a:rPr lang="pt-PT" sz="1100" b="1" dirty="0"/>
                    <a:t>lógicos de função </a:t>
                  </a:r>
                  <a:r>
                    <a:rPr lang="pt-PT" sz="1100" b="1" dirty="0" smtClean="0"/>
                    <a:t>fixa </a:t>
                  </a:r>
                </a:p>
                <a:p>
                  <a:pPr algn="ctr"/>
                  <a:r>
                    <a:rPr lang="pt-PT" sz="1100" b="1" i="1" dirty="0" err="1" smtClean="0">
                      <a:solidFill>
                        <a:schemeClr val="bg1"/>
                      </a:solidFill>
                    </a:rPr>
                    <a:t>Fixed-Function</a:t>
                  </a:r>
                  <a:r>
                    <a:rPr lang="pt-PT" sz="1100" b="1" i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Logic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pt-PT" sz="1100" b="1" i="1" dirty="0" err="1">
                      <a:solidFill>
                        <a:schemeClr val="bg1"/>
                      </a:solidFill>
                    </a:rPr>
                    <a:t>Devices</a:t>
                  </a:r>
                  <a:r>
                    <a:rPr lang="pt-PT" sz="1100" b="1" i="1" dirty="0">
                      <a:solidFill>
                        <a:schemeClr val="bg1"/>
                      </a:solidFill>
                    </a:rPr>
                    <a:t> </a:t>
                  </a:r>
                </a:p>
              </p:txBody>
            </p:sp>
            <p:sp>
              <p:nvSpPr>
                <p:cNvPr id="28" name="CaixaDeTexto 27"/>
                <p:cNvSpPr txBox="1"/>
                <p:nvPr/>
              </p:nvSpPr>
              <p:spPr>
                <a:xfrm>
                  <a:off x="2217761" y="4162187"/>
                  <a:ext cx="4619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/>
                    <a:t>OR</a:t>
                  </a:r>
                  <a:endParaRPr lang="pt-PT" dirty="0"/>
                </a:p>
              </p:txBody>
            </p:sp>
          </p:grpSp>
          <p:sp>
            <p:nvSpPr>
              <p:cNvPr id="15" name="Retângulo arredondado 14"/>
              <p:cNvSpPr/>
              <p:nvPr/>
            </p:nvSpPr>
            <p:spPr>
              <a:xfrm>
                <a:off x="8181839" y="2565817"/>
                <a:ext cx="2137167" cy="388169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smtClean="0"/>
                  <a:t>Programmable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(PAL)</a:t>
                </a:r>
                <a:r>
                  <a:rPr lang="pt-PT" sz="1100" dirty="0" smtClean="0"/>
                  <a:t> </a:t>
                </a:r>
              </a:p>
            </p:txBody>
          </p:sp>
          <p:sp>
            <p:nvSpPr>
              <p:cNvPr id="16" name="Retângulo arredondado 15"/>
              <p:cNvSpPr/>
              <p:nvPr/>
            </p:nvSpPr>
            <p:spPr>
              <a:xfrm>
                <a:off x="8181842" y="3016758"/>
                <a:ext cx="2137167" cy="336837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dirty="0" err="1" smtClean="0"/>
                  <a:t>Generic</a:t>
                </a:r>
                <a:r>
                  <a:rPr lang="pt-PT" sz="1100" dirty="0" smtClean="0"/>
                  <a:t> </a:t>
                </a:r>
                <a:r>
                  <a:rPr lang="pt-PT" sz="1100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(GAL)</a:t>
                </a:r>
                <a:r>
                  <a:rPr lang="pt-PT" sz="1100" dirty="0" smtClean="0"/>
                  <a:t> </a:t>
                </a:r>
              </a:p>
            </p:txBody>
          </p:sp>
          <p:cxnSp>
            <p:nvCxnSpPr>
              <p:cNvPr id="17" name="Conexão reta 16"/>
              <p:cNvCxnSpPr>
                <a:stCxn id="15" idx="1"/>
                <a:endCxn id="38" idx="3"/>
              </p:cNvCxnSpPr>
              <p:nvPr/>
            </p:nvCxnSpPr>
            <p:spPr>
              <a:xfrm flipH="1">
                <a:off x="7818546" y="2759902"/>
                <a:ext cx="363293" cy="2200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exão reta 17"/>
              <p:cNvCxnSpPr>
                <a:stCxn id="16" idx="1"/>
                <a:endCxn id="38" idx="3"/>
              </p:cNvCxnSpPr>
              <p:nvPr/>
            </p:nvCxnSpPr>
            <p:spPr>
              <a:xfrm flipH="1" flipV="1">
                <a:off x="7818546" y="2979997"/>
                <a:ext cx="363296" cy="2051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tângulo arredondado 19"/>
              <p:cNvSpPr/>
              <p:nvPr/>
            </p:nvSpPr>
            <p:spPr>
              <a:xfrm>
                <a:off x="8181838" y="3400883"/>
                <a:ext cx="2137167" cy="286261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 err="1" smtClean="0"/>
                  <a:t>Logic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Array</a:t>
                </a:r>
                <a:r>
                  <a:rPr lang="pt-PT" sz="1100" i="1" dirty="0" smtClean="0"/>
                  <a:t> </a:t>
                </a:r>
                <a:r>
                  <a:rPr lang="pt-PT" sz="1100" i="1" dirty="0" err="1" smtClean="0"/>
                  <a:t>Blocks</a:t>
                </a:r>
                <a:r>
                  <a:rPr lang="pt-PT" sz="1100" i="1" dirty="0" smtClean="0"/>
                  <a:t> (LAB) </a:t>
                </a:r>
              </a:p>
            </p:txBody>
          </p:sp>
          <p:sp>
            <p:nvSpPr>
              <p:cNvPr id="21" name="Retângulo arredondado 20"/>
              <p:cNvSpPr/>
              <p:nvPr/>
            </p:nvSpPr>
            <p:spPr>
              <a:xfrm>
                <a:off x="8181837" y="3741687"/>
                <a:ext cx="2137167" cy="476247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PT" sz="1100" i="1" dirty="0"/>
                  <a:t>Programmable </a:t>
                </a:r>
                <a:r>
                  <a:rPr lang="pt-PT" sz="1100" i="1" dirty="0" err="1"/>
                  <a:t>interconnection</a:t>
                </a:r>
                <a:r>
                  <a:rPr lang="pt-PT" sz="1100" i="1" dirty="0"/>
                  <a:t> </a:t>
                </a:r>
                <a:r>
                  <a:rPr lang="pt-PT" sz="1100" i="1" dirty="0" err="1"/>
                  <a:t>Array</a:t>
                </a:r>
                <a:r>
                  <a:rPr lang="pt-PT" sz="1100" i="1" dirty="0"/>
                  <a:t> (PIA)</a:t>
                </a:r>
                <a:r>
                  <a:rPr lang="pt-PT" sz="1100" dirty="0"/>
                  <a:t> </a:t>
                </a:r>
              </a:p>
            </p:txBody>
          </p:sp>
          <p:cxnSp>
            <p:nvCxnSpPr>
              <p:cNvPr id="23" name="Conexão reta 22"/>
              <p:cNvCxnSpPr>
                <a:stCxn id="21" idx="1"/>
                <a:endCxn id="39" idx="3"/>
              </p:cNvCxnSpPr>
              <p:nvPr/>
            </p:nvCxnSpPr>
            <p:spPr>
              <a:xfrm flipH="1" flipV="1">
                <a:off x="7818547" y="3716701"/>
                <a:ext cx="363290" cy="2631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exão reta 23"/>
              <p:cNvCxnSpPr>
                <a:stCxn id="20" idx="1"/>
                <a:endCxn id="39" idx="3"/>
              </p:cNvCxnSpPr>
              <p:nvPr/>
            </p:nvCxnSpPr>
            <p:spPr>
              <a:xfrm flipH="1">
                <a:off x="7818547" y="3544014"/>
                <a:ext cx="363291" cy="1726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Retângulo arredondado 48"/>
            <p:cNvSpPr/>
            <p:nvPr/>
          </p:nvSpPr>
          <p:spPr>
            <a:xfrm>
              <a:off x="5620794" y="2049778"/>
              <a:ext cx="2137167" cy="203103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err="1" smtClean="0"/>
                <a:t>Logic</a:t>
              </a:r>
              <a:r>
                <a:rPr lang="pt-PT" sz="1100" i="1" dirty="0" smtClean="0"/>
                <a:t> </a:t>
              </a:r>
              <a:r>
                <a:rPr lang="pt-PT" sz="1100" i="1" dirty="0" err="1" smtClean="0"/>
                <a:t>Blocks</a:t>
              </a:r>
              <a:endParaRPr lang="pt-PT" sz="1100" dirty="0"/>
            </a:p>
          </p:txBody>
        </p:sp>
        <p:sp>
          <p:nvSpPr>
            <p:cNvPr id="50" name="Retângulo arredondado 49"/>
            <p:cNvSpPr/>
            <p:nvPr/>
          </p:nvSpPr>
          <p:spPr>
            <a:xfrm>
              <a:off x="5620794" y="2313370"/>
              <a:ext cx="2137167" cy="23382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Programmable </a:t>
              </a:r>
              <a:r>
                <a:rPr lang="pt-PT" sz="1100" i="1" dirty="0" err="1" smtClean="0"/>
                <a:t>Interconnections</a:t>
              </a:r>
              <a:endParaRPr lang="pt-PT" sz="1100" dirty="0"/>
            </a:p>
          </p:txBody>
        </p:sp>
        <p:sp>
          <p:nvSpPr>
            <p:cNvPr id="51" name="Retângulo arredondado 50"/>
            <p:cNvSpPr/>
            <p:nvPr/>
          </p:nvSpPr>
          <p:spPr>
            <a:xfrm>
              <a:off x="5620794" y="2600435"/>
              <a:ext cx="2137167" cy="189719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100" i="1" dirty="0" smtClean="0"/>
                <a:t>I/O </a:t>
              </a:r>
              <a:r>
                <a:rPr lang="pt-PT" sz="1100" i="1" dirty="0" err="1" smtClean="0"/>
                <a:t>Blocs</a:t>
              </a:r>
              <a:endParaRPr lang="pt-PT" sz="1100" dirty="0"/>
            </a:p>
          </p:txBody>
        </p:sp>
        <p:cxnSp>
          <p:nvCxnSpPr>
            <p:cNvPr id="52" name="Conexão reta 51"/>
            <p:cNvCxnSpPr>
              <a:stCxn id="49" idx="1"/>
              <a:endCxn id="36" idx="3"/>
            </p:cNvCxnSpPr>
            <p:nvPr/>
          </p:nvCxnSpPr>
          <p:spPr>
            <a:xfrm flipH="1">
              <a:off x="4996594" y="2151330"/>
              <a:ext cx="624200" cy="2877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xão reta 52"/>
            <p:cNvCxnSpPr>
              <a:stCxn id="50" idx="1"/>
              <a:endCxn id="36" idx="3"/>
            </p:cNvCxnSpPr>
            <p:nvPr/>
          </p:nvCxnSpPr>
          <p:spPr>
            <a:xfrm flipH="1">
              <a:off x="4996594" y="2430282"/>
              <a:ext cx="624200" cy="87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xão reta 53"/>
            <p:cNvCxnSpPr>
              <a:stCxn id="51" idx="1"/>
              <a:endCxn id="36" idx="3"/>
            </p:cNvCxnSpPr>
            <p:nvPr/>
          </p:nvCxnSpPr>
          <p:spPr>
            <a:xfrm flipH="1" flipV="1">
              <a:off x="4996594" y="2439060"/>
              <a:ext cx="624200" cy="25623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ítulo 1"/>
          <p:cNvSpPr>
            <a:spLocks noGrp="1"/>
          </p:cNvSpPr>
          <p:nvPr>
            <p:ph type="title"/>
          </p:nvPr>
        </p:nvSpPr>
        <p:spPr>
          <a:xfrm>
            <a:off x="1662544" y="365125"/>
            <a:ext cx="9691255" cy="1325563"/>
          </a:xfrm>
        </p:spPr>
        <p:txBody>
          <a:bodyPr/>
          <a:lstStyle/>
          <a:p>
            <a:r>
              <a:rPr lang="en-US" dirty="0"/>
              <a:t>Field Programmable Gate Arrays (FPGAs)</a:t>
            </a:r>
          </a:p>
        </p:txBody>
      </p:sp>
    </p:spTree>
    <p:extLst>
      <p:ext uri="{BB962C8B-B14F-4D97-AF65-F5344CB8AC3E}">
        <p14:creationId xmlns:p14="http://schemas.microsoft.com/office/powerpoint/2010/main" val="4331697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3041</TotalTime>
  <Words>1316</Words>
  <Application>Microsoft Office PowerPoint</Application>
  <PresentationFormat>Ecrã Panorâmico</PresentationFormat>
  <Paragraphs>157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Introdução à Lógica Programável </vt:lpstr>
      <vt:lpstr>Apresentação do PowerPoint</vt:lpstr>
      <vt:lpstr>Dispositivos Lógicos de Função Fixa - Fixed-Function Logic Devices  Vs Dispositivos Lógicos Programáveis - Programmable Logic Devices (PLDs)</vt:lpstr>
      <vt:lpstr>Dispositivos Lógicos de Função Fixa - Fixed-Function Logic Devices  Vs Dispositivos Lógicos Programáveis - Programmable Logic Devices (PLDs)</vt:lpstr>
      <vt:lpstr>Tipos de dispositivos lógicos programáveis</vt:lpstr>
      <vt:lpstr>Tipos de SPLD’s</vt:lpstr>
      <vt:lpstr>Tipos de CPLD’s</vt:lpstr>
      <vt:lpstr>Field Programmable Gate Arrays (FPGAs)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Contadores e Registos</dc:title>
  <dc:creator>Carlos esteves</dc:creator>
  <cp:lastModifiedBy>Carlos esteves</cp:lastModifiedBy>
  <cp:revision>78</cp:revision>
  <dcterms:created xsi:type="dcterms:W3CDTF">2018-05-06T09:44:30Z</dcterms:created>
  <dcterms:modified xsi:type="dcterms:W3CDTF">2018-05-14T11:05:12Z</dcterms:modified>
</cp:coreProperties>
</file>